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65" r:id="rId6"/>
    <p:sldId id="264" r:id="rId7"/>
    <p:sldId id="261" r:id="rId8"/>
    <p:sldId id="259" r:id="rId9"/>
    <p:sldId id="260" r:id="rId10"/>
    <p:sldId id="258"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9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DA284A96-7E7D-4CE2-B009-03259D9425B1}" type="slidenum">
              <a:rPr lang="ru-RU" altLang="ru-RU"/>
              <a:pPr/>
              <a:t>‹#›</a:t>
            </a:fld>
            <a:endParaRPr lang="ru-RU" altLang="ru-RU"/>
          </a:p>
        </p:txBody>
      </p:sp>
    </p:spTree>
    <p:extLst>
      <p:ext uri="{BB962C8B-B14F-4D97-AF65-F5344CB8AC3E}">
        <p14:creationId xmlns:p14="http://schemas.microsoft.com/office/powerpoint/2010/main" val="604129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9BFC3A5A-3AB8-4802-A593-59BF8CA6B2B2}" type="slidenum">
              <a:rPr lang="ru-RU" altLang="ru-RU"/>
              <a:pPr/>
              <a:t>‹#›</a:t>
            </a:fld>
            <a:endParaRPr lang="ru-RU" altLang="ru-RU"/>
          </a:p>
        </p:txBody>
      </p:sp>
    </p:spTree>
    <p:extLst>
      <p:ext uri="{BB962C8B-B14F-4D97-AF65-F5344CB8AC3E}">
        <p14:creationId xmlns:p14="http://schemas.microsoft.com/office/powerpoint/2010/main" val="25231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60218512-E08F-4D8A-A0FC-0B9D4F3F7006}" type="slidenum">
              <a:rPr lang="ru-RU" altLang="ru-RU"/>
              <a:pPr/>
              <a:t>‹#›</a:t>
            </a:fld>
            <a:endParaRPr lang="ru-RU" altLang="ru-RU"/>
          </a:p>
        </p:txBody>
      </p:sp>
    </p:spTree>
    <p:extLst>
      <p:ext uri="{BB962C8B-B14F-4D97-AF65-F5344CB8AC3E}">
        <p14:creationId xmlns:p14="http://schemas.microsoft.com/office/powerpoint/2010/main" val="878102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fld id="{921490C1-E35A-4341-BC98-7442606548D5}" type="slidenum">
              <a:rPr lang="ru-RU" altLang="ru-RU"/>
              <a:pPr/>
              <a:t>‹#›</a:t>
            </a:fld>
            <a:endParaRPr lang="ru-RU" altLang="ru-RU"/>
          </a:p>
        </p:txBody>
      </p:sp>
    </p:spTree>
    <p:extLst>
      <p:ext uri="{BB962C8B-B14F-4D97-AF65-F5344CB8AC3E}">
        <p14:creationId xmlns:p14="http://schemas.microsoft.com/office/powerpoint/2010/main" val="1046271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fld id="{320154B2-06B4-4D65-980C-60E6AFEDF8EF}" type="slidenum">
              <a:rPr lang="ru-RU" altLang="ru-RU"/>
              <a:pPr/>
              <a:t>‹#›</a:t>
            </a:fld>
            <a:endParaRPr lang="ru-RU" altLang="ru-RU"/>
          </a:p>
        </p:txBody>
      </p:sp>
    </p:spTree>
    <p:extLst>
      <p:ext uri="{BB962C8B-B14F-4D97-AF65-F5344CB8AC3E}">
        <p14:creationId xmlns:p14="http://schemas.microsoft.com/office/powerpoint/2010/main" val="1709627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fld id="{3F12DA66-8415-4FF4-A294-699CF606BAD9}" type="slidenum">
              <a:rPr lang="ru-RU" altLang="ru-RU"/>
              <a:pPr/>
              <a:t>‹#›</a:t>
            </a:fld>
            <a:endParaRPr lang="ru-RU" altLang="ru-RU"/>
          </a:p>
        </p:txBody>
      </p:sp>
    </p:spTree>
    <p:extLst>
      <p:ext uri="{BB962C8B-B14F-4D97-AF65-F5344CB8AC3E}">
        <p14:creationId xmlns:p14="http://schemas.microsoft.com/office/powerpoint/2010/main" val="1966329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3882621D-3E2C-4D26-A2D4-3594CA9C621E}" type="slidenum">
              <a:rPr lang="ru-RU" altLang="ru-RU"/>
              <a:pPr/>
              <a:t>‹#›</a:t>
            </a:fld>
            <a:endParaRPr lang="ru-RU" altLang="ru-RU"/>
          </a:p>
        </p:txBody>
      </p:sp>
    </p:spTree>
    <p:extLst>
      <p:ext uri="{BB962C8B-B14F-4D97-AF65-F5344CB8AC3E}">
        <p14:creationId xmlns:p14="http://schemas.microsoft.com/office/powerpoint/2010/main" val="165184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A3471348-8E65-439D-A9AD-68B321C3696A}" type="slidenum">
              <a:rPr lang="ru-RU" altLang="ru-RU"/>
              <a:pPr/>
              <a:t>‹#›</a:t>
            </a:fld>
            <a:endParaRPr lang="ru-RU" altLang="ru-RU"/>
          </a:p>
        </p:txBody>
      </p:sp>
    </p:spTree>
    <p:extLst>
      <p:ext uri="{BB962C8B-B14F-4D97-AF65-F5344CB8AC3E}">
        <p14:creationId xmlns:p14="http://schemas.microsoft.com/office/powerpoint/2010/main" val="35279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B308FD74-88D2-46D6-9395-73F95293EE80}" type="slidenum">
              <a:rPr lang="ru-RU" altLang="ru-RU"/>
              <a:pPr/>
              <a:t>‹#›</a:t>
            </a:fld>
            <a:endParaRPr lang="ru-RU" altLang="ru-RU"/>
          </a:p>
        </p:txBody>
      </p:sp>
    </p:spTree>
    <p:extLst>
      <p:ext uri="{BB962C8B-B14F-4D97-AF65-F5344CB8AC3E}">
        <p14:creationId xmlns:p14="http://schemas.microsoft.com/office/powerpoint/2010/main" val="204563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3B395957-3D18-41CB-9F83-592795BC2D3A}" type="slidenum">
              <a:rPr lang="ru-RU" altLang="ru-RU"/>
              <a:pPr/>
              <a:t>‹#›</a:t>
            </a:fld>
            <a:endParaRPr lang="ru-RU" altLang="ru-RU"/>
          </a:p>
        </p:txBody>
      </p:sp>
    </p:spTree>
    <p:extLst>
      <p:ext uri="{BB962C8B-B14F-4D97-AF65-F5344CB8AC3E}">
        <p14:creationId xmlns:p14="http://schemas.microsoft.com/office/powerpoint/2010/main" val="319895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F8188880-C126-4DF1-9C07-D9CE1CDCAD07}" type="slidenum">
              <a:rPr lang="ru-RU" altLang="ru-RU"/>
              <a:pPr/>
              <a:t>‹#›</a:t>
            </a:fld>
            <a:endParaRPr lang="ru-RU" altLang="ru-RU"/>
          </a:p>
        </p:txBody>
      </p:sp>
    </p:spTree>
    <p:extLst>
      <p:ext uri="{BB962C8B-B14F-4D97-AF65-F5344CB8AC3E}">
        <p14:creationId xmlns:p14="http://schemas.microsoft.com/office/powerpoint/2010/main" val="179201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2A2972EA-36FD-4031-84DE-65234B665536}" type="slidenum">
              <a:rPr lang="ru-RU" altLang="ru-RU"/>
              <a:pPr/>
              <a:t>‹#›</a:t>
            </a:fld>
            <a:endParaRPr lang="ru-RU" altLang="ru-RU"/>
          </a:p>
        </p:txBody>
      </p:sp>
    </p:spTree>
    <p:extLst>
      <p:ext uri="{BB962C8B-B14F-4D97-AF65-F5344CB8AC3E}">
        <p14:creationId xmlns:p14="http://schemas.microsoft.com/office/powerpoint/2010/main" val="85457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04231504-D4DD-4AA4-8008-4BE081636EC3}" type="slidenum">
              <a:rPr lang="ru-RU" altLang="ru-RU"/>
              <a:pPr/>
              <a:t>‹#›</a:t>
            </a:fld>
            <a:endParaRPr lang="ru-RU" altLang="ru-RU"/>
          </a:p>
        </p:txBody>
      </p:sp>
    </p:spTree>
    <p:extLst>
      <p:ext uri="{BB962C8B-B14F-4D97-AF65-F5344CB8AC3E}">
        <p14:creationId xmlns:p14="http://schemas.microsoft.com/office/powerpoint/2010/main" val="16774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6B639044-CBF1-4675-B68D-D3DA7CD2F770}" type="slidenum">
              <a:rPr lang="ru-RU" altLang="ru-RU"/>
              <a:pPr/>
              <a:t>‹#›</a:t>
            </a:fld>
            <a:endParaRPr lang="ru-RU" altLang="ru-RU"/>
          </a:p>
        </p:txBody>
      </p:sp>
    </p:spTree>
    <p:extLst>
      <p:ext uri="{BB962C8B-B14F-4D97-AF65-F5344CB8AC3E}">
        <p14:creationId xmlns:p14="http://schemas.microsoft.com/office/powerpoint/2010/main" val="365653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6D291498-4F1B-40EB-BFFF-90B258EF2D36}" type="slidenum">
              <a:rPr lang="ru-RU" altLang="ru-RU"/>
              <a:pPr/>
              <a:t>‹#›</a:t>
            </a:fld>
            <a:endParaRPr lang="ru-RU" altLang="ru-RU"/>
          </a:p>
        </p:txBody>
      </p:sp>
    </p:spTree>
    <p:extLst>
      <p:ext uri="{BB962C8B-B14F-4D97-AF65-F5344CB8AC3E}">
        <p14:creationId xmlns:p14="http://schemas.microsoft.com/office/powerpoint/2010/main" val="236630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A774A6-F05E-40C2-ACAB-90035D39ED09}"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2305050"/>
          </a:xfrm>
        </p:spPr>
      </p:pic>
      <p:sp>
        <p:nvSpPr>
          <p:cNvPr id="2051" name="Rectangle 12"/>
          <p:cNvSpPr>
            <a:spLocks noGrp="1" noChangeArrowheads="1"/>
          </p:cNvSpPr>
          <p:nvPr>
            <p:ph sz="quarter" idx="2"/>
          </p:nvPr>
        </p:nvSpPr>
        <p:spPr>
          <a:xfrm>
            <a:off x="-180975" y="2133600"/>
            <a:ext cx="5184775" cy="4724400"/>
          </a:xfrm>
        </p:spPr>
        <p:txBody>
          <a:bodyPr/>
          <a:lstStyle/>
          <a:p>
            <a:pPr eaLnBrk="1" hangingPunct="1"/>
            <a:r>
              <a:rPr lang="ru-RU" altLang="ru-RU" sz="1100" b="1" smtClean="0"/>
              <a:t>Итальянский живописец, скульптор, архитектор, инженер, техник, ученый, математик, анатом, ботаник, музыкант, философ эпохи Высокого Возрождения. Леонардо да Винчи родился 15 апреля 1452 в местечке Винчи, недалеко от Флоренции. Отец - сеньор, мессэр Пьеро да Винчи - был богатым нотариусом, так же как и четыре предыдущих поколения его предков. Будучи незаконно рожденным, Леонардо не мог стать юристом или врачом и отец решил сделать из него художника. В 1467-1472 Леонардо обучался у Андреа дель Верроккио - одного из ведущих художников того периода - одного из представителей Тосканской школы живописи. Талант Леонардо-художника был признан учителем и публикой, когда юному художнику едва исполнилось двадцать лет: Верроккьо получил заказ написать картину "Крещение Христа" (Галерея Уффици, Флоренция), второстепенные фигуры должны были писать ученики художника. Для живописи в то время использовались темперные краски - яичный желток, вода, виноградный уксус и цветной пигмент - и в большинстве случаев картины получались тусклыми. Леонардо рискнул писать фигуру своего ангела и пейзаж недавно открытыми масляными красками. По легенде, увидев работу ученика, Верроккио сказал, что "его превзошли и отныне все лица будет писать только Леонардо". Он овладевает несколькими техниками рисунка: итальянский карандаш, серебряный карандаш, сангина, перо. В 1472 Леонардо был принят в гильдию живописцев - гильдию Святого Луки, но остался жить в доме Верроккио. Собственную мастерскую во Флоренции он открыл между 1476 и 1478 годами. </a:t>
            </a:r>
          </a:p>
        </p:txBody>
      </p:sp>
      <p:pic>
        <p:nvPicPr>
          <p:cNvPr id="2052" name="Picture 14" descr="Крещение Христа"/>
          <p:cNvPicPr>
            <a:picLocks noGrp="1" noChangeAspect="1" noChangeArrowheads="1"/>
          </p:cNvPicPr>
          <p:nvPr>
            <p:ph sz="half" idx="3"/>
          </p:nvPr>
        </p:nvPicPr>
        <p:blipFill>
          <a:blip r:embed="rId3">
            <a:extLst>
              <a:ext uri="{28A0092B-C50C-407E-A947-70E740481C1C}">
                <a14:useLocalDpi xmlns:a14="http://schemas.microsoft.com/office/drawing/2010/main" val="0"/>
              </a:ext>
            </a:extLst>
          </a:blip>
          <a:srcRect/>
          <a:stretch>
            <a:fillRect/>
          </a:stretch>
        </p:blipFill>
        <p:spPr>
          <a:xfrm>
            <a:off x="5076825" y="2205038"/>
            <a:ext cx="4067175" cy="4652962"/>
          </a:xfrm>
        </p:spPr>
      </p:pic>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2278063"/>
          </a:xfrm>
          <a:noFill/>
        </p:spPr>
      </p:pic>
      <p:pic>
        <p:nvPicPr>
          <p:cNvPr id="11267" name="Picture 20" descr="mona_liza-fac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492500" y="2205038"/>
            <a:ext cx="3133725" cy="4149725"/>
          </a:xfrm>
        </p:spPr>
      </p:pic>
      <p:sp>
        <p:nvSpPr>
          <p:cNvPr id="11268" name="Rectangle 21"/>
          <p:cNvSpPr>
            <a:spLocks noGrp="1" noChangeArrowheads="1"/>
          </p:cNvSpPr>
          <p:nvPr>
            <p:ph sz="quarter" idx="1"/>
          </p:nvPr>
        </p:nvSpPr>
        <p:spPr>
          <a:xfrm>
            <a:off x="-396875" y="1341438"/>
            <a:ext cx="3924300" cy="5516562"/>
          </a:xfrm>
        </p:spPr>
        <p:txBody>
          <a:bodyPr/>
          <a:lstStyle/>
          <a:p>
            <a:pPr algn="ctr" eaLnBrk="1" hangingPunct="1">
              <a:buFontTx/>
              <a:buNone/>
            </a:pPr>
            <a:r>
              <a:rPr lang="ru-RU" altLang="ru-RU" sz="1000" b="1" i="1" smtClean="0"/>
              <a:t>(Масло на тополиной панеле.77 x 53 см</a:t>
            </a:r>
          </a:p>
          <a:p>
            <a:pPr algn="ctr" eaLnBrk="1" hangingPunct="1">
              <a:buFontTx/>
              <a:buNone/>
            </a:pPr>
            <a:r>
              <a:rPr lang="ru-RU" altLang="ru-RU" sz="1000" b="1" i="1" smtClean="0"/>
              <a:t>Луврский музей. Париж, Франция)</a:t>
            </a:r>
          </a:p>
          <a:p>
            <a:pPr eaLnBrk="1" hangingPunct="1">
              <a:buFontTx/>
              <a:buNone/>
            </a:pPr>
            <a:r>
              <a:rPr lang="ru-RU" altLang="ru-RU" sz="1000" b="1" smtClean="0"/>
              <a:t>          До последнего времени думали, что этот портрет был написан гораздо раньше, во Флоренции, около 1503 г. Верили рассказу Вазари, который писал: «Взялся Леонардо выполнить для Франческо дель Джоконде портрет монны Лизы, жены его, и, потрудившись над ним четыре года, оставил его недовершенным. Это произведение находится ныне у французского короля в Фонтенебло. Между прочим, Леонардо прибег к следующему приему: так как мадонна Лиза была очень красива, то во время писания портрета он держал людей, которые играли на лире или пели, и тут постоянно были шуты, поддерживавшие в ней веселость и удалявшие меланхолию, которую обычно сообщает живопись выполняемым портретам».</a:t>
            </a:r>
          </a:p>
          <a:p>
            <a:pPr eaLnBrk="1" hangingPunct="1"/>
            <a:r>
              <a:rPr lang="ru-RU" altLang="ru-RU" sz="1000" b="1" smtClean="0"/>
              <a:t>Весь этот рассказ неверен от начала до конца. По словам Вентури, «монна Лиза, позднее Джоконда, была созданием фантазии новеллиста, аретинского биографа, Джордже Вазари». Вентури в 1925 г. предположил, что «Джоконда» — портрет герцогини Костанцы д'Авалос, вдовы Федериго дель Бальцо, воспетой в маленькой поэме Энео Ирпино, упоминающем и о ее портрете, написанном Леонардо. Костанца была любовницей Джулиано Медичи, который после брака с Филибертой Савойской отдал портрет обратно Леонардо.</a:t>
            </a:r>
          </a:p>
          <a:p>
            <a:pPr eaLnBrk="1" hangingPunct="1"/>
            <a:r>
              <a:rPr lang="ru-RU" altLang="ru-RU" sz="1000" b="1" smtClean="0"/>
              <a:t>В самое последнее время Педретти выдвинул новую гипотезу: луврский портрет изображает вдову Джованни Антонио Брандано по имени Пачифика, которая также была любовницей Джулиано Медичи.</a:t>
            </a:r>
            <a:br>
              <a:rPr lang="ru-RU" altLang="ru-RU" sz="1000" b="1" smtClean="0"/>
            </a:br>
            <a:endParaRPr lang="ru-RU" altLang="ru-RU" sz="1000" b="1" smtClean="0"/>
          </a:p>
        </p:txBody>
      </p:sp>
      <p:sp>
        <p:nvSpPr>
          <p:cNvPr id="11269" name="Rectangle 22"/>
          <p:cNvSpPr>
            <a:spLocks noGrp="1" noChangeArrowheads="1"/>
          </p:cNvSpPr>
          <p:nvPr>
            <p:ph type="body" sz="half" idx="3"/>
          </p:nvPr>
        </p:nvSpPr>
        <p:spPr>
          <a:xfrm>
            <a:off x="-396875" y="6381750"/>
            <a:ext cx="7129463" cy="476250"/>
          </a:xfrm>
        </p:spPr>
        <p:txBody>
          <a:bodyPr/>
          <a:lstStyle/>
          <a:p>
            <a:pPr eaLnBrk="1" hangingPunct="1">
              <a:lnSpc>
                <a:spcPct val="80000"/>
              </a:lnSpc>
            </a:pPr>
            <a:r>
              <a:rPr lang="ru-RU" altLang="ru-RU" sz="1000" b="1" smtClean="0"/>
              <a:t>Как бы то ни было, вазариевская версия вызывает сомнение уже потому, что никак не объясняет, почему портрет жены Франческо дель Джокондо остался на руках у Леонардо и был увезен им во Францию. </a:t>
            </a:r>
          </a:p>
          <a:p>
            <a:pPr eaLnBrk="1" hangingPunct="1">
              <a:lnSpc>
                <a:spcPct val="80000"/>
              </a:lnSpc>
            </a:pPr>
            <a:endParaRPr lang="ru-RU" altLang="ru-RU" sz="1000" b="1" smtClean="0"/>
          </a:p>
          <a:p>
            <a:pPr eaLnBrk="1" hangingPunct="1">
              <a:lnSpc>
                <a:spcPct val="80000"/>
              </a:lnSpc>
            </a:pPr>
            <a:endParaRPr lang="ru-RU" altLang="ru-RU" sz="1100" b="1" smtClean="0"/>
          </a:p>
        </p:txBody>
      </p:sp>
      <p:sp>
        <p:nvSpPr>
          <p:cNvPr id="11270" name="Rectangle 23"/>
          <p:cNvSpPr>
            <a:spLocks noChangeArrowheads="1"/>
          </p:cNvSpPr>
          <p:nvPr/>
        </p:nvSpPr>
        <p:spPr bwMode="auto">
          <a:xfrm>
            <a:off x="1331913" y="115888"/>
            <a:ext cx="36607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a:t>Мона Лиза (Джоконда) </a:t>
            </a:r>
          </a:p>
          <a:p>
            <a:pPr eaLnBrk="1" hangingPunct="1"/>
            <a:r>
              <a:rPr lang="ru-RU" altLang="ru-RU" sz="2400" b="1"/>
              <a:t> 1514 - 1515</a:t>
            </a:r>
            <a:r>
              <a:rPr lang="ru-RU" altLang="ru-RU" b="1"/>
              <a:t/>
            </a:r>
            <a:br>
              <a:rPr lang="ru-RU" altLang="ru-RU" b="1"/>
            </a:br>
            <a:endParaRPr lang="ru-RU" altLang="ru-RU" b="1"/>
          </a:p>
        </p:txBody>
      </p:sp>
      <p:sp>
        <p:nvSpPr>
          <p:cNvPr id="11271" name="Rectangle 24"/>
          <p:cNvSpPr>
            <a:spLocks noChangeArrowheads="1"/>
          </p:cNvSpPr>
          <p:nvPr/>
        </p:nvSpPr>
        <p:spPr bwMode="auto">
          <a:xfrm>
            <a:off x="4967288" y="1524000"/>
            <a:ext cx="417671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4" eaLnBrk="1" hangingPunct="1">
              <a:spcBef>
                <a:spcPct val="20000"/>
              </a:spcBef>
              <a:buFontTx/>
              <a:buChar char="•"/>
            </a:pPr>
            <a:r>
              <a:rPr lang="ru-RU" altLang="ru-RU" sz="1000" b="1"/>
              <a:t>Женский образ как бы соткан из света, который его окутывает, обтекает, пронизывает. Проникая из глубины, свет постепенно смягчается в прозрачном покрывале, затем снова сгущается в складках одежды, между прядями волос и наконец разливается по лицу и рукам, позволяя почувствовать, как бьётся под прозрачной кожей горячий ток крови. Напрасно задаваться вопросом, что означает загадочная улыбка женщины, какие чувства таятся у неё в душе. Это не какое-то конкретное чувство, а разлитое на лице ощущение радости полноценного бытия в совершенном равновесии мира природы.</a:t>
            </a:r>
            <a:r>
              <a:rPr lang="ru-RU" altLang="ru-RU" sz="1000"/>
              <a:t> </a:t>
            </a:r>
          </a:p>
          <a:p>
            <a:pPr lvl="4" eaLnBrk="1" hangingPunct="1">
              <a:spcBef>
                <a:spcPct val="20000"/>
              </a:spcBef>
              <a:buFontTx/>
              <a:buChar char="•"/>
            </a:pPr>
            <a:r>
              <a:rPr lang="ru-RU" altLang="ru-RU" sz="1000" b="1"/>
              <a:t>Таким образом, Леонардо преодолевает вечную дилемму между идеей и её реализацией; размышляя о живописи, он постепенно находит адекватный живописный язык для воплощения своей концепции мира. В Джоконде Леонардо, наконец, воплотил приоритет интеллекта и искусства. В гармонии  заключается величие и значение картины.</a:t>
            </a:r>
          </a:p>
          <a:p>
            <a:pPr lvl="4" eaLnBrk="1" hangingPunct="1">
              <a:spcBef>
                <a:spcPct val="20000"/>
              </a:spcBef>
              <a:buFontTx/>
              <a:buChar char="•"/>
            </a:pPr>
            <a:endParaRPr lang="ru-RU" altLang="ru-RU" sz="1000"/>
          </a:p>
        </p:txBody>
      </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body" sz="half" idx="2"/>
          </p:nvPr>
        </p:nvSpPr>
        <p:spPr>
          <a:xfrm>
            <a:off x="3492500" y="2349500"/>
            <a:ext cx="5651500" cy="4248150"/>
          </a:xfrm>
        </p:spPr>
        <p:txBody>
          <a:bodyPr/>
          <a:lstStyle/>
          <a:p>
            <a:pPr eaLnBrk="1" hangingPunct="1">
              <a:lnSpc>
                <a:spcPct val="80000"/>
              </a:lnSpc>
            </a:pPr>
            <a:r>
              <a:rPr lang="ru-RU" altLang="ru-RU" sz="1400" b="1" smtClean="0"/>
              <a:t>Витрувианский человек - рисунок, сделаный Леонардо да Винчи примерно в 1490-92 годах, как иллюстрация для книги, посвященной трудам Витрувия. Рисунок сопровождается пояснительными надписями, в одном из его журналов.. На нем изображена фигура обнаженного мужчины в двух наложенных одна на другую позициях: с разведенными в стороны руками, описывающими круг и квадрат.</a:t>
            </a:r>
          </a:p>
          <a:p>
            <a:pPr eaLnBrk="1" hangingPunct="1">
              <a:lnSpc>
                <a:spcPct val="80000"/>
              </a:lnSpc>
            </a:pPr>
            <a:r>
              <a:rPr lang="ru-RU" altLang="ru-RU" sz="1400" b="1" smtClean="0"/>
              <a:t>Рисунок и текст иногда называют каноническими пропорциями. При исследовании рисунка можно заметить,</a:t>
            </a:r>
            <a:br>
              <a:rPr lang="ru-RU" altLang="ru-RU" sz="1400" b="1" smtClean="0"/>
            </a:br>
            <a:r>
              <a:rPr lang="ru-RU" altLang="ru-RU" sz="1400" b="1" smtClean="0"/>
              <a:t>что комбинация рук и ног в действительности составляет четыре различных позы.</a:t>
            </a:r>
            <a:br>
              <a:rPr lang="ru-RU" altLang="ru-RU" sz="1400" b="1" smtClean="0"/>
            </a:br>
            <a:r>
              <a:rPr lang="ru-RU" altLang="ru-RU" sz="1400" b="1" smtClean="0"/>
              <a:t>Поза с разведенными в стороны руками и не разведенными ногами, вписывается в квадрат ("Квадрат Древних").</a:t>
            </a:r>
            <a:br>
              <a:rPr lang="ru-RU" altLang="ru-RU" sz="1400" b="1" smtClean="0"/>
            </a:br>
            <a:r>
              <a:rPr lang="ru-RU" altLang="ru-RU" sz="1400" b="1" smtClean="0"/>
              <a:t>С другой стороны, поза с раскинутыми в стороны руками и ногами, вписывается в круг. И, хотя, при смене поз, кажется, что центр фигуры движется, на самом деле, пуп фигуры, который является настоящим её центром, остается неподвижным.</a:t>
            </a:r>
          </a:p>
          <a:p>
            <a:pPr eaLnBrk="1" hangingPunct="1">
              <a:lnSpc>
                <a:spcPct val="80000"/>
              </a:lnSpc>
            </a:pPr>
            <a:r>
              <a:rPr lang="ru-RU" altLang="ru-RU" sz="1400" b="1" smtClean="0"/>
              <a:t>Впоследствии по этой же методике Корбюзье составил свою шкалу пропорционирования, повлиявшую на эстетику архитектуры XX века</a:t>
            </a:r>
            <a:r>
              <a:rPr lang="ru-RU" altLang="ru-RU" sz="1400" smtClean="0"/>
              <a:t>.</a:t>
            </a:r>
          </a:p>
        </p:txBody>
      </p:sp>
      <p:pic>
        <p:nvPicPr>
          <p:cNvPr id="12291" name="Picture 7"/>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2387600"/>
          </a:xfrm>
          <a:noFill/>
        </p:spPr>
      </p:pic>
      <p:pic>
        <p:nvPicPr>
          <p:cNvPr id="12292" name="Picture 8" descr="Витрувианский человек"/>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7950" y="1773238"/>
            <a:ext cx="3422650" cy="4895850"/>
          </a:xfrm>
        </p:spPr>
      </p:pic>
      <p:sp>
        <p:nvSpPr>
          <p:cNvPr id="12293" name="Rectangle 9"/>
          <p:cNvSpPr>
            <a:spLocks noChangeArrowheads="1"/>
          </p:cNvSpPr>
          <p:nvPr/>
        </p:nvSpPr>
        <p:spPr bwMode="auto">
          <a:xfrm>
            <a:off x="1331913" y="73025"/>
            <a:ext cx="55387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a:t>Витрувианский человек</a:t>
            </a:r>
            <a:r>
              <a:rPr lang="ru-RU" altLang="ru-RU" b="1"/>
              <a:t>  (</a:t>
            </a:r>
            <a:r>
              <a:rPr lang="ru-RU" altLang="ru-RU"/>
              <a:t>1490-1492)</a:t>
            </a:r>
            <a:r>
              <a:rPr lang="ru-RU" altLang="ru-RU" b="1"/>
              <a:t/>
            </a:r>
            <a:br>
              <a:rPr lang="ru-RU" altLang="ru-RU" b="1"/>
            </a:br>
            <a:r>
              <a:rPr lang="ru-RU" altLang="ru-RU" sz="1200" b="1" i="1"/>
              <a:t>Коричневые чернила, металлический карандаш, перо (34.3 x 24.5 см) </a:t>
            </a:r>
          </a:p>
          <a:p>
            <a:pPr eaLnBrk="1" hangingPunct="1"/>
            <a:r>
              <a:rPr lang="ru-RU" altLang="ru-RU" sz="1200" b="1" i="1"/>
              <a:t>Академическая галерея, </a:t>
            </a:r>
          </a:p>
          <a:p>
            <a:pPr eaLnBrk="1" hangingPunct="1"/>
            <a:r>
              <a:rPr lang="ru-RU" altLang="ru-RU" sz="1200" b="1" i="1"/>
              <a:t>Венеция, Италия</a:t>
            </a:r>
            <a:r>
              <a:rPr lang="ru-RU" altLang="ru-RU"/>
              <a:t/>
            </a:r>
            <a:br>
              <a:rPr lang="ru-RU" altLang="ru-RU"/>
            </a:br>
            <a:r>
              <a:rPr lang="ru-RU" altLang="ru-RU"/>
              <a:t/>
            </a:r>
            <a:br>
              <a:rPr lang="ru-RU" altLang="ru-RU"/>
            </a:br>
            <a:endParaRPr lang="ru-RU" altLang="ru-RU"/>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2387600"/>
          </a:xfrm>
          <a:noFill/>
        </p:spPr>
      </p:pic>
      <p:sp>
        <p:nvSpPr>
          <p:cNvPr id="3075" name="Rectangle 18"/>
          <p:cNvSpPr>
            <a:spLocks noGrp="1" noChangeArrowheads="1"/>
          </p:cNvSpPr>
          <p:nvPr>
            <p:ph sz="half" idx="3"/>
          </p:nvPr>
        </p:nvSpPr>
        <p:spPr>
          <a:xfrm>
            <a:off x="-180975" y="2276475"/>
            <a:ext cx="9324975" cy="4581525"/>
          </a:xfrm>
        </p:spPr>
        <p:txBody>
          <a:bodyPr/>
          <a:lstStyle/>
          <a:p>
            <a:pPr eaLnBrk="1" hangingPunct="1"/>
            <a:r>
              <a:rPr lang="ru-RU" altLang="ru-RU" sz="1100" b="1" smtClean="0"/>
              <a:t>В 1482, получив приглашение ко двору правителя Милана Лодовико Сфорца, Леонардо да Винчи неожиданно уехал из Флоренции. Первоначально герцог взял его в качестве устроителя придворных праздников, для которых Леонардо придумывал не только маски и костюмы, но и механические "чудеса". Великолепные праздники работали на преумножение славы герцога Лодовико. За жалование меньшее, чем у придворного карлика, в замке герцога Леонардо исполнял обязанности военного инженера, гидротехника, придворного художника, позднее - архитектора и инженера. Одновременно Леонардо "работал на себя", занимаясь несколькими направлениями науки и техники одновременно, но за большую часть работы ему не платили, так как Сфорца не обращал никакого внимания на его изобретения. В 1484-1485 годах около 50 тысяч жителей Милана умерло от чумы. Леонардо да Винчи, считавший причиной этого перенаселенность города и грязь, царившую на узких улочках, предложил герцогу построить новый город. По плану Леонардо город должен был состоять из 10 районов по 30 тысяч жителей, в каждом районе должна была быть своя канализация, ширина самых узких улиц должна была равняться средней высоте лошади (через несколько столетий Государственный совет Лондона признал предложенные Леонардо пропорции идеальными и отдал приказ следовать им при разбивке новых улиц). Проект устройства города, как и многие другие технические идеи Леонардо, герцог отверг. Леонардо да Винчи было поручено основать в Милане академию художеств. Для преподавания он составил трактаты о живописи, свете, тенях, движении, теории и практике, перспективе, движениях человеческого тела, пропорциях человеческого тела. В Милане возникает Ломбардская школа, состоявшая из учеников Леонардо. После падения Лодовика Сфорца Леонардо да Винчи покинул Милан. В разные годы он жил в Венеции (1499, 1500), во Флоренции (1500-1502, 1503-1506, 1507), Мантуе (1500), Милане (1506, 1507-1513), Риме (1513-1516). В 1516 (1517) принял приглашение Франциска I и уехал в Париж. Леонардо да Винчи не любил долго спать, был вегетарианцем. По некоторым свидетельствам Леонардо да Винчи был прекрасно сложен, обладал огромной физической силой, обладал недурными познаниями в рыцарских искусствах, верховой езде, танцах, фехтовании. В математике его привлекало только то, что можно увидеть, поэтому для него она прежде всего состояла из геометрии и законов пропорции. Леонардо да Винчи пытался определить коэффициенты трения скольжения, изучал сопротивление материалов, занимался гидравликой, моделированием. К тем областям, которые были интересны Леонардо да Винчи относились акустика, анатомия, астрономия, аэронавтика, ботаника, геология, гидравлика, картография, математика, механика, оптика, конструирование оружия, гражданское и военное строительство, планировка городов. Он не имел семьи - ни жены, ни детей он не хотел. Умер Леонардо да Винчи 2 мая 1519 в замке Клу недалеко от Амбуаза (Турень, Франция).</a:t>
            </a:r>
          </a:p>
          <a:p>
            <a:pPr eaLnBrk="1" hangingPunct="1"/>
            <a:endParaRPr lang="ru-RU" altLang="ru-RU" sz="1100" b="1" smtClean="0"/>
          </a:p>
          <a:p>
            <a:pPr eaLnBrk="1" hangingPunct="1"/>
            <a:endParaRPr lang="ru-RU" altLang="ru-RU" sz="1100" b="1" smtClean="0"/>
          </a:p>
        </p:txBody>
      </p:sp>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descr="top"/>
          <p:cNvSpPr>
            <a:spLocks noGrp="1" noChangeArrowheads="1"/>
          </p:cNvSpPr>
          <p:nvPr>
            <p:ph type="title"/>
          </p:nvPr>
        </p:nvSpPr>
        <p:spPr>
          <a:xfrm>
            <a:off x="0" y="0"/>
            <a:ext cx="9144000" cy="2349500"/>
          </a:xfrm>
          <a:blipFill dpi="0" rotWithShape="0">
            <a:blip r:embed="rId2"/>
            <a:srcRect/>
            <a:stretch>
              <a:fillRect/>
            </a:stretch>
          </a:blipFill>
        </p:spPr>
        <p:txBody>
          <a:bodyPr/>
          <a:lstStyle/>
          <a:p>
            <a:pPr algn="l" eaLnBrk="1" hangingPunct="1"/>
            <a:r>
              <a:rPr lang="ru-RU" altLang="ru-RU" sz="800" b="1" smtClean="0"/>
              <a:t/>
            </a:r>
            <a:br>
              <a:rPr lang="ru-RU" altLang="ru-RU" sz="800" b="1" smtClean="0"/>
            </a:br>
            <a:endParaRPr lang="ru-RU" altLang="ru-RU" sz="800" b="1" smtClean="0"/>
          </a:p>
        </p:txBody>
      </p:sp>
      <p:sp>
        <p:nvSpPr>
          <p:cNvPr id="4099" name="Rectangle 6"/>
          <p:cNvSpPr>
            <a:spLocks noGrp="1" noChangeArrowheads="1"/>
          </p:cNvSpPr>
          <p:nvPr>
            <p:ph sz="quarter" idx="2"/>
          </p:nvPr>
        </p:nvSpPr>
        <p:spPr>
          <a:xfrm>
            <a:off x="-180975" y="1484313"/>
            <a:ext cx="4105275" cy="504825"/>
          </a:xfrm>
        </p:spPr>
        <p:txBody>
          <a:bodyPr/>
          <a:lstStyle/>
          <a:p>
            <a:pPr eaLnBrk="1" hangingPunct="1"/>
            <a:r>
              <a:rPr lang="ru-RU" altLang="ru-RU" sz="900" b="1" smtClean="0"/>
              <a:t/>
            </a:r>
            <a:br>
              <a:rPr lang="ru-RU" altLang="ru-RU" sz="900" b="1" smtClean="0"/>
            </a:br>
            <a:r>
              <a:rPr lang="ru-RU" altLang="ru-RU" sz="900" b="1" i="1" smtClean="0"/>
              <a:t>Такие наименования картин, как «Бенуа» или «Литта» происходят от имени прежних владельцев картин. </a:t>
            </a:r>
            <a:endParaRPr lang="ru-RU" altLang="ru-RU" sz="900" b="1" smtClean="0"/>
          </a:p>
          <a:p>
            <a:pPr eaLnBrk="1" hangingPunct="1"/>
            <a:endParaRPr lang="ru-RU" altLang="ru-RU" sz="900" b="1" smtClean="0"/>
          </a:p>
        </p:txBody>
      </p:sp>
      <p:sp>
        <p:nvSpPr>
          <p:cNvPr id="4100" name="Rectangle 7"/>
          <p:cNvSpPr>
            <a:spLocks noGrp="1" noChangeArrowheads="1"/>
          </p:cNvSpPr>
          <p:nvPr>
            <p:ph type="body" sz="half" idx="3"/>
          </p:nvPr>
        </p:nvSpPr>
        <p:spPr>
          <a:xfrm>
            <a:off x="3132138" y="1557338"/>
            <a:ext cx="6011862" cy="5300662"/>
          </a:xfrm>
        </p:spPr>
        <p:txBody>
          <a:bodyPr/>
          <a:lstStyle/>
          <a:p>
            <a:pPr eaLnBrk="1" hangingPunct="1">
              <a:lnSpc>
                <a:spcPct val="80000"/>
              </a:lnSpc>
            </a:pPr>
            <a:r>
              <a:rPr lang="ru-RU" altLang="ru-RU" sz="1000" b="1" smtClean="0"/>
              <a:t>                                          Эту картину только что завершивший обучение молодой                .                                            художник Леонардо да Винчи написал во Флоренции в конце    .                                                 семидесятых годов пятнадцатого столетия. Ее приняли с        .                                                     восторгом, сделали много  копий, а в начале                          .                                                         шестнадцатого века… потеряли.</a:t>
            </a:r>
          </a:p>
          <a:p>
            <a:pPr eaLnBrk="1" hangingPunct="1">
              <a:lnSpc>
                <a:spcPct val="80000"/>
              </a:lnSpc>
            </a:pPr>
            <a:r>
              <a:rPr lang="ru-RU" altLang="ru-RU" sz="1000" b="1" smtClean="0"/>
              <a:t>Через триста лет в Астрахани гастролировала труппа бродячих актеров. Один из служителей Мельпомены предложил местному поклоннику муз и богатейшему из купцов города Александру Сапожникову купить потемневшую от старости, написанную на доске картину. Сделка состоялась.</a:t>
            </a:r>
            <a:br>
              <a:rPr lang="ru-RU" altLang="ru-RU" sz="1000" b="1" smtClean="0"/>
            </a:br>
            <a:r>
              <a:rPr lang="ru-RU" altLang="ru-RU" sz="1000" b="1" smtClean="0"/>
              <a:t>Спустя много лет его внучка Мария выходила замуж. К роскошному приданию прилагалось и творение неизвестного итальянца, на которое поначалу мало кто обратил внимание. Неизвестно, что бы с ним стало, если бы мужем Марии Александровны не стал преуспевающий архитектор и будущий президент Академии Художеств Леонтий Бенуа (сын еще более прославленного зодчего) и если бы его младшим братом не был известный художник, искусствовед и организатор объединения "Мир Искусства" Александр. «Внемля настойчивым просьбам брата Леонтия и его жены, - вспоминает он, - мне пришлось задержаться в Берлине. Дело в том, что они поручили мне показать принадлежащую им картину знаменитому Боде".  (В скобках заметим, что Боде – один из главных авторитетов по истории европейского искусства, директор Государственных берлинских музеев). Он отсутствовал, но в музее оказалось несколько специалистов мировой величины. Их приговор был суров: картина не является произведением Леонардо, скорее, ее написал кто-либо из его соучеников по мастерской Вероккио. Позже и сам Боде подтвердил этот вывод».</a:t>
            </a:r>
            <a:br>
              <a:rPr lang="ru-RU" altLang="ru-RU" sz="1000" b="1" smtClean="0"/>
            </a:br>
            <a:r>
              <a:rPr lang="ru-RU" altLang="ru-RU" sz="1000" b="1" smtClean="0"/>
              <a:t>Целый год пролежала "Мадонна" из дома Сапожниковых в парижской квартире Александра Николаевича, а затем была увезена им обратно в Петербург и возвращена владельцам. Однако, по прошествии восьми лет (это было уже в 1914-м), когда он пребывал в суете и хлопотах, связанных с подготовкой русской выставки в Париже, ему подали визитную карточку с именем одного из берлинских специалистов: «Профессор Моллер Вальде». </a:t>
            </a:r>
            <a:br>
              <a:rPr lang="ru-RU" altLang="ru-RU" sz="1000" b="1" smtClean="0"/>
            </a:br>
            <a:r>
              <a:rPr lang="ru-RU" altLang="ru-RU" sz="1000" b="1" smtClean="0"/>
              <a:t>«Не успел я согласиться его принять, - рассказывал Александр Бенуа, - как на меня налетела собственная его персона с криком: "Теперь я твердо убежден, ваша Мадонна - Леонардо!". Тут же, не присев, не давая мне опомниться, красный от волнения, он стал вытаскивать из огромного, туго набитого портфеля кипу фотографий тех несомненных рисунков Леонардо, которые являлись в его глазах (и на самом деле) подтверждением его уверенности в авторстве великого мастера.</a:t>
            </a:r>
            <a:br>
              <a:rPr lang="ru-RU" altLang="ru-RU" sz="1000" b="1" smtClean="0"/>
            </a:br>
            <a:r>
              <a:rPr lang="ru-RU" altLang="ru-RU" sz="1000" b="1" smtClean="0"/>
              <a:t>На предложение о продаже шедевра в музеи Берлина Бенуа ответили отказом, передав его в коллекцию Императорского Эрмитажа. Там картина находится и по сей день, известная всему миру под названием "Мадонна Бенуа".</a:t>
            </a:r>
            <a:br>
              <a:rPr lang="ru-RU" altLang="ru-RU" sz="1000" b="1" smtClean="0"/>
            </a:br>
            <a:r>
              <a:rPr lang="ru-RU" altLang="ru-RU" sz="600" b="1" smtClean="0"/>
              <a:t/>
            </a:r>
            <a:br>
              <a:rPr lang="ru-RU" altLang="ru-RU" sz="600" b="1" smtClean="0"/>
            </a:br>
            <a:endParaRPr lang="ru-RU" altLang="ru-RU" sz="600" b="1" smtClean="0"/>
          </a:p>
        </p:txBody>
      </p:sp>
      <p:pic>
        <p:nvPicPr>
          <p:cNvPr id="4101" name="Picture 8" descr="Мадонна Бенуа"/>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1989138"/>
            <a:ext cx="2986088" cy="4705350"/>
          </a:xfrm>
        </p:spPr>
      </p:pic>
      <p:sp>
        <p:nvSpPr>
          <p:cNvPr id="4102" name="Rectangle 9"/>
          <p:cNvSpPr>
            <a:spLocks noChangeArrowheads="1"/>
          </p:cNvSpPr>
          <p:nvPr/>
        </p:nvSpPr>
        <p:spPr bwMode="auto">
          <a:xfrm>
            <a:off x="1116013" y="0"/>
            <a:ext cx="55451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a:t>Мадонна Бенуа</a:t>
            </a:r>
            <a:r>
              <a:rPr lang="ru-RU" altLang="ru-RU"/>
              <a:t> (1478 – 1480)</a:t>
            </a:r>
          </a:p>
          <a:p>
            <a:pPr eaLnBrk="1" hangingPunct="1"/>
            <a:r>
              <a:rPr lang="ru-RU" altLang="ru-RU" b="1"/>
              <a:t>(Мадонна с цветком / Мадонна с ребенком)</a:t>
            </a:r>
            <a:endParaRPr lang="ru-RU" altLang="ru-RU"/>
          </a:p>
          <a:p>
            <a:pPr eaLnBrk="1" hangingPunct="1"/>
            <a:r>
              <a:rPr lang="ru-RU" altLang="ru-RU" sz="1200" b="1" i="1"/>
              <a:t>Масло, перенесенное с доски на холст (48х31,5 см)</a:t>
            </a:r>
          </a:p>
          <a:p>
            <a:pPr eaLnBrk="1" hangingPunct="1"/>
            <a:r>
              <a:rPr lang="ru-RU" altLang="ru-RU" sz="1200" b="1" i="1"/>
              <a:t>Россия</a:t>
            </a:r>
            <a:r>
              <a:rPr lang="ru-RU" altLang="ru-RU" b="1" i="1"/>
              <a:t/>
            </a:r>
            <a:br>
              <a:rPr lang="ru-RU" altLang="ru-RU" b="1" i="1"/>
            </a:br>
            <a:r>
              <a:rPr lang="ru-RU" altLang="ru-RU" sz="1200" b="1" i="1"/>
              <a:t>Эрмитаж, </a:t>
            </a:r>
          </a:p>
          <a:p>
            <a:pPr eaLnBrk="1" hangingPunct="1"/>
            <a:r>
              <a:rPr lang="ru-RU" altLang="ru-RU" sz="1200" b="1" i="1"/>
              <a:t>Санкт-Петербург,</a:t>
            </a:r>
          </a:p>
          <a:p>
            <a:pPr eaLnBrk="1" hangingPunct="1"/>
            <a:r>
              <a:rPr lang="ru-RU" altLang="ru-RU" sz="1200" b="1" i="1"/>
              <a:t> </a:t>
            </a:r>
          </a:p>
        </p:txBody>
      </p:sp>
    </p:spTree>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descr="top"/>
          <p:cNvSpPr>
            <a:spLocks noGrp="1" noChangeArrowheads="1"/>
          </p:cNvSpPr>
          <p:nvPr>
            <p:ph type="title"/>
          </p:nvPr>
        </p:nvSpPr>
        <p:spPr>
          <a:xfrm>
            <a:off x="0" y="0"/>
            <a:ext cx="9144000" cy="2349500"/>
          </a:xfrm>
          <a:blipFill dpi="0" rotWithShape="0">
            <a:blip r:embed="rId2"/>
            <a:srcRect/>
            <a:stretch>
              <a:fillRect/>
            </a:stretch>
          </a:blipFill>
        </p:spPr>
        <p:txBody>
          <a:bodyPr anchor="t"/>
          <a:lstStyle/>
          <a:p>
            <a:pPr algn="l" eaLnBrk="1" hangingPunct="1"/>
            <a:r>
              <a:rPr lang="ru-RU" altLang="ru-RU" sz="2800" b="1" smtClean="0"/>
              <a:t>              Мадонна Литта</a:t>
            </a:r>
            <a:r>
              <a:rPr lang="ru-RU" altLang="ru-RU" sz="4000" smtClean="0"/>
              <a:t> </a:t>
            </a:r>
            <a:r>
              <a:rPr lang="ru-RU" altLang="ru-RU" sz="2000" b="1" smtClean="0">
                <a:solidFill>
                  <a:schemeClr val="tx1"/>
                </a:solidFill>
              </a:rPr>
              <a:t>(1490)</a:t>
            </a:r>
          </a:p>
        </p:txBody>
      </p:sp>
      <p:sp>
        <p:nvSpPr>
          <p:cNvPr id="5123" name="Rectangle 7"/>
          <p:cNvSpPr>
            <a:spLocks noGrp="1" noChangeArrowheads="1"/>
          </p:cNvSpPr>
          <p:nvPr>
            <p:ph type="body" sz="half" idx="3"/>
          </p:nvPr>
        </p:nvSpPr>
        <p:spPr>
          <a:xfrm>
            <a:off x="3419475" y="1557338"/>
            <a:ext cx="5724525" cy="5300662"/>
          </a:xfrm>
        </p:spPr>
        <p:txBody>
          <a:bodyPr/>
          <a:lstStyle/>
          <a:p>
            <a:pPr eaLnBrk="1" hangingPunct="1">
              <a:lnSpc>
                <a:spcPct val="80000"/>
              </a:lnSpc>
            </a:pPr>
            <a:r>
              <a:rPr lang="ru-RU" altLang="ru-RU" sz="1200" b="1" smtClean="0"/>
              <a:t>                          «Мадонна Литта» — закончена несколькими .                                                 .                                годами позже "Мадонны Бенуа". На этот раз         .                                  художник избрал более строгий тип лица            .                                     мадонны, выдержал картину в другой               .                                       красочной гамме, даже обратился снова к технике темперы, внеся  в нее, впрочем, ряд новых приемов (Леонардо постоянно проводил всевозможные эксперименты). Но основной смысл, идейное содержание произведения то же, что и раньше: та же человечность, та же любовь к подлинным, живым чувствам людей пронизывает все произведение. Мать кормит ребенка грудью, устремив на него задумчивый нежный взгляд; ребенок, полный здоровья и бессознательной энергии, двигается на руках матери, вертится, перебирает ножками. Он похож на мать: такой же смуглый, с таким же золотистым цветом волос. Она любуется им, погруженная в свои мысли, сосредоточив на ребенке всю силу своих чувств. Даже беглый взгляд улавливает в «Мадонне Литта» именно эту полноту чувств и сосредоточенность настроения. Но если мы отдадим себе отчет в том, как добивается Леонардо этой выразительности, то убедимся, что художник зрелого этапа Возрождения пользуется очень обобщенным, очень лаконичным способом изображения. Лицо мадонны обращено к зрителю в профиль; мы видим только один глаз, даже зрачок его не вырисован; губы нельзя назвать улыбающимися, только тень в углу рта как бы намекает на готовую возникнуть улыбку, и в то же время самый наклон головы, скользящие по лицу тени, угадывающийся взгляд создают то впечатление одухотворенности, которое Леонардо так любил и умел вызывать.</a:t>
            </a:r>
            <a:br>
              <a:rPr lang="ru-RU" altLang="ru-RU" sz="1200" b="1" smtClean="0"/>
            </a:br>
            <a:r>
              <a:rPr lang="ru-RU" altLang="ru-RU" sz="1200" b="1" smtClean="0"/>
              <a:t>Завершая этап долгих исканий в искусстве Возрождения, художник на основе уверенного и точного воплощения видимого создает поэтический образ, в котором отброшено случайное и мелкое, выбраны те черты, которые помогают создать волнующее и возвышенное представление о человеке. Леонардо да Винчи как бы сводит в одно целое разрозненные усилия своих современников и, во многом их опережая, поднимает итальянское искусство на новую ступень.</a:t>
            </a:r>
          </a:p>
        </p:txBody>
      </p:sp>
      <p:pic>
        <p:nvPicPr>
          <p:cNvPr id="5124" name="Picture 8" descr="Мадонна Литта"/>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38113" y="1916113"/>
            <a:ext cx="3641725" cy="4826000"/>
          </a:xfrm>
        </p:spPr>
      </p:pic>
      <p:sp>
        <p:nvSpPr>
          <p:cNvPr id="5125" name="Rectangle 10"/>
          <p:cNvSpPr>
            <a:spLocks noChangeArrowheads="1"/>
          </p:cNvSpPr>
          <p:nvPr/>
        </p:nvSpPr>
        <p:spPr bwMode="auto">
          <a:xfrm>
            <a:off x="684213" y="549275"/>
            <a:ext cx="6380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200" b="1"/>
              <a:t>                  Эрмитаж, Санкт-Петербург</a:t>
            </a:r>
          </a:p>
          <a:p>
            <a:pPr eaLnBrk="1" hangingPunct="1"/>
            <a:r>
              <a:rPr lang="ru-RU" altLang="ru-RU" sz="1200" b="1"/>
              <a:t>                  Темпера. Перенесено с </a:t>
            </a:r>
          </a:p>
          <a:p>
            <a:pPr eaLnBrk="1" hangingPunct="1"/>
            <a:r>
              <a:rPr lang="ru-RU" altLang="ru-RU" sz="1200" b="1"/>
              <a:t>                  дерева на холст.</a:t>
            </a:r>
          </a:p>
          <a:p>
            <a:pPr eaLnBrk="1" hangingPunct="1"/>
            <a:r>
              <a:rPr lang="ru-RU" altLang="ru-RU" sz="1200" b="1"/>
              <a:t>                  42 * 33 см</a:t>
            </a:r>
          </a:p>
        </p:txBody>
      </p:sp>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2387600"/>
          </a:xfrm>
          <a:noFill/>
        </p:spPr>
      </p:pic>
      <p:sp>
        <p:nvSpPr>
          <p:cNvPr id="6147" name="Rectangle 7"/>
          <p:cNvSpPr>
            <a:spLocks noGrp="1" noChangeArrowheads="1"/>
          </p:cNvSpPr>
          <p:nvPr>
            <p:ph type="body" sz="half" idx="3"/>
          </p:nvPr>
        </p:nvSpPr>
        <p:spPr>
          <a:xfrm>
            <a:off x="3563938" y="2492375"/>
            <a:ext cx="5400675" cy="4176713"/>
          </a:xfrm>
        </p:spPr>
        <p:txBody>
          <a:bodyPr/>
          <a:lstStyle/>
          <a:p>
            <a:pPr eaLnBrk="1" hangingPunct="1">
              <a:lnSpc>
                <a:spcPct val="80000"/>
              </a:lnSpc>
            </a:pPr>
            <a:r>
              <a:rPr lang="ru-RU" altLang="ru-RU" sz="1200" b="1" smtClean="0"/>
              <a:t>“Мадонна в гроте” – первое вполне зрелое произведение Леонардо – утверждает торжество нового искусства и даёт полное представление об исключительном мастерстве Леонардо. Икона была заказана монахами церкви имени св. Франциска в 1483 году.</a:t>
            </a:r>
            <a:br>
              <a:rPr lang="ru-RU" altLang="ru-RU" sz="1200" b="1" smtClean="0"/>
            </a:br>
            <a:r>
              <a:rPr lang="ru-RU" altLang="ru-RU" sz="1200" b="1" smtClean="0"/>
              <a:t>Совершенная согласованность всех частей, создающая крепко спаянное единое целое. Это целое, т. е. Совокупность четырёх изображённых фигур, очертания которых чудесно смягчены светотенью, образует стройную пирамиду, плавно и мягко, в полной свободе вырастающую перед нами. Взглядами и расположением все фигуры объединены неразрывно, и это объединение исполнено чарующей гармонии, ибо даже взгляд ангела, обращённый не к другим фигурам, а к зрителю, как бы усиливает единый музыкальный аккорд композиции. Взгляд этот и улыбка, чуть озаряющая лицо ангела, исполнены глубокого и загадочного смысла. Свет и тени создают в картине некое неповторимое настроение. Наш взгляд уносится в её глубины, в манящие просветы среди тёмных скал, под сенью которых нашли приют фигуры, созданные Леонардо. И леонардовская тайна, сквозит и в их лицах, и в синеватых расщелинах, и в полумраке нависших скал. Все различные элементы картины, казалось бы, противоречивые, сливаются воедино, создают впечатление целостное и сильное.</a:t>
            </a:r>
            <a:br>
              <a:rPr lang="ru-RU" altLang="ru-RU" sz="1200" b="1" smtClean="0"/>
            </a:br>
            <a:r>
              <a:rPr lang="ru-RU" altLang="ru-RU" sz="1200" b="1" smtClean="0"/>
              <a:t>“Мадонна в гроте” показывает овладение художником тем реалистическим мастерством, которое так поражало его современников.</a:t>
            </a:r>
          </a:p>
        </p:txBody>
      </p:sp>
      <p:pic>
        <p:nvPicPr>
          <p:cNvPr id="6148" name="Picture 8" descr="Мадонна в гроте"/>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79388" y="1557338"/>
            <a:ext cx="3219450" cy="5065712"/>
          </a:xfrm>
        </p:spPr>
      </p:pic>
      <p:sp>
        <p:nvSpPr>
          <p:cNvPr id="6149" name="Rectangle 9"/>
          <p:cNvSpPr>
            <a:spLocks noChangeArrowheads="1"/>
          </p:cNvSpPr>
          <p:nvPr/>
        </p:nvSpPr>
        <p:spPr bwMode="auto">
          <a:xfrm>
            <a:off x="1331913" y="0"/>
            <a:ext cx="49688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a:t>Мадонна в гроте</a:t>
            </a:r>
            <a:r>
              <a:rPr lang="ru-RU" altLang="ru-RU"/>
              <a:t> (1483-1486)</a:t>
            </a:r>
            <a:br>
              <a:rPr lang="ru-RU" altLang="ru-RU"/>
            </a:br>
            <a:r>
              <a:rPr lang="ru-RU" altLang="ru-RU" sz="1200" b="1" i="1"/>
              <a:t>Масло на панели (перенесено на полотно) 199 x 122 см</a:t>
            </a:r>
            <a:r>
              <a:rPr lang="ru-RU" altLang="ru-RU"/>
              <a:t> </a:t>
            </a:r>
            <a:r>
              <a:rPr lang="ru-RU" altLang="ru-RU" sz="1200" b="1" i="1"/>
              <a:t/>
            </a:r>
            <a:br>
              <a:rPr lang="ru-RU" altLang="ru-RU" sz="1200" b="1" i="1"/>
            </a:br>
            <a:r>
              <a:rPr lang="ru-RU" altLang="ru-RU" sz="1200" b="1" i="1"/>
              <a:t>Лувр, Париж, Франция</a:t>
            </a:r>
            <a:br>
              <a:rPr lang="ru-RU" altLang="ru-RU" sz="1200" b="1" i="1"/>
            </a:br>
            <a:r>
              <a:rPr lang="ru-RU" altLang="ru-RU"/>
              <a:t/>
            </a:r>
            <a:br>
              <a:rPr lang="ru-RU" altLang="ru-RU"/>
            </a:br>
            <a:endParaRPr lang="ru-RU" altLang="ru-RU"/>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descr="top"/>
          <p:cNvSpPr>
            <a:spLocks noGrp="1" noChangeArrowheads="1"/>
          </p:cNvSpPr>
          <p:nvPr>
            <p:ph type="title"/>
          </p:nvPr>
        </p:nvSpPr>
        <p:spPr>
          <a:xfrm>
            <a:off x="0" y="0"/>
            <a:ext cx="9144000" cy="2349500"/>
          </a:xfrm>
          <a:blipFill dpi="0" rotWithShape="0">
            <a:blip r:embed="rId2"/>
            <a:srcRect/>
            <a:stretch>
              <a:fillRect/>
            </a:stretch>
          </a:blipFill>
        </p:spPr>
        <p:txBody>
          <a:bodyPr/>
          <a:lstStyle/>
          <a:p>
            <a:pPr algn="l" eaLnBrk="1" hangingPunct="1"/>
            <a:r>
              <a:rPr lang="ru-RU" altLang="ru-RU" sz="800" smtClean="0"/>
              <a:t/>
            </a:r>
            <a:br>
              <a:rPr lang="ru-RU" altLang="ru-RU" sz="800" smtClean="0"/>
            </a:br>
            <a:endParaRPr lang="ru-RU" altLang="ru-RU" sz="800" smtClean="0"/>
          </a:p>
        </p:txBody>
      </p:sp>
      <p:sp>
        <p:nvSpPr>
          <p:cNvPr id="7171" name="Rectangle 7"/>
          <p:cNvSpPr>
            <a:spLocks noGrp="1" noChangeArrowheads="1"/>
          </p:cNvSpPr>
          <p:nvPr>
            <p:ph type="body" sz="half" idx="3"/>
          </p:nvPr>
        </p:nvSpPr>
        <p:spPr>
          <a:xfrm>
            <a:off x="2916238" y="1600200"/>
            <a:ext cx="6227762" cy="4997450"/>
          </a:xfrm>
        </p:spPr>
        <p:txBody>
          <a:bodyPr/>
          <a:lstStyle/>
          <a:p>
            <a:pPr eaLnBrk="1" hangingPunct="1">
              <a:lnSpc>
                <a:spcPct val="80000"/>
              </a:lnSpc>
            </a:pPr>
            <a:r>
              <a:rPr lang="ru-RU" altLang="ru-RU" sz="1000" b="1" smtClean="0"/>
              <a:t>Мария в центре, сидит высоко, как на троне. Правой рукой обнимает стоящего внизу мальчика лет трех – Иоанна Крестителя. К его груди прислонен длинный тонкий крест. Ладони рук просительно протянуты к другому мальчику – Христу. Мария властным движением простирает левую руку над Христом. Ее кисть с напряженно раскинутыми пальцами спасительно раскрыта над мальчиком и передает ему свою силу, а Христос благословляющим жестом передает духовное руководство людьми Иоанну. Сзади Христа придерживает ангел. Фон – только что рожденная земля: голые скалы, первые растения, чистые воды, еще не заселенные своими обитателями. На картине момент рождения материи, природы и момент рождения на этой земле духа.</a:t>
            </a:r>
            <a:r>
              <a:rPr lang="ru-RU" altLang="ru-RU" sz="1000" smtClean="0"/>
              <a:t> </a:t>
            </a:r>
            <a:r>
              <a:rPr lang="ru-RU" altLang="ru-RU" sz="1100" b="1" smtClean="0"/>
              <a:t>Наверное, пока держится мир, человечество всегда будет разгадывать тайну одного из своих величайших гениев - Леонардо да Винчи. Как бы не менялись века, стиль жизни или пристрастия, магнит Леонардо неизменно притягивает всех и вся. Эстетический замысел большого алтарного образа Леонардо "Мадонна в скалах" вмещает в себе и платоновское определение красоты как "сияния божественного света", и ренессансное представление о прекрасном как "сияния божественного лика".</a:t>
            </a:r>
          </a:p>
          <a:p>
            <a:pPr eaLnBrk="1" hangingPunct="1">
              <a:lnSpc>
                <a:spcPct val="80000"/>
              </a:lnSpc>
            </a:pPr>
            <a:r>
              <a:rPr lang="ru-RU" altLang="ru-RU" sz="1100" b="1" smtClean="0"/>
              <a:t>Самое поразительное в картине - это просвет в скалах в левом верхнем углу. Там видится целая аллея гигантских зубчатых утёсов, а в напряжённых тональных контрастах заключён световой эпицентр полотна. Свет, распространяющийся из грота, - не просто физический свет, - он придаёт образу картины космический масштаб, одухотворяет, возвеличивает героев. Отблески небесного сияния ложатся на лики и фигуры людей. Их окружает та же мягкая светящаяся живописная материя, что льётся из Беспредельности.</a:t>
            </a:r>
          </a:p>
          <a:p>
            <a:pPr eaLnBrk="1" hangingPunct="1">
              <a:lnSpc>
                <a:spcPct val="80000"/>
              </a:lnSpc>
            </a:pPr>
            <a:r>
              <a:rPr lang="ru-RU" altLang="ru-RU" sz="1100" b="1" smtClean="0"/>
              <a:t>Смысл картины не только в показе сцены материнства. Он глубже - в понимании предрешённой жертвенности божественного младенца. Эта неотвратимость искупительного подвига как бы изначально заложена в выражении жестов и лиц, где через внешнее спокойствие и улыбку проглядывает скрытая печаль, раздумья о будущем. И если настоящий миг сконцентрирован где-то в центре их группы, то будущее, как второй светящийся эпицентр, - где-то там, вдали. </a:t>
            </a:r>
          </a:p>
          <a:p>
            <a:pPr eaLnBrk="1" hangingPunct="1">
              <a:lnSpc>
                <a:spcPct val="80000"/>
              </a:lnSpc>
            </a:pPr>
            <a:r>
              <a:rPr lang="ru-RU" altLang="ru-RU" sz="1100" b="1" smtClean="0"/>
              <a:t>Всё то, что происходит сейчас на Земле в этот счастливый миг прихода на планету Сына Божьего, которого с такой заботой охраняет Мадонна, и всё то, что произойдёт с Ним в будущем, есть как бы, развёртывание плана земного и небесного.</a:t>
            </a:r>
          </a:p>
          <a:p>
            <a:pPr eaLnBrk="1" hangingPunct="1">
              <a:lnSpc>
                <a:spcPct val="80000"/>
              </a:lnSpc>
            </a:pPr>
            <a:r>
              <a:rPr lang="ru-RU" altLang="ru-RU" sz="1100" b="1" smtClean="0"/>
              <a:t>Считается, что Леонардо впервые в эпоху Возрождения в "Мадонне в скалах" решил задачу слияния человеческих фигур с пейзажем. Однако он сделал в своей картине гораздо больше: он соединил человека с космосом, с Беспредельностью.</a:t>
            </a:r>
          </a:p>
        </p:txBody>
      </p:sp>
      <p:pic>
        <p:nvPicPr>
          <p:cNvPr id="7172" name="Picture 8" descr="Мадонна (Дева Мария) в скалах"/>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5088" y="1557338"/>
            <a:ext cx="3211512" cy="5184775"/>
          </a:xfrm>
        </p:spPr>
      </p:pic>
      <p:sp>
        <p:nvSpPr>
          <p:cNvPr id="7173" name="Rectangle 10"/>
          <p:cNvSpPr>
            <a:spLocks noChangeArrowheads="1"/>
          </p:cNvSpPr>
          <p:nvPr/>
        </p:nvSpPr>
        <p:spPr bwMode="auto">
          <a:xfrm>
            <a:off x="1116013" y="0"/>
            <a:ext cx="43195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a:solidFill>
                  <a:schemeClr val="tx2"/>
                </a:solidFill>
              </a:rPr>
              <a:t>Мадонна в скалах</a:t>
            </a:r>
            <a:r>
              <a:rPr lang="ru-RU" altLang="ru-RU" b="1">
                <a:solidFill>
                  <a:schemeClr val="tx2"/>
                </a:solidFill>
              </a:rPr>
              <a:t> (</a:t>
            </a:r>
            <a:r>
              <a:rPr lang="ru-RU" altLang="ru-RU" b="1" i="1"/>
              <a:t>1506-1508</a:t>
            </a:r>
            <a:r>
              <a:rPr lang="ru-RU" altLang="ru-RU" b="1">
                <a:solidFill>
                  <a:schemeClr val="tx2"/>
                </a:solidFill>
              </a:rPr>
              <a:t>)</a:t>
            </a:r>
            <a:br>
              <a:rPr lang="ru-RU" altLang="ru-RU" b="1">
                <a:solidFill>
                  <a:schemeClr val="tx2"/>
                </a:solidFill>
              </a:rPr>
            </a:br>
            <a:r>
              <a:rPr lang="ru-RU" altLang="ru-RU" sz="1200" b="1" i="1"/>
              <a:t>Лондонская Национальная галерея                               </a:t>
            </a:r>
            <a:r>
              <a:rPr lang="ru-RU" altLang="ru-RU" b="1" i="1"/>
              <a:t> </a:t>
            </a:r>
            <a:r>
              <a:rPr lang="ru-RU" altLang="ru-RU" sz="1200" b="1" i="1"/>
              <a:t>Масло на панели (189,5 x 120 см)</a:t>
            </a:r>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sz="quarter" idx="2"/>
          </p:nvPr>
        </p:nvSpPr>
        <p:spPr>
          <a:xfrm>
            <a:off x="-323850" y="2133600"/>
            <a:ext cx="9575800" cy="4724400"/>
          </a:xfrm>
        </p:spPr>
        <p:txBody>
          <a:bodyPr/>
          <a:lstStyle/>
          <a:p>
            <a:pPr eaLnBrk="1" hangingPunct="1"/>
            <a:r>
              <a:rPr lang="ru-RU" altLang="ru-RU" sz="1000" b="1" smtClean="0"/>
              <a:t>                                                                              В середине 1480-х годов Леонардо написал картину </a:t>
            </a:r>
            <a:r>
              <a:rPr lang="ru-RU" altLang="ru-RU" sz="1000" b="1" i="1" smtClean="0"/>
              <a:t>Дама с горностаем</a:t>
            </a:r>
            <a:r>
              <a:rPr lang="ru-RU" altLang="ru-RU" sz="1000" b="1" smtClean="0"/>
              <a:t> (Краковский музей),            .                                                                             которая, возможно, является портретом фаворитки Лодовико Сфорца Чечилии Галлеран .               .                                                                             Контуры фигуры женщины со зверьком очерчены изгибами линий, которые повторяются во всей                         .                                                                             композиции, и это, в сочетании с приглушенными красками и нежным оттенком кожи, создает                           .                                                                             впечатление идеальной грации и красоты. Красота Дамы с горностаем разительно контрастирует  .                                                                             с гротескными набросками уродов, в которых Леонардо исследовал крайние степени аномалий       .                                                                             строения лица. </a:t>
            </a:r>
            <a:br>
              <a:rPr lang="ru-RU" altLang="ru-RU" sz="1000" b="1" smtClean="0"/>
            </a:br>
            <a:r>
              <a:rPr lang="ru-RU" altLang="ru-RU" sz="1000" b="1" smtClean="0"/>
              <a:t>                                                                             Один из миланских портретов, приписываемых Леонардо, - это </a:t>
            </a:r>
            <a:r>
              <a:rPr lang="ru-RU" altLang="ru-RU" sz="1000" b="1" i="1" smtClean="0"/>
              <a:t>Дама с горностаем</a:t>
            </a:r>
            <a:r>
              <a:rPr lang="ru-RU" altLang="ru-RU" sz="1000" b="1" smtClean="0"/>
              <a:t>, хранящаяся в       .                                                                             Галерее Чарторыжских в Кракове, в Польше. Он представляет собой изображение хрупкой    .           .                                                                             девушки с лёгкой улыбкой и проникновенным взглядом. Она держит на руках белого зверька, .           .                                                                             прижимая его тонкими и подвижными пальцами. Прозрачный чепчик, закреплённый под подбородком, подчёркивает нежность овала её лица. Простое ожерелье из тёмного жемчуга, окаймляя шею и спускаясь вторым овалом на грудь, где оно едва различимо на фоне квадратного выреза платья, составляет единственное украшение портретируемой. На лице выделяются два больших внимательно смотрящих глаза, нос, прямой и точёный, маленький рот с тонкими губами чуть тронут в уголках улыбкой. Чудесна также трактовка меха животного, изображённого с вытянутой лапкой; белый цвет шерсти отождествляет его с зимним горностаем, символом чистоты. Несмотря на некоторые сомнения по поводу идентификации модели портрета, многие сходятся на предположении, что здесь изображена Чечилия Галлерани, фаворитка Лодовико Моро до его вступления в брак. Сохранились свидетельства о том, что эта молодая особа была другом Леонардо, который, очевидно, выполнил её портрет при дворе Сфорца. Это произведение также переписано, что исключает возможность сабсолютной уверенностью считать его автором Леонардо. Однако хорошее состояние сохранности тех частей картины, на которых изображены лицо девушки и фигура горностая, обнаруживают высокое мастерство исполнения, не позволяя полностью оторвать портрет от круга Леонардо. </a:t>
            </a:r>
          </a:p>
          <a:p>
            <a:pPr eaLnBrk="1" hangingPunct="1"/>
            <a:r>
              <a:rPr lang="ru-RU" altLang="ru-RU" sz="1000" b="1" smtClean="0"/>
              <a:t>«Дама с горностаем»- это бессмертная семнадцатилетняя Чечилия</a:t>
            </a:r>
            <a:br>
              <a:rPr lang="ru-RU" altLang="ru-RU" sz="1000" b="1" smtClean="0"/>
            </a:br>
            <a:r>
              <a:rPr lang="ru-RU" altLang="ru-RU" sz="1000" b="1" smtClean="0"/>
              <a:t>Галлерани. Дочь XV века. Лукавая чаровница. Фаворитка миланского дворца. Нежная и мудрая, стыдливая и фривольная, предстает она перед нами. Простая и сложная. Таинственно-привлекательная, с лицом почти статичным, она все же обладает магнетизмом необычайного, скрытого движения. Но что придает облику молодой дамы эту колдовскую живость? Улыбка. Она еле тронула уголки целомудренных губ. Притаилась в чуть-чуть припухлых девичьих ямочках у рта и, подобно зарнице, ответно блеснула в темных, расширенных зрачках, при крытых округлыми лукообразными веками.</a:t>
            </a:r>
            <a:br>
              <a:rPr lang="ru-RU" altLang="ru-RU" sz="1000" b="1" smtClean="0"/>
            </a:br>
            <a:r>
              <a:rPr lang="ru-RU" altLang="ru-RU" sz="1000" b="1" smtClean="0"/>
              <a:t>Вглядитесь пристальней в тонкие, одухотворенные черты «Дамы с горностаем», в её осанку, полную достоинства, в её строгую, но изящную одежду и перед вами мгновенно предстанет Ренессанс с его великолепными творениями гениальных мастеров искусств.</a:t>
            </a:r>
            <a:br>
              <a:rPr lang="ru-RU" altLang="ru-RU" sz="1000" b="1" smtClean="0"/>
            </a:br>
            <a:r>
              <a:rPr lang="ru-RU" altLang="ru-RU" sz="1000" b="1" smtClean="0"/>
              <a:t>Чечилия Галлерани. Она, как маленькая планета, отразила сияние жестокого, уродливого и прекрасного, неповторимого xv века.</a:t>
            </a:r>
          </a:p>
          <a:p>
            <a:pPr eaLnBrk="1" hangingPunct="1"/>
            <a:endParaRPr lang="ru-RU" altLang="ru-RU" sz="1000" b="1" smtClean="0"/>
          </a:p>
        </p:txBody>
      </p:sp>
      <p:sp>
        <p:nvSpPr>
          <p:cNvPr id="20488" name="Rectangle 8" descr="top"/>
          <p:cNvSpPr>
            <a:spLocks noGrp="1" noChangeArrowheads="1"/>
          </p:cNvSpPr>
          <p:nvPr>
            <p:ph type="title"/>
          </p:nvPr>
        </p:nvSpPr>
        <p:spPr>
          <a:xfrm>
            <a:off x="0" y="0"/>
            <a:ext cx="9144000" cy="2133600"/>
          </a:xfrm>
          <a:blipFill dpi="0" rotWithShape="0">
            <a:blip r:embed="rId2" cstate="print"/>
            <a:srcRect/>
            <a:stretch>
              <a:fillRect/>
            </a:stretch>
          </a:blipFill>
        </p:spPr>
        <p:txBody>
          <a:bodyPr anchor="t"/>
          <a:lstStyle/>
          <a:p>
            <a:pPr eaLnBrk="1" hangingPunct="1">
              <a:defRPr/>
            </a:pPr>
            <a:r>
              <a:rPr lang="ru-RU" sz="2800" b="1" smtClean="0">
                <a:effectLst>
                  <a:outerShdw blurRad="38100" dist="38100" dir="2700000" algn="tl">
                    <a:srgbClr val="C0C0C0"/>
                  </a:outerShdw>
                </a:effectLst>
              </a:rPr>
              <a:t>Дама </a:t>
            </a:r>
            <a:br>
              <a:rPr lang="ru-RU" sz="2800" b="1" smtClean="0">
                <a:effectLst>
                  <a:outerShdw blurRad="38100" dist="38100" dir="2700000" algn="tl">
                    <a:srgbClr val="C0C0C0"/>
                  </a:outerShdw>
                </a:effectLst>
              </a:rPr>
            </a:br>
            <a:r>
              <a:rPr lang="ru-RU" sz="2800" b="1" smtClean="0">
                <a:effectLst>
                  <a:outerShdw blurRad="38100" dist="38100" dir="2700000" algn="tl">
                    <a:srgbClr val="C0C0C0"/>
                  </a:outerShdw>
                </a:effectLst>
              </a:rPr>
              <a:t>с горностаем</a:t>
            </a:r>
            <a:endParaRPr lang="ru-RU" sz="2800" b="1" i="1" smtClean="0">
              <a:effectLst>
                <a:outerShdw blurRad="38100" dist="38100" dir="2700000" algn="tl">
                  <a:srgbClr val="C0C0C0"/>
                </a:outerShdw>
              </a:effectLst>
            </a:endParaRPr>
          </a:p>
        </p:txBody>
      </p:sp>
      <p:pic>
        <p:nvPicPr>
          <p:cNvPr id="8196" name="Picture 9" descr="Дама с горностаем"/>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7950" y="115888"/>
            <a:ext cx="2592388" cy="3744912"/>
          </a:xfrm>
        </p:spPr>
      </p:pic>
      <p:sp>
        <p:nvSpPr>
          <p:cNvPr id="8197" name="Rectangle 7"/>
          <p:cNvSpPr>
            <a:spLocks noGrp="1" noChangeArrowheads="1"/>
          </p:cNvSpPr>
          <p:nvPr>
            <p:ph type="body" sz="half" idx="3"/>
          </p:nvPr>
        </p:nvSpPr>
        <p:spPr>
          <a:xfrm>
            <a:off x="5292725" y="1484313"/>
            <a:ext cx="3671888" cy="792162"/>
          </a:xfrm>
        </p:spPr>
        <p:txBody>
          <a:bodyPr/>
          <a:lstStyle/>
          <a:p>
            <a:pPr eaLnBrk="1" hangingPunct="1">
              <a:lnSpc>
                <a:spcPct val="80000"/>
              </a:lnSpc>
            </a:pPr>
            <a:r>
              <a:rPr lang="en-US" altLang="ru-RU" sz="1200" b="1" smtClean="0"/>
              <a:t>1488-1490</a:t>
            </a:r>
            <a:br>
              <a:rPr lang="en-US" altLang="ru-RU" sz="1200" b="1" smtClean="0"/>
            </a:br>
            <a:r>
              <a:rPr lang="ru-RU" altLang="ru-RU" sz="1200" b="1" smtClean="0"/>
              <a:t>Масло</a:t>
            </a:r>
            <a:r>
              <a:rPr lang="en-US" altLang="ru-RU" sz="1200" b="1" smtClean="0"/>
              <a:t> </a:t>
            </a:r>
            <a:r>
              <a:rPr lang="ru-RU" altLang="ru-RU" sz="1200" b="1" smtClean="0"/>
              <a:t>на</a:t>
            </a:r>
            <a:r>
              <a:rPr lang="en-US" altLang="ru-RU" sz="1200" b="1" smtClean="0"/>
              <a:t> </a:t>
            </a:r>
            <a:r>
              <a:rPr lang="ru-RU" altLang="ru-RU" sz="1200" b="1" smtClean="0"/>
              <a:t>панели</a:t>
            </a:r>
            <a:r>
              <a:rPr lang="en-US" altLang="ru-RU" sz="1200" b="1" smtClean="0"/>
              <a:t>.</a:t>
            </a:r>
            <a:br>
              <a:rPr lang="en-US" altLang="ru-RU" sz="1200" b="1" smtClean="0"/>
            </a:br>
            <a:r>
              <a:rPr lang="ru-RU" altLang="ru-RU" sz="1200" b="1" smtClean="0"/>
              <a:t>54.8 x 40.3 см (21 3/8 x 15 3/4 дюймов)</a:t>
            </a:r>
            <a:br>
              <a:rPr lang="ru-RU" altLang="ru-RU" sz="1200" b="1" smtClean="0"/>
            </a:br>
            <a:r>
              <a:rPr lang="ru-RU" altLang="ru-RU" sz="1200" b="1" smtClean="0"/>
              <a:t>Чарторский музей, Краков, Польша </a:t>
            </a:r>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descr="top"/>
          <p:cNvSpPr>
            <a:spLocks noGrp="1" noChangeArrowheads="1"/>
          </p:cNvSpPr>
          <p:nvPr>
            <p:ph type="title"/>
          </p:nvPr>
        </p:nvSpPr>
        <p:spPr>
          <a:xfrm>
            <a:off x="0" y="0"/>
            <a:ext cx="9144000" cy="2276475"/>
          </a:xfrm>
          <a:blipFill dpi="0" rotWithShape="0">
            <a:blip r:embed="rId2"/>
            <a:srcRect/>
            <a:stretch>
              <a:fillRect/>
            </a:stretch>
          </a:blipFill>
        </p:spPr>
        <p:txBody>
          <a:bodyPr anchor="t"/>
          <a:lstStyle/>
          <a:p>
            <a:pPr eaLnBrk="1" hangingPunct="1"/>
            <a:r>
              <a:rPr lang="ru-RU" altLang="ru-RU" sz="3200" b="1" smtClean="0"/>
              <a:t>Тайная Вечеря</a:t>
            </a:r>
            <a:br>
              <a:rPr lang="ru-RU" altLang="ru-RU" sz="3200" b="1" smtClean="0"/>
            </a:br>
            <a:endParaRPr lang="ru-RU" altLang="ru-RU" sz="1200" b="1" i="1" smtClean="0"/>
          </a:p>
        </p:txBody>
      </p:sp>
      <p:sp>
        <p:nvSpPr>
          <p:cNvPr id="9219" name="Rectangle 11"/>
          <p:cNvSpPr>
            <a:spLocks noGrp="1" noChangeArrowheads="1"/>
          </p:cNvSpPr>
          <p:nvPr>
            <p:ph sz="quarter" idx="1"/>
          </p:nvPr>
        </p:nvSpPr>
        <p:spPr>
          <a:xfrm>
            <a:off x="0" y="1268413"/>
            <a:ext cx="5148263" cy="1008062"/>
          </a:xfrm>
        </p:spPr>
        <p:txBody>
          <a:bodyPr/>
          <a:lstStyle/>
          <a:p>
            <a:pPr eaLnBrk="1" hangingPunct="1"/>
            <a:r>
              <a:rPr lang="ru-RU" altLang="ru-RU" sz="1100" b="1" i="1" smtClean="0"/>
              <a:t>1494 -1498 </a:t>
            </a:r>
          </a:p>
          <a:p>
            <a:pPr eaLnBrk="1" hangingPunct="1"/>
            <a:r>
              <a:rPr lang="ru-RU" altLang="ru-RU" sz="1100" b="1" i="1" smtClean="0"/>
              <a:t>(Масло и темпера</a:t>
            </a:r>
            <a:br>
              <a:rPr lang="ru-RU" altLang="ru-RU" sz="1100" b="1" i="1" smtClean="0"/>
            </a:br>
            <a:r>
              <a:rPr lang="ru-RU" altLang="ru-RU" sz="1100" b="1" i="1" smtClean="0"/>
              <a:t> на штукатурке.460 x 880 )</a:t>
            </a:r>
            <a:br>
              <a:rPr lang="ru-RU" altLang="ru-RU" sz="1100" b="1" i="1" smtClean="0"/>
            </a:br>
            <a:r>
              <a:rPr lang="ru-RU" altLang="ru-RU" sz="1100" b="1" i="1" smtClean="0"/>
              <a:t>Санта-Мария дель Грация, Милан, Италия </a:t>
            </a:r>
          </a:p>
          <a:p>
            <a:pPr eaLnBrk="1" hangingPunct="1"/>
            <a:r>
              <a:rPr lang="ru-RU" altLang="ru-RU" sz="1100" b="1" smtClean="0"/>
              <a:t>В последние часы Своей жизни земной, во время                 Тайной вечери, беседуя</a:t>
            </a:r>
            <a:r>
              <a:rPr lang="ru-RU" altLang="ru-RU" sz="1000" b="1" smtClean="0"/>
              <a:t> с апостолами, Спаситель установил </a:t>
            </a:r>
          </a:p>
        </p:txBody>
      </p:sp>
      <p:pic>
        <p:nvPicPr>
          <p:cNvPr id="9220" name="Picture 9" descr="тайная вечеря"/>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59338" y="4724400"/>
            <a:ext cx="4176712" cy="1938338"/>
          </a:xfrm>
        </p:spPr>
      </p:pic>
      <p:sp>
        <p:nvSpPr>
          <p:cNvPr id="9221" name="Rectangle 12"/>
          <p:cNvSpPr>
            <a:spLocks noGrp="1" noChangeArrowheads="1"/>
          </p:cNvSpPr>
          <p:nvPr>
            <p:ph sz="half" idx="3"/>
          </p:nvPr>
        </p:nvSpPr>
        <p:spPr>
          <a:xfrm>
            <a:off x="0" y="2332038"/>
            <a:ext cx="4859338" cy="4525962"/>
          </a:xfrm>
        </p:spPr>
        <p:txBody>
          <a:bodyPr/>
          <a:lstStyle/>
          <a:p>
            <a:pPr eaLnBrk="1" hangingPunct="1"/>
            <a:r>
              <a:rPr lang="ru-RU" altLang="ru-RU" sz="1100" b="1" smtClean="0"/>
              <a:t>Таинство Евхаристии, или Причащения,— важнейшее в Церкви. Благословив приготовленный хлеб, Христос преломил его и раздал ученикам со словами: «Примите, ядите; сие есть Тело Мое, за вас ломимое; сие творите в воспоминание обо Мне». А по окончании вечери взял чашу «от плода лозного» (с виноградным вином) и подал ее ученикам: «Пейте из нее все, ибо сие есть кровь Моя Нового Завета, за многих изливаемая во оставление грехов». Так, под видом хлеба и вина, и стала принимать Церковь Тело и Кровь Своего Спасителя, принесшего Себя в жертву за грехи всего человечества. Таинство Евхаристии ежедневно совершается за богослужением, называемым литургией (обедней). </a:t>
            </a:r>
          </a:p>
          <a:p>
            <a:pPr eaLnBrk="1" hangingPunct="1"/>
            <a:r>
              <a:rPr lang="ru-RU" altLang="ru-RU" sz="1100" b="1" smtClean="0"/>
              <a:t>На Тайной вечере Спаситель открыл Своим ученикам, что один из них предаст Его, что сам Он будет взят и распят, а они разбегутся от страха. На это апостол Петр сказал: «Господи!.. Я душу мою положу за Тебя!». Христос ответил: «Не пропоет петух, как отречешься от Меня трижды». Апостолы в испуге стали посматривать друг на друга. Иуда сказал: «Учитель, не я ли?» Иисус Христос тихо и кротко ответил ему: «Ты!» Иоанну, который сидел рядом с Христом, произнес: «Тот, кому Я, обмакнув кусок хлеба, подам» И отдал его Иуде Искариоту, проговорив: «Что делаешь, делай скорее». Никто не понял этих слов Спасителя. И вот Иуда, у которого был ящик с деньгами, взял из рук Христа хлеб и вышел вон из комнаты и побежал предавать своего Учителя.</a:t>
            </a:r>
          </a:p>
          <a:p>
            <a:pPr eaLnBrk="1" hangingPunct="1"/>
            <a:endParaRPr lang="ru-RU" altLang="ru-RU" sz="1100" b="1" smtClean="0"/>
          </a:p>
          <a:p>
            <a:pPr eaLnBrk="1" hangingPunct="1"/>
            <a:endParaRPr lang="ru-RU" altLang="ru-RU" sz="1000" smtClean="0"/>
          </a:p>
        </p:txBody>
      </p:sp>
      <p:sp>
        <p:nvSpPr>
          <p:cNvPr id="9222" name="Rectangle 7"/>
          <p:cNvSpPr>
            <a:spLocks noGrp="1" noChangeArrowheads="1"/>
          </p:cNvSpPr>
          <p:nvPr>
            <p:ph type="body" sz="half" idx="4294967295"/>
          </p:nvPr>
        </p:nvSpPr>
        <p:spPr>
          <a:xfrm>
            <a:off x="4572000" y="1628775"/>
            <a:ext cx="4572000" cy="6092825"/>
          </a:xfrm>
        </p:spPr>
        <p:txBody>
          <a:bodyPr/>
          <a:lstStyle/>
          <a:p>
            <a:pPr eaLnBrk="1" hangingPunct="1">
              <a:lnSpc>
                <a:spcPct val="80000"/>
              </a:lnSpc>
            </a:pPr>
            <a:r>
              <a:rPr lang="ru-RU" altLang="ru-RU" sz="1100" b="1" smtClean="0"/>
              <a:t>            Иисус с апостолами вышли из горницы и                    .             направились на гору Елеонскую, в Гефсиманский     .              сад. В глубине сада Иисус, отойдя от учеников,   .               стал молиться: «Отец Мой, если возможно, да     .      минует Меня чаша сия; впрочем, пусть будет так, как хочешь Ты».</a:t>
            </a:r>
          </a:p>
          <a:p>
            <a:pPr eaLnBrk="1" hangingPunct="1">
              <a:lnSpc>
                <a:spcPct val="80000"/>
              </a:lnSpc>
            </a:pPr>
            <a:r>
              <a:rPr lang="ru-RU" altLang="ru-RU" sz="1100" b="1" smtClean="0"/>
              <a:t> Вернувшись к ученикам, Он застал их спящими. «Встаньте, приблизился предающий Меня»,   —   сказал им Иисус. </a:t>
            </a:r>
          </a:p>
          <a:p>
            <a:pPr eaLnBrk="1" hangingPunct="1">
              <a:lnSpc>
                <a:spcPct val="80000"/>
              </a:lnSpc>
            </a:pPr>
            <a:r>
              <a:rPr lang="ru-RU" altLang="ru-RU" sz="1100" b="1" smtClean="0"/>
              <a:t>В сад входил Иуда с целой толпой вооруженных людей, заранее предупредив воинов, что арестовать надо того, кого он поцелует. Иисуса схватили и повели на судилище. </a:t>
            </a:r>
          </a:p>
          <a:p>
            <a:pPr eaLnBrk="1" hangingPunct="1">
              <a:lnSpc>
                <a:spcPct val="80000"/>
              </a:lnSpc>
            </a:pPr>
            <a:r>
              <a:rPr lang="ru-RU" altLang="ru-RU" sz="1100" b="1" smtClean="0"/>
              <a:t>Римский наместник Понтий Пилат, к которому привели Иисуса, не хотел предавать Его смерти: «Не нахожу Его виновным»,— отвечал он иудеям. Но те все же настояли на казни. Пилат демонстративно умыл перед народом руки в знак того, что он не хочет брать на себя грех осудить невиновного, а иудеи громко кричали: «Распни Его, пусть кровь Его будет на нас и на детях наших!»</a:t>
            </a:r>
            <a:r>
              <a:rPr lang="ru-RU" altLang="ru-RU" sz="1000" smtClean="0"/>
              <a:t> </a:t>
            </a:r>
          </a:p>
        </p:txBody>
      </p:sp>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descr="top"/>
          <p:cNvSpPr>
            <a:spLocks noGrp="1" noChangeArrowheads="1"/>
          </p:cNvSpPr>
          <p:nvPr>
            <p:ph type="title"/>
          </p:nvPr>
        </p:nvSpPr>
        <p:spPr>
          <a:xfrm>
            <a:off x="0" y="0"/>
            <a:ext cx="9144000" cy="2420938"/>
          </a:xfrm>
          <a:blipFill dpi="0" rotWithShape="0">
            <a:blip r:embed="rId2" cstate="print"/>
            <a:srcRect/>
            <a:stretch>
              <a:fillRect/>
            </a:stretch>
          </a:blipFill>
        </p:spPr>
        <p:txBody>
          <a:bodyPr anchor="t"/>
          <a:lstStyle/>
          <a:p>
            <a:pPr eaLnBrk="1" hangingPunct="1">
              <a:defRPr/>
            </a:pPr>
            <a:r>
              <a:rPr lang="ru-RU" sz="2400" b="1" smtClean="0">
                <a:effectLst>
                  <a:outerShdw blurRad="38100" dist="38100" dir="2700000" algn="tl">
                    <a:srgbClr val="C0C0C0"/>
                  </a:outerShdw>
                </a:effectLst>
              </a:rPr>
              <a:t>Тайная Вечеря</a:t>
            </a:r>
            <a:br>
              <a:rPr lang="ru-RU" sz="2400" b="1" smtClean="0">
                <a:effectLst>
                  <a:outerShdw blurRad="38100" dist="38100" dir="2700000" algn="tl">
                    <a:srgbClr val="C0C0C0"/>
                  </a:outerShdw>
                </a:effectLst>
              </a:rPr>
            </a:br>
            <a:r>
              <a:rPr lang="ru-RU" sz="2400" b="1" i="1" smtClean="0">
                <a:effectLst>
                  <a:outerShdw blurRad="38100" dist="38100" dir="2700000" algn="tl">
                    <a:srgbClr val="C0C0C0"/>
                  </a:outerShdw>
                </a:effectLst>
              </a:rPr>
              <a:t>1494 -1498</a:t>
            </a:r>
          </a:p>
        </p:txBody>
      </p:sp>
      <p:sp>
        <p:nvSpPr>
          <p:cNvPr id="10243" name="Rectangle 10"/>
          <p:cNvSpPr>
            <a:spLocks noGrp="1" noChangeArrowheads="1"/>
          </p:cNvSpPr>
          <p:nvPr>
            <p:ph sz="quarter" idx="3"/>
          </p:nvPr>
        </p:nvSpPr>
        <p:spPr>
          <a:xfrm>
            <a:off x="5435600" y="1773238"/>
            <a:ext cx="3708400" cy="5084762"/>
          </a:xfrm>
        </p:spPr>
        <p:txBody>
          <a:bodyPr/>
          <a:lstStyle/>
          <a:p>
            <a:pPr eaLnBrk="1" hangingPunct="1"/>
            <a:r>
              <a:rPr lang="ru-RU" altLang="ru-RU" sz="1100" b="1" smtClean="0"/>
              <a:t>«Трагически обречен на гибель Христос, полный спокойной мудрости и любви к человеку, для которого он готов перенести смертную муку. Голова его, прекрасная и простая, вырисовывается светлым, почти уже неземным образом на фоне открытого окна, руки жертвенно и любовно легли на стол. Страшным контрастом выглядит мрачный и жесткий Иуда… Его голова, резко повернутая назад, погружена в тяжелый мрак, трагически (?) подчеркивающий его резкие черты, хищный, крючковатый нос, насупленный злобный взгляд. Беззаветному, жертвенному служению истине, мучеником которого был и сам Леонардо, противопоставлена холодная, эгоистическая корысть…»</a:t>
            </a:r>
            <a:br>
              <a:rPr lang="ru-RU" altLang="ru-RU" sz="1100" b="1" smtClean="0"/>
            </a:br>
            <a:r>
              <a:rPr lang="ru-RU" altLang="ru-RU" sz="1100" b="1" smtClean="0"/>
              <a:t>«Мрачность и жесткость» еще недостаточно, чтобы приписать человеку корысть, как и «хищный» нос и «злобный» взгляд. </a:t>
            </a:r>
            <a:br>
              <a:rPr lang="ru-RU" altLang="ru-RU" sz="1100" b="1" smtClean="0"/>
            </a:br>
            <a:r>
              <a:rPr lang="ru-RU" altLang="ru-RU" sz="1100" b="1" smtClean="0"/>
              <a:t>«Разные реакции апостолов подчеркивают и разъясняют всю трагическую глубину пропасти между Христом и Иудой. Они клянутся (?) в своей верности учителю, но никто из них не найдет в себе смелости, чтобы вступиться за него в его смертный час. Только один выделяется из их испуганной группы – это апостол Фома…» </a:t>
            </a:r>
            <a:r>
              <a:rPr lang="ru-RU" altLang="ru-RU" sz="1100" b="1" i="1" smtClean="0"/>
              <a:t>Гуковский М.А</a:t>
            </a:r>
          </a:p>
          <a:p>
            <a:pPr eaLnBrk="1" hangingPunct="1"/>
            <a:endParaRPr lang="ru-RU" altLang="ru-RU" sz="1100" smtClean="0"/>
          </a:p>
          <a:p>
            <a:pPr eaLnBrk="1" hangingPunct="1"/>
            <a:endParaRPr lang="ru-RU" altLang="ru-RU" sz="1100" smtClean="0"/>
          </a:p>
        </p:txBody>
      </p:sp>
      <p:sp>
        <p:nvSpPr>
          <p:cNvPr id="10244" name="Rectangle 6"/>
          <p:cNvSpPr>
            <a:spLocks noGrp="1" noChangeArrowheads="1"/>
          </p:cNvSpPr>
          <p:nvPr>
            <p:ph type="body" sz="half" idx="4294967295"/>
          </p:nvPr>
        </p:nvSpPr>
        <p:spPr>
          <a:xfrm>
            <a:off x="-252413" y="1989138"/>
            <a:ext cx="6119813" cy="2376487"/>
          </a:xfrm>
        </p:spPr>
        <p:txBody>
          <a:bodyPr/>
          <a:lstStyle/>
          <a:p>
            <a:pPr eaLnBrk="1" hangingPunct="1">
              <a:lnSpc>
                <a:spcPct val="80000"/>
              </a:lnSpc>
            </a:pPr>
            <a:r>
              <a:rPr lang="ru-RU" altLang="ru-RU" sz="1100" b="1" smtClean="0"/>
              <a:t> Из свидетельства Амморети следует заключить, что                                   картина "Тайная Вечеря" была окончена в 1497 г. К сожалению,            Леонардо да Винчи исполнил ее красками, из которых некоторые оказались очень непрочными. Уже через пятьдесят лет после окончания, картина, по свидетельству Вазари, находилась в самом жалком состоянии. Однако, если бы в то время можно было исполнить желание короля Франциска I, выраженное через шестнадцать лет после окончания картины, и, выломив стену, перевести картину во Францию, то, может быть, она сохранилась бы.  Но этого нельзя было сделать. В 1500 г. вода, залившая трапезу, окончательно испортила стену. Кроме того, в 1652 г. была пробита дверь в стене под ликом Спасителя, уничтожившая ноги этой фигуры. Картина была несколько раз неудачно реставрирована В 1796 г., после перехода французов через Альпы, Наполеон отдал строгое предписание пощадить трапезу, но следовавшие за ним генералы, не обращая внимания на его приказ, превратили это место в конюшню, а впоследствии в складочное место для сена. </a:t>
            </a:r>
            <a:br>
              <a:rPr lang="ru-RU" altLang="ru-RU" sz="1100" b="1" smtClean="0"/>
            </a:br>
            <a:endParaRPr lang="ru-RU" altLang="ru-RU" sz="1100" smtClean="0"/>
          </a:p>
        </p:txBody>
      </p:sp>
      <p:pic>
        <p:nvPicPr>
          <p:cNvPr id="10245" name="Picture 11" descr="тайная вечеря"/>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4183063"/>
            <a:ext cx="5545137" cy="2590800"/>
          </a:xfrm>
        </p:spPr>
      </p:pic>
    </p:spTree>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436</TotalTime>
  <Words>2824</Words>
  <Application>Microsoft Office PowerPoint</Application>
  <PresentationFormat>Экран (4:3)</PresentationFormat>
  <Paragraphs>60</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Calibri</vt:lpstr>
      <vt:lpstr>Оформление по умолчанию</vt:lpstr>
      <vt:lpstr>Презентация PowerPoint</vt:lpstr>
      <vt:lpstr>Презентация PowerPoint</vt:lpstr>
      <vt:lpstr> </vt:lpstr>
      <vt:lpstr>              Мадонна Литта (1490)</vt:lpstr>
      <vt:lpstr>Презентация PowerPoint</vt:lpstr>
      <vt:lpstr> </vt:lpstr>
      <vt:lpstr>Дама  с горностаем</vt:lpstr>
      <vt:lpstr>Тайная Вечеря </vt:lpstr>
      <vt:lpstr>Тайная Вечеря 1494 -1498</vt:lpstr>
      <vt:lpstr>Презентация PowerPoint</vt:lpstr>
      <vt:lpstr>Презентация PowerPoint</vt:lpstr>
    </vt:vector>
  </TitlesOfParts>
  <Company>The 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Lubov A. Kireeva</dc:creator>
  <cp:lastModifiedBy>admin</cp:lastModifiedBy>
  <cp:revision>3</cp:revision>
  <dcterms:created xsi:type="dcterms:W3CDTF">2008-12-29T10:17:25Z</dcterms:created>
  <dcterms:modified xsi:type="dcterms:W3CDTF">2015-04-08T14:18:31Z</dcterms:modified>
</cp:coreProperties>
</file>