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4"/>
  </p:sld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  <p:sldId id="270" r:id="rId19"/>
    <p:sldId id="271" r:id="rId20"/>
    <p:sldId id="272" r:id="rId21"/>
    <p:sldId id="273" r:id="rId22"/>
    <p:sldId id="274" r:id="rId23"/>
    <p:sldId id="275" r:id="rId24"/>
    <p:sldId id="276" r:id="rId25"/>
    <p:sldId id="277" r:id="rId26"/>
    <p:sldId id="278" r:id="rId27"/>
    <p:sldId id="279" r:id="rId28"/>
    <p:sldId id="280" r:id="rId29"/>
    <p:sldId id="281" r:id="rId30"/>
    <p:sldId id="282" r:id="rId31"/>
    <p:sldId id="283" r:id="rId32"/>
    <p:sldId id="284" r:id="rId33"/>
    <p:sldId id="285" r:id="rId34"/>
    <p:sldId id="286" r:id="rId35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3" d="100"/>
          <a:sy n="43" d="100"/>
        </p:scale>
        <p:origin x="1296" y="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tableStyles" Target="tableStyles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122" name="Group 2"/>
          <p:cNvGrpSpPr>
            <a:grpSpLocks/>
          </p:cNvGrpSpPr>
          <p:nvPr/>
        </p:nvGrpSpPr>
        <p:grpSpPr bwMode="auto">
          <a:xfrm>
            <a:off x="0" y="0"/>
            <a:ext cx="8763000" cy="5943600"/>
            <a:chOff x="0" y="0"/>
            <a:chExt cx="5520" cy="3744"/>
          </a:xfrm>
        </p:grpSpPr>
        <p:sp>
          <p:nvSpPr>
            <p:cNvPr id="5123" name="Rectangle 3"/>
            <p:cNvSpPr>
              <a:spLocks noChangeArrowheads="1"/>
            </p:cNvSpPr>
            <p:nvPr/>
          </p:nvSpPr>
          <p:spPr bwMode="auto">
            <a:xfrm>
              <a:off x="0" y="0"/>
              <a:ext cx="1104" cy="3072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bg2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ru-RU" altLang="ru-RU" sz="2400">
                <a:latin typeface="Times New Roman" panose="02020603050405020304" pitchFamily="18" charset="0"/>
              </a:endParaRPr>
            </a:p>
          </p:txBody>
        </p:sp>
        <p:grpSp>
          <p:nvGrpSpPr>
            <p:cNvPr id="5124" name="Group 4"/>
            <p:cNvGrpSpPr>
              <a:grpSpLocks/>
            </p:cNvGrpSpPr>
            <p:nvPr userDrawn="1"/>
          </p:nvGrpSpPr>
          <p:grpSpPr bwMode="auto">
            <a:xfrm>
              <a:off x="0" y="2208"/>
              <a:ext cx="5520" cy="1536"/>
              <a:chOff x="0" y="2208"/>
              <a:chExt cx="5520" cy="1536"/>
            </a:xfrm>
          </p:grpSpPr>
          <p:sp>
            <p:nvSpPr>
              <p:cNvPr id="5125" name="Rectangle 5"/>
              <p:cNvSpPr>
                <a:spLocks noChangeArrowheads="1"/>
              </p:cNvSpPr>
              <p:nvPr/>
            </p:nvSpPr>
            <p:spPr bwMode="ltGray">
              <a:xfrm>
                <a:off x="624" y="2208"/>
                <a:ext cx="4896" cy="1536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endParaRPr lang="ru-RU" altLang="ru-RU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5126" name="Rectangle 6"/>
              <p:cNvSpPr>
                <a:spLocks noChangeArrowheads="1"/>
              </p:cNvSpPr>
              <p:nvPr/>
            </p:nvSpPr>
            <p:spPr bwMode="white">
              <a:xfrm>
                <a:off x="654" y="2352"/>
                <a:ext cx="4818" cy="1347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endParaRPr lang="ru-RU" altLang="ru-RU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5127" name="Line 7"/>
              <p:cNvSpPr>
                <a:spLocks noChangeShapeType="1"/>
              </p:cNvSpPr>
              <p:nvPr/>
            </p:nvSpPr>
            <p:spPr bwMode="auto">
              <a:xfrm>
                <a:off x="0" y="3072"/>
                <a:ext cx="624" cy="0"/>
              </a:xfrm>
              <a:prstGeom prst="line">
                <a:avLst/>
              </a:prstGeom>
              <a:noFill/>
              <a:ln w="508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5128" name="Group 8"/>
            <p:cNvGrpSpPr>
              <a:grpSpLocks/>
            </p:cNvGrpSpPr>
            <p:nvPr userDrawn="1"/>
          </p:nvGrpSpPr>
          <p:grpSpPr bwMode="auto">
            <a:xfrm>
              <a:off x="400" y="336"/>
              <a:ext cx="5088" cy="192"/>
              <a:chOff x="400" y="336"/>
              <a:chExt cx="5088" cy="192"/>
            </a:xfrm>
          </p:grpSpPr>
          <p:sp>
            <p:nvSpPr>
              <p:cNvPr id="5129" name="Rectangle 9"/>
              <p:cNvSpPr>
                <a:spLocks noChangeArrowheads="1"/>
              </p:cNvSpPr>
              <p:nvPr/>
            </p:nvSpPr>
            <p:spPr bwMode="auto">
              <a:xfrm>
                <a:off x="3952" y="336"/>
                <a:ext cx="1536" cy="192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endParaRPr lang="ru-RU" altLang="ru-RU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5130" name="Line 10"/>
              <p:cNvSpPr>
                <a:spLocks noChangeShapeType="1"/>
              </p:cNvSpPr>
              <p:nvPr/>
            </p:nvSpPr>
            <p:spPr bwMode="auto">
              <a:xfrm>
                <a:off x="400" y="432"/>
                <a:ext cx="5088" cy="0"/>
              </a:xfrm>
              <a:prstGeom prst="line">
                <a:avLst/>
              </a:prstGeom>
              <a:noFill/>
              <a:ln w="4445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</p:grpSp>
      <p:sp>
        <p:nvSpPr>
          <p:cNvPr id="5131" name="Rectangle 11"/>
          <p:cNvSpPr>
            <a:spLocks noGrp="1" noChangeArrowheads="1"/>
          </p:cNvSpPr>
          <p:nvPr>
            <p:ph type="ctrTitle"/>
          </p:nvPr>
        </p:nvSpPr>
        <p:spPr>
          <a:xfrm>
            <a:off x="2057400" y="1143000"/>
            <a:ext cx="6629400" cy="2209800"/>
          </a:xfrm>
        </p:spPr>
        <p:txBody>
          <a:bodyPr/>
          <a:lstStyle>
            <a:lvl1pPr>
              <a:defRPr sz="4800"/>
            </a:lvl1pPr>
          </a:lstStyle>
          <a:p>
            <a:pPr lvl="0"/>
            <a:r>
              <a:rPr lang="ru-RU" altLang="ru-RU" noProof="0" smtClean="0"/>
              <a:t>Образец заголовка</a:t>
            </a:r>
          </a:p>
        </p:txBody>
      </p:sp>
      <p:sp>
        <p:nvSpPr>
          <p:cNvPr id="5132" name="Rectangle 1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962400"/>
            <a:ext cx="6858000" cy="1600200"/>
          </a:xfrm>
        </p:spPr>
        <p:txBody>
          <a:bodyPr anchor="ctr"/>
          <a:lstStyle>
            <a:lvl1pPr marL="0" indent="0" algn="ctr">
              <a:buFont typeface="Wingdings" panose="05000000000000000000" pitchFamily="2" charset="2"/>
              <a:buNone/>
              <a:defRPr/>
            </a:lvl1pPr>
          </a:lstStyle>
          <a:p>
            <a:pPr lvl="0"/>
            <a:r>
              <a:rPr lang="ru-RU" altLang="ru-RU" noProof="0" smtClean="0"/>
              <a:t>Образец подзаголовка</a:t>
            </a:r>
          </a:p>
        </p:txBody>
      </p:sp>
      <p:sp>
        <p:nvSpPr>
          <p:cNvPr id="5133" name="Rectangle 13"/>
          <p:cNvSpPr>
            <a:spLocks noGrp="1" noChangeArrowheads="1"/>
          </p:cNvSpPr>
          <p:nvPr>
            <p:ph type="dt" sz="half" idx="2"/>
          </p:nvPr>
        </p:nvSpPr>
        <p:spPr>
          <a:xfrm>
            <a:off x="912813" y="6251575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134" name="Rectangle 14"/>
          <p:cNvSpPr>
            <a:spLocks noGrp="1" noChangeArrowheads="1"/>
          </p:cNvSpPr>
          <p:nvPr>
            <p:ph type="ftr" sz="quarter" idx="3"/>
          </p:nvPr>
        </p:nvSpPr>
        <p:spPr>
          <a:xfrm>
            <a:off x="3354388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135" name="Rectangle 15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2FE06CF6-1579-457D-B4D3-B6AB6B1D1A03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0213D8E-9015-4D70-AEBA-EB133AB77D4C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1292105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43700" y="277813"/>
            <a:ext cx="1943100" cy="5853112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914400" y="277813"/>
            <a:ext cx="5676900" cy="5853112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5638711-56A7-401D-9931-FBE85312A128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285989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23FD54B-04EA-4308-9C0C-29EA75C1C30F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3799702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53C4C2C-37F5-4093-B52D-97D54FD02FA5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0316290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914400" y="1600200"/>
            <a:ext cx="3810000" cy="45307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876800" y="1600200"/>
            <a:ext cx="3810000" cy="45307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FFF51F9-E13D-440A-A3E2-45D8A1F1F59B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5860002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B4CE674-CAD5-4F33-A76A-7D48130526FA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9857244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AD3698B-E1DD-4BF1-8808-8CC9D6AE4651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3218896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AA6B520-8267-4552-A949-EFA5BF5536C3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8338418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966E36-371E-435E-9BCC-9A06392725E7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3700477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A796510-1797-4AC1-A663-BBE463909D95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2100425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98" name="Group 2"/>
          <p:cNvGrpSpPr>
            <a:grpSpLocks/>
          </p:cNvGrpSpPr>
          <p:nvPr/>
        </p:nvGrpSpPr>
        <p:grpSpPr bwMode="auto">
          <a:xfrm>
            <a:off x="0" y="0"/>
            <a:ext cx="8686800" cy="4876800"/>
            <a:chOff x="0" y="0"/>
            <a:chExt cx="5472" cy="3072"/>
          </a:xfrm>
        </p:grpSpPr>
        <p:sp>
          <p:nvSpPr>
            <p:cNvPr id="4099" name="Rectangle 3"/>
            <p:cNvSpPr>
              <a:spLocks noChangeArrowheads="1"/>
            </p:cNvSpPr>
            <p:nvPr/>
          </p:nvSpPr>
          <p:spPr bwMode="auto">
            <a:xfrm>
              <a:off x="0" y="0"/>
              <a:ext cx="384" cy="3072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bg2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ru-RU" altLang="ru-RU" sz="2400">
                <a:latin typeface="Times New Roman" panose="02020603050405020304" pitchFamily="18" charset="0"/>
              </a:endParaRPr>
            </a:p>
          </p:txBody>
        </p:sp>
        <p:grpSp>
          <p:nvGrpSpPr>
            <p:cNvPr id="4100" name="Group 4"/>
            <p:cNvGrpSpPr>
              <a:grpSpLocks/>
            </p:cNvGrpSpPr>
            <p:nvPr/>
          </p:nvGrpSpPr>
          <p:grpSpPr bwMode="auto">
            <a:xfrm>
              <a:off x="240" y="893"/>
              <a:ext cx="5232" cy="115"/>
              <a:chOff x="240" y="893"/>
              <a:chExt cx="5232" cy="115"/>
            </a:xfrm>
          </p:grpSpPr>
          <p:sp>
            <p:nvSpPr>
              <p:cNvPr id="4101" name="Rectangle 5"/>
              <p:cNvSpPr>
                <a:spLocks noChangeArrowheads="1"/>
              </p:cNvSpPr>
              <p:nvPr/>
            </p:nvSpPr>
            <p:spPr bwMode="auto">
              <a:xfrm>
                <a:off x="4320" y="893"/>
                <a:ext cx="1152" cy="115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endParaRPr lang="ru-RU" altLang="ru-RU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4102" name="Line 6"/>
              <p:cNvSpPr>
                <a:spLocks noChangeShapeType="1"/>
              </p:cNvSpPr>
              <p:nvPr/>
            </p:nvSpPr>
            <p:spPr bwMode="auto">
              <a:xfrm>
                <a:off x="240" y="941"/>
                <a:ext cx="5232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</p:grpSp>
      <p:sp>
        <p:nvSpPr>
          <p:cNvPr id="4103" name="Rectangle 7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277813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4104" name="Rectangle 8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600200"/>
            <a:ext cx="7772400" cy="4530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4105" name="Rectangle 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14400" y="6251575"/>
            <a:ext cx="1981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/>
            </a:lvl1pPr>
          </a:lstStyle>
          <a:p>
            <a:endParaRPr lang="ru-RU" altLang="ru-RU"/>
          </a:p>
        </p:txBody>
      </p:sp>
      <p:sp>
        <p:nvSpPr>
          <p:cNvPr id="4106" name="Rectangle 1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52800" y="62484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/>
            </a:lvl1pPr>
          </a:lstStyle>
          <a:p>
            <a:endParaRPr lang="ru-RU" altLang="ru-RU"/>
          </a:p>
        </p:txBody>
      </p:sp>
      <p:sp>
        <p:nvSpPr>
          <p:cNvPr id="4107" name="Rectangle 1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81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/>
            </a:lvl1pPr>
          </a:lstStyle>
          <a:p>
            <a:fld id="{4BF458DB-9608-4CE5-AF84-41ACB71C4439}" type="slidenum">
              <a:rPr lang="ru-RU" altLang="ru-RU"/>
              <a:pPr/>
              <a:t>‹#›</a:t>
            </a:fld>
            <a:endParaRPr lang="ru-RU" altLang="ru-RU"/>
          </a:p>
        </p:txBody>
      </p:sp>
      <p:sp>
        <p:nvSpPr>
          <p:cNvPr id="4108" name="Line 12"/>
          <p:cNvSpPr>
            <a:spLocks noChangeShapeType="1"/>
          </p:cNvSpPr>
          <p:nvPr/>
        </p:nvSpPr>
        <p:spPr bwMode="auto">
          <a:xfrm>
            <a:off x="0" y="4876800"/>
            <a:ext cx="609600" cy="0"/>
          </a:xfrm>
          <a:prstGeom prst="line">
            <a:avLst/>
          </a:prstGeom>
          <a:noFill/>
          <a:ln w="44450">
            <a:solidFill>
              <a:schemeClr val="bg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iming>
    <p:tnLst>
      <p:par>
        <p:cTn id="1" dur="indefinite" restart="never" nodeType="tmRoot"/>
      </p:par>
    </p:tnLst>
  </p:timing>
  <p:txStyles>
    <p:titleStyle>
      <a:lvl1pPr algn="l" rtl="0" fontAlgn="base">
        <a:spcBef>
          <a:spcPct val="0"/>
        </a:spcBef>
        <a:spcAft>
          <a:spcPct val="0"/>
        </a:spcAft>
        <a:defRPr sz="42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anose="02020603050405020304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anose="02020603050405020304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anose="02020603050405020304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anose="02020603050405020304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anose="02020603050405020304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anose="02020603050405020304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anose="02020603050405020304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anose="02020603050405020304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anose="05000000000000000000" pitchFamily="2" charset="2"/>
        <a:buChar char="n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anose="05000000000000000000" pitchFamily="2" charset="2"/>
        <a:buChar char="n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anose="05000000000000000000" pitchFamily="2" charset="2"/>
        <a:buChar char="n"/>
        <a:defRPr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anose="05000000000000000000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anose="05000000000000000000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ru-RU" altLang="ru-RU"/>
              <a:t>Архитектура операционных систем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altLang="ru-RU"/>
              <a:t>Лекция 2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sz="3800" b="1"/>
              <a:t>Основные принципы построения операционных систем</a:t>
            </a:r>
            <a:r>
              <a:rPr lang="ru-RU" altLang="ru-RU" sz="3800"/>
              <a:t> 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00200"/>
            <a:ext cx="8229600" cy="5257800"/>
          </a:xfrm>
        </p:spPr>
        <p:txBody>
          <a:bodyPr/>
          <a:lstStyle/>
          <a:p>
            <a:pPr marL="533400" indent="-533400">
              <a:lnSpc>
                <a:spcPct val="90000"/>
              </a:lnSpc>
              <a:buFont typeface="Wingdings" panose="05000000000000000000" pitchFamily="2" charset="2"/>
              <a:buAutoNum type="arabicPeriod"/>
            </a:pPr>
            <a:r>
              <a:rPr lang="ru-RU" altLang="ru-RU" b="1"/>
              <a:t>Модульности</a:t>
            </a:r>
          </a:p>
          <a:p>
            <a:pPr marL="533400" indent="-533400">
              <a:lnSpc>
                <a:spcPct val="90000"/>
              </a:lnSpc>
              <a:buFont typeface="Wingdings" panose="05000000000000000000" pitchFamily="2" charset="2"/>
              <a:buAutoNum type="arabicPeriod"/>
            </a:pPr>
            <a:r>
              <a:rPr lang="ru-RU" altLang="ru-RU" b="1"/>
              <a:t>Функциональной избирательности</a:t>
            </a:r>
            <a:r>
              <a:rPr lang="ru-RU" altLang="ru-RU"/>
              <a:t> </a:t>
            </a:r>
          </a:p>
          <a:p>
            <a:pPr marL="533400" indent="-533400">
              <a:lnSpc>
                <a:spcPct val="90000"/>
              </a:lnSpc>
              <a:buFont typeface="Wingdings" panose="05000000000000000000" pitchFamily="2" charset="2"/>
              <a:buAutoNum type="arabicPeriod"/>
            </a:pPr>
            <a:r>
              <a:rPr lang="ru-RU" altLang="ru-RU" b="1"/>
              <a:t>Генерируемости</a:t>
            </a:r>
          </a:p>
          <a:p>
            <a:pPr marL="533400" indent="-533400">
              <a:lnSpc>
                <a:spcPct val="90000"/>
              </a:lnSpc>
              <a:buFont typeface="Wingdings" panose="05000000000000000000" pitchFamily="2" charset="2"/>
              <a:buAutoNum type="arabicPeriod"/>
            </a:pPr>
            <a:r>
              <a:rPr lang="ru-RU" altLang="ru-RU" b="1"/>
              <a:t>Функциональной избыточности</a:t>
            </a:r>
            <a:r>
              <a:rPr lang="ru-RU" altLang="ru-RU"/>
              <a:t> </a:t>
            </a:r>
          </a:p>
          <a:p>
            <a:pPr marL="533400" indent="-533400">
              <a:lnSpc>
                <a:spcPct val="90000"/>
              </a:lnSpc>
              <a:buFont typeface="Wingdings" panose="05000000000000000000" pitchFamily="2" charset="2"/>
              <a:buAutoNum type="arabicPeriod"/>
            </a:pPr>
            <a:r>
              <a:rPr lang="ru-RU" altLang="ru-RU" b="1"/>
              <a:t>Виртуализации</a:t>
            </a:r>
            <a:r>
              <a:rPr lang="ru-RU" altLang="ru-RU"/>
              <a:t> </a:t>
            </a:r>
          </a:p>
          <a:p>
            <a:pPr marL="533400" indent="-533400">
              <a:lnSpc>
                <a:spcPct val="90000"/>
              </a:lnSpc>
              <a:buFont typeface="Wingdings" panose="05000000000000000000" pitchFamily="2" charset="2"/>
              <a:buAutoNum type="arabicPeriod"/>
            </a:pPr>
            <a:r>
              <a:rPr lang="ru-RU" altLang="ru-RU" b="1"/>
              <a:t>Независимости программ от внешних устройств</a:t>
            </a:r>
            <a:r>
              <a:rPr lang="ru-RU" altLang="ru-RU"/>
              <a:t> </a:t>
            </a:r>
          </a:p>
          <a:p>
            <a:pPr marL="533400" indent="-533400">
              <a:lnSpc>
                <a:spcPct val="90000"/>
              </a:lnSpc>
              <a:buFont typeface="Wingdings" panose="05000000000000000000" pitchFamily="2" charset="2"/>
              <a:buAutoNum type="arabicPeriod"/>
            </a:pPr>
            <a:r>
              <a:rPr lang="ru-RU" altLang="ru-RU" b="1"/>
              <a:t>Совместимости</a:t>
            </a:r>
            <a:r>
              <a:rPr lang="ru-RU" altLang="ru-RU"/>
              <a:t> </a:t>
            </a:r>
          </a:p>
          <a:p>
            <a:pPr marL="533400" indent="-533400">
              <a:lnSpc>
                <a:spcPct val="90000"/>
              </a:lnSpc>
              <a:buFont typeface="Wingdings" panose="05000000000000000000" pitchFamily="2" charset="2"/>
              <a:buAutoNum type="arabicPeriod"/>
            </a:pPr>
            <a:r>
              <a:rPr lang="ru-RU" altLang="ru-RU" b="1"/>
              <a:t>Открытой и наращиваемой ОС</a:t>
            </a:r>
            <a:r>
              <a:rPr lang="ru-RU" altLang="ru-RU"/>
              <a:t> </a:t>
            </a:r>
          </a:p>
          <a:p>
            <a:pPr marL="533400" indent="-533400">
              <a:lnSpc>
                <a:spcPct val="90000"/>
              </a:lnSpc>
              <a:buFont typeface="Wingdings" panose="05000000000000000000" pitchFamily="2" charset="2"/>
              <a:buAutoNum type="arabicPeriod"/>
            </a:pPr>
            <a:r>
              <a:rPr lang="ru-RU" altLang="ru-RU" b="1"/>
              <a:t>Мобильности (переносимости)</a:t>
            </a:r>
            <a:endParaRPr lang="ru-RU" altLang="ru-RU"/>
          </a:p>
          <a:p>
            <a:pPr marL="533400" indent="-533400">
              <a:lnSpc>
                <a:spcPct val="90000"/>
              </a:lnSpc>
              <a:buFont typeface="Wingdings" panose="05000000000000000000" pitchFamily="2" charset="2"/>
              <a:buAutoNum type="arabicPeriod"/>
            </a:pPr>
            <a:r>
              <a:rPr lang="ru-RU" altLang="ru-RU" b="1"/>
              <a:t>Обеспечения безопасности вычислений</a:t>
            </a:r>
            <a:r>
              <a:rPr lang="ru-RU" altLang="ru-RU"/>
              <a:t> 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800100" indent="-800100"/>
            <a:r>
              <a:rPr lang="ru-RU" altLang="ru-RU" sz="3800" b="1"/>
              <a:t>Принцип модульности ОС</a:t>
            </a:r>
            <a:br>
              <a:rPr lang="ru-RU" altLang="ru-RU" sz="3800" b="1"/>
            </a:br>
            <a:endParaRPr lang="ru-RU" altLang="ru-RU" sz="3800" b="1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altLang="ru-RU" sz="2400"/>
              <a:t>Под модулем в общем случае понимают функционально законченный элемент системы, выполненный в соответствии с принятыми межмодульными интерфейсами. </a:t>
            </a:r>
          </a:p>
          <a:p>
            <a:r>
              <a:rPr lang="ru-RU" altLang="ru-RU" sz="2400"/>
              <a:t>Модуль предполагает возможность без труда заменить его на другой при наличии заданных интерфейсов</a:t>
            </a:r>
          </a:p>
          <a:p>
            <a:r>
              <a:rPr lang="ru-RU" altLang="ru-RU" sz="2400"/>
              <a:t>Наибольший эффект от его использования достижим, когда принцип распространен одновременно на операционную систему, прикладные программы и аппаратуру 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sz="3800" b="1"/>
              <a:t>Принцип функциональной избирательности</a:t>
            </a:r>
            <a:r>
              <a:rPr lang="ru-RU" altLang="ru-RU" sz="3800"/>
              <a:t> 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00200"/>
            <a:ext cx="8229600" cy="52578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ru-RU" altLang="ru-RU" sz="2400"/>
              <a:t>В ОС выделяется некоторая часть важных модулей, которые должны постоянно находиться в оперативной памяти для более эффективной организации вычислительного процесса (ядро) </a:t>
            </a:r>
          </a:p>
          <a:p>
            <a:pPr>
              <a:lnSpc>
                <a:spcPct val="80000"/>
              </a:lnSpc>
            </a:pPr>
            <a:r>
              <a:rPr lang="ru-RU" altLang="ru-RU" sz="2400"/>
              <a:t>При формировании состава ядра требуется учитывать два противоречивых требования. </a:t>
            </a:r>
          </a:p>
          <a:p>
            <a:pPr>
              <a:lnSpc>
                <a:spcPct val="80000"/>
              </a:lnSpc>
            </a:pPr>
            <a:r>
              <a:rPr lang="ru-RU" altLang="ru-RU" sz="2400"/>
              <a:t>1) В состав ядра должны войти наиболее часто используемые системные модули. </a:t>
            </a:r>
          </a:p>
          <a:p>
            <a:pPr>
              <a:lnSpc>
                <a:spcPct val="80000"/>
              </a:lnSpc>
            </a:pPr>
            <a:r>
              <a:rPr lang="ru-RU" altLang="ru-RU" sz="2400"/>
              <a:t>2) Количество модулей должно быть таковым, чтобы объем памяти, занимаемый ядром, был бы не слишком большим. </a:t>
            </a:r>
          </a:p>
          <a:p>
            <a:pPr>
              <a:lnSpc>
                <a:spcPct val="80000"/>
              </a:lnSpc>
            </a:pPr>
            <a:r>
              <a:rPr lang="ru-RU" altLang="ru-RU" sz="2400" b="1"/>
              <a:t>Транзитные программные модули загружаются в оперативную память только при необходимости</a:t>
            </a:r>
            <a:r>
              <a:rPr lang="ru-RU" altLang="ru-RU" sz="2400"/>
              <a:t> и в случае отсутствия свободного пространства могут быть замещены другими транзитными модулями. 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800100" indent="-800100"/>
            <a:r>
              <a:rPr lang="ru-RU" altLang="ru-RU" b="1"/>
              <a:t>Принцип генерируемости ОС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00200"/>
            <a:ext cx="8229600" cy="5257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ru-RU" altLang="ru-RU" sz="2400"/>
              <a:t>Этот принцип позволяет настраивать центральную системную управляющую программу ОС, исходя из конкретной конфигурации конкретного вычислительного комплекса и круга решаемых задач.</a:t>
            </a:r>
          </a:p>
          <a:p>
            <a:pPr>
              <a:lnSpc>
                <a:spcPct val="90000"/>
              </a:lnSpc>
            </a:pPr>
            <a:r>
              <a:rPr lang="ru-RU" altLang="ru-RU" sz="2400"/>
              <a:t>Эта процедура проводится редко, перед протяженным периодом эксплуатации ОС. </a:t>
            </a:r>
          </a:p>
          <a:p>
            <a:pPr>
              <a:lnSpc>
                <a:spcPct val="90000"/>
              </a:lnSpc>
            </a:pPr>
            <a:r>
              <a:rPr lang="ru-RU" altLang="ru-RU" sz="2400"/>
              <a:t>Процесс генерации осуществляется с помощью специальной программы-генератора и соответствующего входного языка для этой программы, позволяющего описывать программные возможности системы и конфигурацию машины. </a:t>
            </a:r>
          </a:p>
          <a:p>
            <a:pPr>
              <a:lnSpc>
                <a:spcPct val="90000"/>
              </a:lnSpc>
            </a:pPr>
            <a:r>
              <a:rPr lang="ru-RU" altLang="ru-RU" sz="2400" b="1"/>
              <a:t>Принцип генерируемости существенно упрощает настройку ОС на требуемую конфигурацию вычислительной системы</a:t>
            </a:r>
            <a:r>
              <a:rPr lang="ru-RU" altLang="ru-RU" sz="2400"/>
              <a:t> 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800100" indent="-800100"/>
            <a:r>
              <a:rPr lang="ru-RU" altLang="ru-RU" sz="3800" b="1"/>
              <a:t>Принцип функциональной избыточности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altLang="ru-RU" sz="2400"/>
              <a:t>Этот принцип учитывает возможность проведения одной и той же работы различными средствами</a:t>
            </a:r>
          </a:p>
          <a:p>
            <a:r>
              <a:rPr lang="ru-RU" altLang="ru-RU" sz="2400"/>
              <a:t>Позволяет: 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ru-RU" altLang="ru-RU" sz="2200"/>
              <a:t>быстро и наиболее адекватно адаптировать ОС к определенной конфигурации вычислительной системы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ru-RU" altLang="ru-RU" sz="2200"/>
              <a:t>обеспечить максимально эффективную загрузку технических средств при решении конкретного класса задач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ru-RU" altLang="ru-RU" sz="2200"/>
              <a:t>получить максимальную производительность при решении заданного класса задач 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800100" indent="-800100"/>
            <a:r>
              <a:rPr lang="ru-RU" altLang="ru-RU" b="1"/>
              <a:t>Принцип виртуализации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ru-RU" altLang="ru-RU" sz="2400"/>
              <a:t>Этот принцип позволяет представить структуру системы в виде определенного набора планировщиков процессов и распределителей ресурсов (мониторов) и использовать единую централизованную схему распределения ресурсов.</a:t>
            </a:r>
          </a:p>
          <a:p>
            <a:pPr>
              <a:lnSpc>
                <a:spcPct val="90000"/>
              </a:lnSpc>
            </a:pPr>
            <a:r>
              <a:rPr lang="ru-RU" altLang="ru-RU" sz="2400"/>
              <a:t>Наиболее естественным и законченным проявлением концепции виртуальности является понятие </a:t>
            </a:r>
            <a:r>
              <a:rPr lang="ru-RU" altLang="ru-RU" sz="2400" i="1"/>
              <a:t>виртуальной машины</a:t>
            </a:r>
            <a:r>
              <a:rPr lang="ru-RU" altLang="ru-RU" sz="2400"/>
              <a:t>.</a:t>
            </a:r>
          </a:p>
          <a:p>
            <a:pPr>
              <a:lnSpc>
                <a:spcPct val="90000"/>
              </a:lnSpc>
            </a:pPr>
            <a:r>
              <a:rPr lang="ru-RU" altLang="ru-RU" sz="2400"/>
              <a:t>Любая ОС скрывает от пользователя и его приложений реальные аппаратные и иные ресурсы, заменяя их некоторой абстракцией.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b="1"/>
              <a:t>Принцип виртуализации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557338"/>
            <a:ext cx="8675687" cy="5661025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ru-RU" altLang="ru-RU" sz="2400"/>
              <a:t>Виртуальная машина, предоставляемая пользователю, воспроизводит архитектуру реальной машины, но архитектурные элементы в таком представлении выступают с новыми или улучшенными характеристиками:</a:t>
            </a:r>
          </a:p>
          <a:p>
            <a:pPr lvl="1">
              <a:lnSpc>
                <a:spcPct val="90000"/>
              </a:lnSpc>
            </a:pPr>
            <a:r>
              <a:rPr lang="ru-RU" altLang="ru-RU" sz="2200"/>
              <a:t>единообразная по логике работы память (виртуальная) практически неограниченного объема. </a:t>
            </a:r>
          </a:p>
          <a:p>
            <a:pPr lvl="1">
              <a:lnSpc>
                <a:spcPct val="90000"/>
              </a:lnSpc>
            </a:pPr>
            <a:r>
              <a:rPr lang="ru-RU" altLang="ru-RU" sz="2200"/>
              <a:t>произвольное количество процессоров (виртуальных), способных работать параллельно и взаимодействовать во время работы. </a:t>
            </a:r>
          </a:p>
          <a:p>
            <a:pPr lvl="1">
              <a:lnSpc>
                <a:spcPct val="90000"/>
              </a:lnSpc>
            </a:pPr>
            <a:r>
              <a:rPr lang="ru-RU" altLang="ru-RU" sz="2200"/>
              <a:t>произвольное количество внешних устройств (виртуальных), способных работать с памятью виртуальной машины параллельно или последовательно, асинхронно или синхронно по отношению к работе того или иного виртуального процессора, которые инициируют работу этих устройств. 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277813"/>
            <a:ext cx="8229600" cy="1143000"/>
          </a:xfrm>
        </p:spPr>
        <p:txBody>
          <a:bodyPr/>
          <a:lstStyle/>
          <a:p>
            <a:pPr marL="800100" indent="-800100"/>
            <a:r>
              <a:rPr lang="ru-RU" altLang="ru-RU" sz="3800" b="1"/>
              <a:t>Принцип независимости программ от внешних устройств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altLang="ru-RU" sz="2400"/>
              <a:t>Связь программ с конкретными устройствами производится не на уровне трансляции программы, а в период планирования её исполнения</a:t>
            </a:r>
          </a:p>
          <a:p>
            <a:r>
              <a:rPr lang="ru-RU" altLang="ru-RU" sz="2400"/>
              <a:t>В результате перекомпиляция при работе программы с новым устройством, на котором располагаются данные, не требуется.</a:t>
            </a:r>
          </a:p>
          <a:p>
            <a:r>
              <a:rPr lang="ru-RU" altLang="ru-RU" sz="2400"/>
              <a:t>Принцип позволяет одинаково осуществлять операции управления внешними устройствами независимо от их конкретных физических характеристик 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800100" indent="-800100"/>
            <a:r>
              <a:rPr lang="ru-RU" altLang="ru-RU" b="1"/>
              <a:t>Принцип совместимости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750" y="1600200"/>
            <a:ext cx="8604250" cy="5257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ru-RU" altLang="ru-RU" sz="2000"/>
              <a:t>Это способность ОС выполнять программы, написанные для других ОС или для более ранних версий данной операционной системы, а также для другой аппаратной платформы.</a:t>
            </a:r>
          </a:p>
          <a:p>
            <a:pPr>
              <a:lnSpc>
                <a:spcPct val="90000"/>
              </a:lnSpc>
            </a:pPr>
            <a:r>
              <a:rPr lang="ru-RU" altLang="ru-RU" sz="2000" u="sng"/>
              <a:t>Двоичная совместимость</a:t>
            </a:r>
            <a:r>
              <a:rPr lang="ru-RU" altLang="ru-RU" sz="2000"/>
              <a:t> достигаетс, когда можно запустить исполняемую программу на выполнение на другой ОС. Для этого необходимы: </a:t>
            </a:r>
          </a:p>
          <a:p>
            <a:pPr lvl="1">
              <a:lnSpc>
                <a:spcPct val="90000"/>
              </a:lnSpc>
            </a:pPr>
            <a:r>
              <a:rPr lang="ru-RU" altLang="ru-RU" sz="2000"/>
              <a:t>совместимость на уровне команд процессора, </a:t>
            </a:r>
          </a:p>
          <a:p>
            <a:pPr lvl="1">
              <a:lnSpc>
                <a:spcPct val="90000"/>
              </a:lnSpc>
            </a:pPr>
            <a:r>
              <a:rPr lang="ru-RU" altLang="ru-RU" sz="2000"/>
              <a:t>совместимость на уровне системных вызовов и даже на уровне библиотечных вызовов, если они являются динамически связываемыми.</a:t>
            </a:r>
          </a:p>
          <a:p>
            <a:pPr>
              <a:lnSpc>
                <a:spcPct val="90000"/>
              </a:lnSpc>
            </a:pPr>
            <a:r>
              <a:rPr lang="ru-RU" altLang="ru-RU" sz="2000" u="sng"/>
              <a:t>Совместимость на уровне исходных текстов</a:t>
            </a:r>
            <a:r>
              <a:rPr lang="ru-RU" altLang="ru-RU" sz="2000"/>
              <a:t> требует наличия соответствующего транслятора в составе системного программного обеспечения, а также совместимости на уровне библиотек и системных вызовов. При этом необходима перекомпиляция имеющихся исходных текстов в новый выполняемый модуль.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800100" indent="-800100"/>
            <a:r>
              <a:rPr lang="ru-RU" altLang="ru-RU" sz="3800" b="1"/>
              <a:t>Принцип открытой и наращиваемой ОС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altLang="ru-RU" sz="2400"/>
              <a:t>Открытая ОС доступна для анализа как пользователям, так и системным специалистам, обслуживающим вычислительную систему.</a:t>
            </a:r>
          </a:p>
          <a:p>
            <a:r>
              <a:rPr lang="ru-RU" altLang="ru-RU" sz="2400"/>
              <a:t>Наращиваемая (модифицируемая, развиваемая) ОС позволяет не только использовать возможности генерации, но и вводить в ее состав новые модули, совершенствовать существующие и т. д. </a:t>
            </a:r>
          </a:p>
          <a:p>
            <a:r>
              <a:rPr lang="ru-RU" altLang="ru-RU" sz="2400"/>
              <a:t>Необходимо, чтобы можно было внести дополнения и изменения, и не нарушить целостность системы.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sz="3800" b="1"/>
              <a:t>Требования к современным ОС</a:t>
            </a:r>
            <a:r>
              <a:rPr lang="ru-RU" altLang="ru-RU" sz="3800"/>
              <a:t> 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altLang="ru-RU" b="1"/>
              <a:t>Главные требования: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altLang="ru-RU" b="1"/>
              <a:t>	выполнение основных функций эффективного управления ресурсами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altLang="ru-RU" b="1"/>
              <a:t>	обеспечение удобного интерфейса для пользователя и прикладных программ</a:t>
            </a:r>
            <a:r>
              <a:rPr lang="ru-RU" altLang="ru-RU"/>
              <a:t> 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800100" indent="-800100"/>
            <a:r>
              <a:rPr lang="ru-RU" altLang="ru-RU" sz="3800" b="1"/>
              <a:t>Принцип мобильности (переносимости)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750" y="1600200"/>
            <a:ext cx="8604250" cy="5257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ru-RU" altLang="ru-RU" sz="2400"/>
              <a:t>Операционная система относительно легко должна переноситься с процессора одного типа на процессор другого типа и с аппаратной платформы одного типа на аппаратную платформу другого типа. </a:t>
            </a:r>
          </a:p>
          <a:p>
            <a:pPr lvl="1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ru-RU" altLang="ru-RU" sz="2200"/>
              <a:t>Большая часть ОС должна быть написана на языке, который имеется на всех системах, на которые планируется в дальнейшем ее переносить. То есть ОС должна быть написана на языке высокого уровня, предпочтительно стандартизованном.</a:t>
            </a:r>
          </a:p>
          <a:p>
            <a:pPr lvl="1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ru-RU" altLang="ru-RU" sz="2200"/>
              <a:t>Важно минимизировать или исключить части кода, которые непосредственно взаимодействуют с аппаратными средствами.</a:t>
            </a:r>
          </a:p>
          <a:p>
            <a:pPr lvl="1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ru-RU" altLang="ru-RU" sz="2200"/>
              <a:t>Если аппаратно-зависимый код не может быть полностью исключен, то он должен быть изолирован в нескольких хорошо локализуемых модулях. Аппаратно-зависимый код не должен быть распределен по всей системе.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800100" indent="-800100"/>
            <a:r>
              <a:rPr lang="ru-RU" altLang="ru-RU" sz="3800" b="1"/>
              <a:t>Принцип обеспечения безопасности вычислений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altLang="ru-RU" sz="2400"/>
              <a:t>Правила безопасности определяют свойства: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altLang="ru-RU" sz="2400"/>
              <a:t>защита ресурсов одного пользователя от других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altLang="ru-RU" sz="2400"/>
              <a:t>установление квот по ресурсам для предотвращения захвата одним пользователем всех системных ресурсов</a:t>
            </a:r>
          </a:p>
          <a:p>
            <a:r>
              <a:rPr lang="ru-RU" altLang="ru-RU" sz="2400"/>
              <a:t>Более безопасные системы не только снижают эффективность, но и существенно ограничивают число доступных прикладных пакетов, которые соответствующим образом могут выполняться в подобной системе 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277813"/>
            <a:ext cx="8229600" cy="1143000"/>
          </a:xfrm>
        </p:spPr>
        <p:txBody>
          <a:bodyPr/>
          <a:lstStyle/>
          <a:p>
            <a:r>
              <a:rPr lang="ru-RU" altLang="ru-RU" b="1"/>
              <a:t>Классификация ОС</a:t>
            </a:r>
            <a:endParaRPr lang="ru-RU" altLang="ru-RU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ru-RU" altLang="ru-RU" b="1"/>
              <a:t>по числу одновременно выполняемых задач</a:t>
            </a:r>
            <a:endParaRPr lang="ru-RU" altLang="ru-RU"/>
          </a:p>
          <a:p>
            <a:r>
              <a:rPr lang="ru-RU" altLang="ru-RU"/>
              <a:t>однозадачные (MS DOS) и </a:t>
            </a:r>
          </a:p>
          <a:p>
            <a:r>
              <a:rPr lang="ru-RU" altLang="ru-RU"/>
              <a:t>многозадачные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altLang="ru-RU"/>
              <a:t>Системы пакетной обработки (ОС ЕС)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altLang="ru-RU"/>
              <a:t>Системы с разделением времени (Unix, Linux, Windows)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altLang="ru-RU"/>
              <a:t>Системы реального времени (RT11, QNX)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b="1"/>
              <a:t>Классификация ОС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533400" indent="-533400">
              <a:buFont typeface="Wingdings" panose="05000000000000000000" pitchFamily="2" charset="2"/>
              <a:buNone/>
            </a:pPr>
            <a:r>
              <a:rPr lang="ru-RU" altLang="ru-RU" b="1"/>
              <a:t>по числу одновременно работающих пользователей на ЭВМ ОС разделяются на </a:t>
            </a:r>
          </a:p>
          <a:p>
            <a:pPr marL="533400" indent="-533400"/>
            <a:r>
              <a:rPr lang="ru-RU" altLang="ru-RU"/>
              <a:t>однопользовательские (MS DOS);</a:t>
            </a:r>
          </a:p>
          <a:p>
            <a:pPr marL="533400" indent="-533400"/>
            <a:r>
              <a:rPr lang="ru-RU" altLang="ru-RU"/>
              <a:t>многопользовательские (Unix, Linux, Windows 95 - XP)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b="1"/>
              <a:t>Классификация ОС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00200"/>
            <a:ext cx="6753225" cy="2044700"/>
          </a:xfrm>
        </p:spPr>
        <p:txBody>
          <a:bodyPr/>
          <a:lstStyle/>
          <a:p>
            <a:pPr marL="533400" indent="-533400">
              <a:buFont typeface="Wingdings" panose="05000000000000000000" pitchFamily="2" charset="2"/>
              <a:buNone/>
            </a:pPr>
            <a:r>
              <a:rPr lang="ru-RU" altLang="ru-RU" sz="2400" b="1"/>
              <a:t>по типу лицензии:</a:t>
            </a:r>
          </a:p>
          <a:p>
            <a:pPr marL="533400" indent="-533400"/>
            <a:r>
              <a:rPr lang="ru-RU" altLang="ru-RU" sz="2400"/>
              <a:t>проприетарная (семейство Windows)</a:t>
            </a:r>
          </a:p>
          <a:p>
            <a:pPr marL="533400" indent="-533400"/>
            <a:r>
              <a:rPr lang="ru-RU" altLang="ru-RU" sz="2400"/>
              <a:t>открытая (большинство Linux и UNIX систем).</a:t>
            </a:r>
          </a:p>
        </p:txBody>
      </p:sp>
      <p:sp>
        <p:nvSpPr>
          <p:cNvPr id="28676" name="Rectangle 4"/>
          <p:cNvSpPr>
            <a:spLocks noChangeArrowheads="1"/>
          </p:cNvSpPr>
          <p:nvPr/>
        </p:nvSpPr>
        <p:spPr bwMode="auto">
          <a:xfrm>
            <a:off x="900113" y="4221163"/>
            <a:ext cx="7632700" cy="1739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ru-RU" altLang="ru-RU"/>
              <a:t>Проприетарное ПО - ПО, распространяемое с условиями, запрещающими его свободное дальнейшее распространение, использование получателем в собственном ПО, изучение, декомпиляцию, внесение изменений, либо требующими для таких действий специального отдельного соглашения с поставщиком или производителем ПО.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b="1"/>
              <a:t>Классификация ОС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533400" indent="-533400">
              <a:buFont typeface="Wingdings" panose="05000000000000000000" pitchFamily="2" charset="2"/>
              <a:buNone/>
            </a:pPr>
            <a:r>
              <a:rPr lang="ru-RU" altLang="ru-RU" b="1"/>
              <a:t>по архитектуре:</a:t>
            </a:r>
          </a:p>
          <a:p>
            <a:pPr marL="533400" indent="-533400"/>
            <a:r>
              <a:rPr lang="ru-RU" altLang="ru-RU"/>
              <a:t>микроядерные (VxWorks, QNX);</a:t>
            </a:r>
          </a:p>
          <a:p>
            <a:pPr marL="533400" indent="-533400"/>
            <a:r>
              <a:rPr lang="ru-RU" altLang="ru-RU"/>
              <a:t>монолитные (Windows XP);</a:t>
            </a:r>
          </a:p>
          <a:p>
            <a:pPr marL="533400" indent="-533400"/>
            <a:r>
              <a:rPr lang="ru-RU" altLang="ru-RU"/>
              <a:t>гибридные (Windows NT, большинство Linux);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b="1"/>
              <a:t>Классификация ОС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533400" indent="-533400">
              <a:buFont typeface="Wingdings" panose="05000000000000000000" pitchFamily="2" charset="2"/>
              <a:buNone/>
            </a:pPr>
            <a:r>
              <a:rPr lang="ru-RU" altLang="ru-RU" b="1"/>
              <a:t>по использованию процессора:</a:t>
            </a:r>
          </a:p>
          <a:p>
            <a:pPr marL="533400" indent="-533400"/>
            <a:r>
              <a:rPr lang="ru-RU" altLang="ru-RU"/>
              <a:t>однопроцессорные;</a:t>
            </a:r>
          </a:p>
          <a:p>
            <a:pPr marL="533400" indent="-533400"/>
            <a:r>
              <a:rPr lang="ru-RU" altLang="ru-RU"/>
              <a:t>многопроцессорные системы (начиная с OS/2, Net Ware, Widows NT, большинство современных ОС).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b="1"/>
              <a:t>Классификация ОС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533400" indent="-533400">
              <a:buFont typeface="Wingdings" panose="05000000000000000000" pitchFamily="2" charset="2"/>
              <a:buNone/>
            </a:pPr>
            <a:r>
              <a:rPr lang="ru-RU" altLang="ru-RU" b="1"/>
              <a:t>по применению:</a:t>
            </a:r>
          </a:p>
          <a:p>
            <a:pPr marL="533400" indent="-533400"/>
            <a:r>
              <a:rPr lang="ru-RU" altLang="ru-RU" sz="2400"/>
              <a:t>рабочих станций (DOS, МАС OS, Windows 98, XP, Vista), </a:t>
            </a:r>
          </a:p>
          <a:p>
            <a:pPr marL="533400" indent="-533400"/>
            <a:r>
              <a:rPr lang="ru-RU" altLang="ru-RU" sz="2400"/>
              <a:t>серверов</a:t>
            </a:r>
            <a:r>
              <a:rPr lang="en-US" altLang="ru-RU" sz="2400"/>
              <a:t> (AIX, Windows 2000, Windows Server 2003, Windows Vista Server 2008), </a:t>
            </a:r>
            <a:endParaRPr lang="ru-RU" altLang="ru-RU" sz="2400"/>
          </a:p>
          <a:p>
            <a:pPr marL="533400" indent="-533400"/>
            <a:r>
              <a:rPr lang="ru-RU" altLang="ru-RU" sz="2400"/>
              <a:t>ОС реального времени;</a:t>
            </a:r>
          </a:p>
          <a:p>
            <a:pPr marL="533400" indent="-533400"/>
            <a:r>
              <a:rPr lang="ru-RU" altLang="ru-RU" sz="2400"/>
              <a:t>встроенные ОС (VxWorks, QNX, Nucleus), </a:t>
            </a:r>
          </a:p>
          <a:p>
            <a:pPr marL="533400" indent="-533400"/>
            <a:r>
              <a:rPr lang="ru-RU" altLang="ru-RU" sz="2400"/>
              <a:t>для</a:t>
            </a:r>
            <a:r>
              <a:rPr lang="en-US" altLang="ru-RU" sz="2400"/>
              <a:t> </a:t>
            </a:r>
            <a:r>
              <a:rPr lang="ru-RU" altLang="ru-RU" sz="2400"/>
              <a:t>мобильных</a:t>
            </a:r>
            <a:r>
              <a:rPr lang="en-US" altLang="ru-RU" sz="2400"/>
              <a:t> </a:t>
            </a:r>
            <a:r>
              <a:rPr lang="ru-RU" altLang="ru-RU" sz="2400"/>
              <a:t>устройств</a:t>
            </a:r>
            <a:r>
              <a:rPr lang="en-US" altLang="ru-RU" sz="2400"/>
              <a:t> (Windows CE, Pocket PC, Windows Mobile, Palm OS, Symbian OS), </a:t>
            </a:r>
            <a:endParaRPr lang="ru-RU" altLang="ru-RU" sz="2400"/>
          </a:p>
          <a:p>
            <a:pPr marL="533400" indent="-533400"/>
            <a:r>
              <a:rPr lang="ru-RU" altLang="ru-RU" sz="2400"/>
              <a:t>для сетевых маршрутизаторов (IOS от Cisco),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b="1"/>
              <a:t>Классификация ОС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533400" indent="-533400">
              <a:buFont typeface="Wingdings" panose="05000000000000000000" pitchFamily="2" charset="2"/>
              <a:buNone/>
            </a:pPr>
            <a:r>
              <a:rPr lang="ru-RU" altLang="ru-RU" b="1"/>
              <a:t>по возможности сетевого взаимодействия:</a:t>
            </a:r>
          </a:p>
          <a:p>
            <a:pPr marL="533400" indent="-533400"/>
            <a:r>
              <a:rPr lang="ru-RU" altLang="ru-RU"/>
              <a:t>локальные (DOS);</a:t>
            </a:r>
          </a:p>
          <a:p>
            <a:pPr marL="533400" indent="-533400"/>
            <a:r>
              <a:rPr lang="ru-RU" altLang="ru-RU"/>
              <a:t>сетевые (Netware 3.x – 6.x, UNIX, Linux, FreeBSD).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sz="3800" b="1"/>
              <a:t>ОС как система управления ресурсами</a:t>
            </a:r>
            <a:r>
              <a:rPr lang="ru-RU" altLang="ru-RU" sz="3800"/>
              <a:t> 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00200"/>
            <a:ext cx="7772400" cy="5068888"/>
          </a:xfrm>
        </p:spPr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ru-RU" altLang="ru-RU" sz="2400" b="1"/>
              <a:t>основные ресурсы современных вычислительных систем:</a:t>
            </a:r>
          </a:p>
          <a:p>
            <a:r>
              <a:rPr lang="ru-RU" altLang="ru-RU" sz="2400"/>
              <a:t>Процессоры</a:t>
            </a:r>
          </a:p>
          <a:p>
            <a:r>
              <a:rPr lang="ru-RU" altLang="ru-RU" sz="2400"/>
              <a:t>Основная память</a:t>
            </a:r>
          </a:p>
          <a:p>
            <a:r>
              <a:rPr lang="ru-RU" altLang="ru-RU" sz="2400"/>
              <a:t>Таймеры</a:t>
            </a:r>
          </a:p>
          <a:p>
            <a:r>
              <a:rPr lang="ru-RU" altLang="ru-RU" sz="2400"/>
              <a:t> Наборы данных</a:t>
            </a:r>
          </a:p>
          <a:p>
            <a:r>
              <a:rPr lang="ru-RU" altLang="ru-RU" sz="2400"/>
              <a:t>Диски</a:t>
            </a:r>
          </a:p>
          <a:p>
            <a:r>
              <a:rPr lang="ru-RU" altLang="ru-RU" sz="2400"/>
              <a:t>Принтеры</a:t>
            </a:r>
          </a:p>
          <a:p>
            <a:r>
              <a:rPr lang="ru-RU" altLang="ru-RU" sz="2400"/>
              <a:t>Сетевые устройства</a:t>
            </a:r>
          </a:p>
          <a:p>
            <a:r>
              <a:rPr lang="ru-RU" altLang="ru-RU" sz="2400"/>
              <a:t> и др. </a:t>
            </a:r>
          </a:p>
          <a:p>
            <a:pPr>
              <a:buFont typeface="Wingdings" panose="05000000000000000000" pitchFamily="2" charset="2"/>
              <a:buNone/>
            </a:pPr>
            <a:r>
              <a:rPr lang="ru-RU" altLang="ru-RU" sz="2400"/>
              <a:t>Ресурсы распределяются между процессами.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sz="3800" b="1"/>
              <a:t>Требования к современным ОС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533400" indent="-533400">
              <a:buFont typeface="Wingdings" panose="05000000000000000000" pitchFamily="2" charset="2"/>
              <a:buAutoNum type="arabicPeriod"/>
            </a:pPr>
            <a:r>
              <a:rPr lang="ru-RU" altLang="ru-RU" b="1"/>
              <a:t>Расширяемость</a:t>
            </a:r>
            <a:endParaRPr lang="ru-RU" altLang="ru-RU"/>
          </a:p>
          <a:p>
            <a:pPr marL="533400" indent="-533400">
              <a:buFont typeface="Wingdings" panose="05000000000000000000" pitchFamily="2" charset="2"/>
              <a:buAutoNum type="arabicPeriod"/>
            </a:pPr>
            <a:r>
              <a:rPr lang="ru-RU" altLang="ru-RU" b="1"/>
              <a:t>Переносимость или многоплатформенность</a:t>
            </a:r>
            <a:r>
              <a:rPr lang="ru-RU" altLang="ru-RU"/>
              <a:t> </a:t>
            </a:r>
          </a:p>
          <a:p>
            <a:pPr marL="533400" indent="-533400">
              <a:buFont typeface="Wingdings" panose="05000000000000000000" pitchFamily="2" charset="2"/>
              <a:buAutoNum type="arabicPeriod"/>
            </a:pPr>
            <a:r>
              <a:rPr lang="ru-RU" altLang="ru-RU" b="1"/>
              <a:t>Совместимость</a:t>
            </a:r>
            <a:r>
              <a:rPr lang="ru-RU" altLang="ru-RU"/>
              <a:t> </a:t>
            </a:r>
          </a:p>
          <a:p>
            <a:pPr marL="533400" indent="-533400">
              <a:buFont typeface="Wingdings" panose="05000000000000000000" pitchFamily="2" charset="2"/>
              <a:buAutoNum type="arabicPeriod"/>
            </a:pPr>
            <a:r>
              <a:rPr lang="ru-RU" altLang="ru-RU" b="1"/>
              <a:t>Надежность и отказоустойчивость</a:t>
            </a:r>
            <a:r>
              <a:rPr lang="ru-RU" altLang="ru-RU"/>
              <a:t> </a:t>
            </a:r>
          </a:p>
          <a:p>
            <a:pPr marL="533400" indent="-533400">
              <a:buFont typeface="Wingdings" panose="05000000000000000000" pitchFamily="2" charset="2"/>
              <a:buAutoNum type="arabicPeriod"/>
            </a:pPr>
            <a:r>
              <a:rPr lang="ru-RU" altLang="ru-RU" b="1"/>
              <a:t>Безопасность</a:t>
            </a:r>
            <a:r>
              <a:rPr lang="ru-RU" altLang="ru-RU"/>
              <a:t> </a:t>
            </a:r>
          </a:p>
          <a:p>
            <a:pPr marL="533400" indent="-533400">
              <a:buFont typeface="Wingdings" panose="05000000000000000000" pitchFamily="2" charset="2"/>
              <a:buAutoNum type="arabicPeriod"/>
            </a:pPr>
            <a:r>
              <a:rPr lang="ru-RU" altLang="ru-RU" b="1"/>
              <a:t>Производительность</a:t>
            </a:r>
            <a:r>
              <a:rPr lang="ru-RU" altLang="ru-RU"/>
              <a:t> </a:t>
            </a:r>
          </a:p>
          <a:p>
            <a:pPr marL="533400" indent="-533400">
              <a:buFont typeface="Wingdings" panose="05000000000000000000" pitchFamily="2" charset="2"/>
              <a:buAutoNum type="arabicPeriod"/>
            </a:pPr>
            <a:endParaRPr lang="ru-RU" altLang="ru-RU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/>
              <a:t>Процесс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altLang="ru-RU" sz="2400"/>
              <a:t>Процесс (задача) – базовое понятие большинства современных ОС.</a:t>
            </a:r>
          </a:p>
          <a:p>
            <a:r>
              <a:rPr lang="ru-RU" altLang="ru-RU" sz="2400" i="1"/>
              <a:t>Процесс – программа в стадии выполнения.</a:t>
            </a:r>
          </a:p>
          <a:p>
            <a:r>
              <a:rPr lang="ru-RU" altLang="ru-RU" sz="2400"/>
              <a:t>Программа – это статический объект, представляющий собой файл с кодами и данными.</a:t>
            </a:r>
          </a:p>
          <a:p>
            <a:r>
              <a:rPr lang="ru-RU" altLang="ru-RU" sz="2400"/>
              <a:t>Процесс — это динамический объект, который возникает в ОС после того, как пользователь или ОС решает «запустить программу на выполнение», то есть создать новую единицу вычислительной работы. 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sz="3800"/>
              <a:t>Задачи ОС по управлению ресурсами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ru-RU" altLang="ru-RU" sz="2000"/>
              <a:t>Управление ресурсами вычислительной системы с целью наиболее эффективного их использования является назначением ОС. 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endParaRPr lang="ru-RU" altLang="ru-RU" sz="2000"/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ru-RU" altLang="ru-RU" sz="2000"/>
              <a:t>Управление ресурсами включает решение следующих общих, не зависящих от типа ресурса задач: </a:t>
            </a:r>
          </a:p>
          <a:p>
            <a:pPr>
              <a:lnSpc>
                <a:spcPct val="80000"/>
              </a:lnSpc>
            </a:pPr>
            <a:r>
              <a:rPr lang="ru-RU" altLang="ru-RU" sz="2000"/>
              <a:t>планирование ресурса — то есть определение, какому процессу, когда и в каком количестве (если ресурс может выделяться частями) следует выделить данный ресурс;</a:t>
            </a:r>
          </a:p>
          <a:p>
            <a:pPr>
              <a:lnSpc>
                <a:spcPct val="80000"/>
              </a:lnSpc>
            </a:pPr>
            <a:r>
              <a:rPr lang="ru-RU" altLang="ru-RU" sz="2000"/>
              <a:t>удовлетворение запросов на ресурсы;</a:t>
            </a:r>
          </a:p>
          <a:p>
            <a:pPr>
              <a:lnSpc>
                <a:spcPct val="80000"/>
              </a:lnSpc>
            </a:pPr>
            <a:r>
              <a:rPr lang="ru-RU" altLang="ru-RU" sz="2000"/>
              <a:t>отслеживание состояния и учет использования ресурса — то есть поддержание оперативной информации о том, занят или свободен ресурс и какая доля ресурса уже распределена;</a:t>
            </a:r>
          </a:p>
          <a:p>
            <a:pPr>
              <a:lnSpc>
                <a:spcPct val="80000"/>
              </a:lnSpc>
            </a:pPr>
            <a:r>
              <a:rPr lang="ru-RU" altLang="ru-RU" sz="2000"/>
              <a:t>разрешение конфликтов между процессами.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b="1"/>
              <a:t>1. Расширяемость  ОС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altLang="ru-RU" sz="2400"/>
              <a:t>ОС всегда изменяются со временем эволюционно, и эти изменения более значимы, чем изменения аппаратных средств </a:t>
            </a:r>
          </a:p>
          <a:p>
            <a:r>
              <a:rPr lang="ru-RU" altLang="ru-RU" sz="2400"/>
              <a:t>Если код ОС написан таким образом, что дополнения и изменения могут вноситься без нарушения целостности системы, то такую ОС называют расширяемой </a:t>
            </a:r>
          </a:p>
          <a:p>
            <a:r>
              <a:rPr lang="ru-RU" altLang="ru-RU" sz="2400"/>
              <a:t>Расширяемость достигается за счет модульной структуры ОС (программы строятся из набора отдельных модулей, взаимодействующих только через функциональный интерфейс)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sz="3800" b="1"/>
              <a:t>2. Переносимость или многоплатформенность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altLang="ru-RU"/>
              <a:t>В идеале код ОС должен легко переноситься с процессора одного типа на процессор другого типа и с аппаратной платформы одного типа на аппаратную платформу другого типа</a:t>
            </a:r>
          </a:p>
          <a:p>
            <a:r>
              <a:rPr lang="ru-RU" altLang="ru-RU"/>
              <a:t>Переносимые ОС имеют несколько вариантов реализации для разных платформ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/>
              <a:t>3. </a:t>
            </a:r>
            <a:r>
              <a:rPr lang="ru-RU" altLang="ru-RU" b="1"/>
              <a:t>Совместимость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ru-RU" altLang="ru-RU"/>
              <a:t>Для пользователя, переходящего с одной ОС на другую, очень привлекательна возможность запуска в новой ОС привычного приложения.</a:t>
            </a:r>
          </a:p>
          <a:p>
            <a:pPr>
              <a:lnSpc>
                <a:spcPct val="90000"/>
              </a:lnSpc>
            </a:pPr>
            <a:r>
              <a:rPr lang="ru-RU" altLang="ru-RU"/>
              <a:t>Если ОС имеет средства для выполнения прикладных программ, написанных для других ОС, то про нее говорят, что она обладает совместимостью с этими ОС</a:t>
            </a:r>
          </a:p>
          <a:p>
            <a:pPr>
              <a:lnSpc>
                <a:spcPct val="90000"/>
              </a:lnSpc>
            </a:pPr>
            <a:r>
              <a:rPr lang="ru-RU" altLang="ru-RU"/>
              <a:t>Понятие совместимости включает также поддержку пользовательских интерфейсов других ОС 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sz="3800"/>
              <a:t>4. </a:t>
            </a:r>
            <a:r>
              <a:rPr lang="ru-RU" altLang="ru-RU" sz="3800" b="1"/>
              <a:t>Надежность и отказоустойчивость</a:t>
            </a:r>
            <a:r>
              <a:rPr lang="ru-RU" altLang="ru-RU" sz="3800"/>
              <a:t> 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533400" indent="-533400">
              <a:lnSpc>
                <a:spcPct val="80000"/>
              </a:lnSpc>
            </a:pPr>
            <a:r>
              <a:rPr lang="ru-RU" altLang="ru-RU" sz="2400"/>
              <a:t>ОС должна быть защищена как от внутренних, так и от внешних ошибок, сбоев и отказов.</a:t>
            </a:r>
          </a:p>
          <a:p>
            <a:pPr marL="533400" indent="-533400">
              <a:lnSpc>
                <a:spcPct val="80000"/>
              </a:lnSpc>
            </a:pPr>
            <a:r>
              <a:rPr lang="ru-RU" altLang="ru-RU" sz="2400"/>
              <a:t>Действия ОС должны быть всегда предсказуемыми, а приложения не должны иметь возможности наносить вред ОС.</a:t>
            </a:r>
          </a:p>
          <a:p>
            <a:pPr marL="533400" indent="-533400">
              <a:lnSpc>
                <a:spcPct val="80000"/>
              </a:lnSpc>
            </a:pPr>
            <a:r>
              <a:rPr lang="ru-RU" altLang="ru-RU" sz="2400"/>
              <a:t>Надежность и отказоустойчивость ОС прежде всего определяются архитектурными решениями, положенными в ее основу, а также качеством ее реализации</a:t>
            </a:r>
          </a:p>
          <a:p>
            <a:pPr marL="533400" indent="-533400">
              <a:lnSpc>
                <a:spcPct val="80000"/>
              </a:lnSpc>
            </a:pPr>
            <a:r>
              <a:rPr lang="ru-RU" altLang="ru-RU" sz="2400"/>
              <a:t>Важно, включает ли ОС программную поддержку аппаратных средств обеспечения отказоустойчивости, таких, например, как дисковые массивы или источники бесперебойного питания.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/>
              <a:t>5. </a:t>
            </a:r>
            <a:r>
              <a:rPr lang="ru-RU" altLang="ru-RU" b="1"/>
              <a:t>Безопасность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00200"/>
            <a:ext cx="7772400" cy="4852988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ru-RU" altLang="ru-RU" sz="2400"/>
              <a:t>Современная ОС должна защищать данные и другие ресурсы вычислительной системы от несанкционированного доступа. </a:t>
            </a:r>
          </a:p>
          <a:p>
            <a:pPr lvl="1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ru-RU" altLang="ru-RU" sz="2200"/>
              <a:t>средства аутентификации — определения легальности пользователей</a:t>
            </a:r>
          </a:p>
          <a:p>
            <a:pPr lvl="1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ru-RU" altLang="ru-RU" sz="2200"/>
              <a:t>авторизации — предоставления легальным пользователям дифференцированных прав доступа к ресурсам</a:t>
            </a:r>
          </a:p>
          <a:p>
            <a:pPr lvl="1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ru-RU" altLang="ru-RU" sz="2200"/>
              <a:t>аудита — фиксации всех «подозрительных» для безопасности системы событий</a:t>
            </a:r>
          </a:p>
          <a:p>
            <a:pPr>
              <a:lnSpc>
                <a:spcPct val="90000"/>
              </a:lnSpc>
            </a:pPr>
            <a:r>
              <a:rPr lang="ru-RU" altLang="ru-RU" sz="2400"/>
              <a:t>В сетевых ОС к задаче контроля доступа добавляется задача защиты данных, передаваемых по сети. 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800100" indent="-800100"/>
            <a:r>
              <a:rPr lang="ru-RU" altLang="ru-RU"/>
              <a:t>6. </a:t>
            </a:r>
            <a:r>
              <a:rPr lang="ru-RU" altLang="ru-RU" b="1"/>
              <a:t>Производительность</a:t>
            </a:r>
            <a:r>
              <a:rPr lang="ru-RU" altLang="ru-RU"/>
              <a:t> 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4213" y="1600200"/>
            <a:ext cx="8459787" cy="4924425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ru-RU" altLang="ru-RU"/>
              <a:t>ОС  должна обладать настолько хорошим быстродействием и временем реакции, насколько это позволяет аппаратная платформа</a:t>
            </a:r>
          </a:p>
          <a:p>
            <a:pPr>
              <a:lnSpc>
                <a:spcPct val="90000"/>
              </a:lnSpc>
            </a:pPr>
            <a:r>
              <a:rPr lang="ru-RU" altLang="ru-RU"/>
              <a:t>На производительность ОС влияют: </a:t>
            </a:r>
          </a:p>
          <a:p>
            <a:pPr lvl="1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ru-RU" altLang="ru-RU"/>
              <a:t>архитектура ОС</a:t>
            </a:r>
          </a:p>
          <a:p>
            <a:pPr lvl="1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ru-RU" altLang="ru-RU"/>
              <a:t>многообразие функций</a:t>
            </a:r>
          </a:p>
          <a:p>
            <a:pPr lvl="1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ru-RU" altLang="ru-RU"/>
              <a:t>качество программирования кода</a:t>
            </a:r>
          </a:p>
          <a:p>
            <a:pPr lvl="1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ru-RU" altLang="ru-RU"/>
              <a:t>возможность исполнения ОС на высокопроизводительной (многопроцессорной) платформе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Слои">
  <a:themeElements>
    <a:clrScheme name="Слои 8">
      <a:dk1>
        <a:srgbClr val="000000"/>
      </a:dk1>
      <a:lt1>
        <a:srgbClr val="FFFFFF"/>
      </a:lt1>
      <a:dk2>
        <a:srgbClr val="CC0000"/>
      </a:dk2>
      <a:lt2>
        <a:srgbClr val="999966"/>
      </a:lt2>
      <a:accent1>
        <a:srgbClr val="CCCCCC"/>
      </a:accent1>
      <a:accent2>
        <a:srgbClr val="CCCC66"/>
      </a:accent2>
      <a:accent3>
        <a:srgbClr val="FFFFFF"/>
      </a:accent3>
      <a:accent4>
        <a:srgbClr val="000000"/>
      </a:accent4>
      <a:accent5>
        <a:srgbClr val="E2E2E2"/>
      </a:accent5>
      <a:accent6>
        <a:srgbClr val="B9B95C"/>
      </a:accent6>
      <a:hlink>
        <a:srgbClr val="666699"/>
      </a:hlink>
      <a:folHlink>
        <a:srgbClr val="CCCC99"/>
      </a:folHlink>
    </a:clrScheme>
    <a:fontScheme name="Слои">
      <a:majorFont>
        <a:latin typeface="Times New Roman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Слои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лои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лои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лои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лои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лои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лои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лои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лои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лои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Документ" ma:contentTypeID="0x010100233BD1A6E0933F40BE2B07177CF3C561" ma:contentTypeVersion="0" ma:contentTypeDescription="Создание документа." ma:contentTypeScope="" ma:versionID="fbf6bec0d4aae142e4e5405a63eef2aa">
  <xsd:schema xmlns:xsd="http://www.w3.org/2001/XMLSchema" xmlns:p="http://schemas.microsoft.com/office/2006/metadata/properties" targetNamespace="http://schemas.microsoft.com/office/2006/metadata/properties" ma:root="true" ma:fieldsID="53974d1da0c14f073d2cc649cae9f3e6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office/internal/2005/internalDocumentation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Тип содержимого" ma:readOnly="true"/>
        <xsd:element ref="dc:title" minOccurs="0" maxOccurs="1" ma:index="4" ma:displayName="Название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lastPrinted" minOccurs="0" maxOccurs="1" type="xsd:dateTime"/>
        <xsd:element name="contentStatus" minOccurs="0" maxOccurs="1" type="xsd:string"/>
      </xsd:all>
    </xsd:complexType>
  </xsd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5BA3AFC7-8D6A-4032-8ACF-BA5A3549C27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office/internal/2005/internalDocumentation"/>
  </ds:schemaRefs>
</ds:datastoreItem>
</file>

<file path=customXml/itemProps2.xml><?xml version="1.0" encoding="utf-8"?>
<ds:datastoreItem xmlns:ds="http://schemas.openxmlformats.org/officeDocument/2006/customXml" ds:itemID="{60304BF2-04D6-4B03-B600-17A2B2B4B99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A4C359C1-C9F6-454E-BA08-79B8592ABB68}">
  <ds:schemaRefs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Layers</Template>
  <TotalTime>78</TotalTime>
  <Words>1681</Words>
  <Application>Microsoft Office PowerPoint</Application>
  <PresentationFormat>Экран (4:3)</PresentationFormat>
  <Paragraphs>168</Paragraphs>
  <Slides>31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31</vt:i4>
      </vt:variant>
    </vt:vector>
  </HeadingPairs>
  <TitlesOfParts>
    <vt:vector size="35" baseType="lpstr">
      <vt:lpstr>Arial</vt:lpstr>
      <vt:lpstr>Times New Roman</vt:lpstr>
      <vt:lpstr>Wingdings</vt:lpstr>
      <vt:lpstr>Слои</vt:lpstr>
      <vt:lpstr>Архитектура операционных систем</vt:lpstr>
      <vt:lpstr>Требования к современным ОС </vt:lpstr>
      <vt:lpstr>Требования к современным ОС</vt:lpstr>
      <vt:lpstr>1. Расширяемость  ОС</vt:lpstr>
      <vt:lpstr>2. Переносимость или многоплатформенность</vt:lpstr>
      <vt:lpstr>3. Совместимость</vt:lpstr>
      <vt:lpstr>4. Надежность и отказоустойчивость </vt:lpstr>
      <vt:lpstr>5. Безопасность</vt:lpstr>
      <vt:lpstr>6. Производительность </vt:lpstr>
      <vt:lpstr>Основные принципы построения операционных систем </vt:lpstr>
      <vt:lpstr>Принцип модульности ОС </vt:lpstr>
      <vt:lpstr>Принцип функциональной избирательности </vt:lpstr>
      <vt:lpstr>Принцип генерируемости ОС</vt:lpstr>
      <vt:lpstr>Принцип функциональной избыточности</vt:lpstr>
      <vt:lpstr>Принцип виртуализации</vt:lpstr>
      <vt:lpstr>Принцип виртуализации</vt:lpstr>
      <vt:lpstr>Принцип независимости программ от внешних устройств</vt:lpstr>
      <vt:lpstr>Принцип совместимости</vt:lpstr>
      <vt:lpstr>Принцип открытой и наращиваемой ОС</vt:lpstr>
      <vt:lpstr>Принцип мобильности (переносимости)</vt:lpstr>
      <vt:lpstr>Принцип обеспечения безопасности вычислений</vt:lpstr>
      <vt:lpstr>Классификация ОС</vt:lpstr>
      <vt:lpstr>Классификация ОС</vt:lpstr>
      <vt:lpstr>Классификация ОС</vt:lpstr>
      <vt:lpstr>Классификация ОС</vt:lpstr>
      <vt:lpstr>Классификация ОС</vt:lpstr>
      <vt:lpstr>Классификация ОС</vt:lpstr>
      <vt:lpstr>Классификация ОС</vt:lpstr>
      <vt:lpstr>ОС как система управления ресурсами </vt:lpstr>
      <vt:lpstr>Процесс</vt:lpstr>
      <vt:lpstr>Задачи ОС по управлению ресурсами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Архитектура операционных систем</dc:title>
  <dc:creator>А</dc:creator>
  <cp:lastModifiedBy>admin</cp:lastModifiedBy>
  <cp:revision>5</cp:revision>
  <dcterms:created xsi:type="dcterms:W3CDTF">2009-09-14T21:36:13Z</dcterms:created>
  <dcterms:modified xsi:type="dcterms:W3CDTF">2015-04-08T17:24:10Z</dcterms:modified>
</cp:coreProperties>
</file>