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FFFF00"/>
    <a:srgbClr val="000099"/>
    <a:srgbClr val="663300"/>
    <a:srgbClr val="CC00FF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A5F3B-0A73-46A9-ACEE-0668BC045F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141321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D6135-8A39-4F2A-8B9E-4BD55E5A87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5044625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57EAC-6607-4C2C-BCDD-A5B06445BD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3119057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71B0F-9FC8-42C2-A889-21E4929A92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0986034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24172-5BF1-42E7-A3FA-FD6A9D3C45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3493853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CE3E4-8AD2-482B-BE41-F4B5A040E1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156356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88735-299E-49BD-B3C3-8DCEE57759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5332786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0C367-0B94-447B-AA7B-A81534663B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4883956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8D386-51C5-4B32-BE26-9509B2393F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1680125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D47E7-1CC3-4558-BF52-ACDD382E72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8938922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786AB-AFFE-4A99-B5D2-3339D45A53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2262921"/>
      </p:ext>
    </p:extLst>
  </p:cSld>
  <p:clrMapOvr>
    <a:masterClrMapping/>
  </p:clrMapOvr>
  <p:transition>
    <p:cover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51A2B0-C426-4F36-B19B-C175F1C527D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ver/>
    <p:sndAc>
      <p:stSnd>
        <p:snd r:embed="rId13" name="camera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4000"/>
            <a:ext cx="7772400" cy="2914650"/>
          </a:xfrm>
        </p:spPr>
        <p:txBody>
          <a:bodyPr anchor="ctr"/>
          <a:lstStyle/>
          <a:p>
            <a:r>
              <a:rPr lang="ru-RU" altLang="ru-RU" sz="4000" b="1" i="1">
                <a:solidFill>
                  <a:srgbClr val="FF0000"/>
                </a:solidFill>
              </a:rPr>
              <a:t>Сравнение качественных показателей радиоприемных устройств супергетеродинного типа и радиоприемных устройств прямого усиления</a:t>
            </a:r>
            <a:r>
              <a:rPr lang="ru-RU" altLang="ru-RU" sz="400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638800"/>
            <a:ext cx="6400800" cy="609600"/>
          </a:xfrm>
        </p:spPr>
        <p:txBody>
          <a:bodyPr/>
          <a:lstStyle/>
          <a:p>
            <a:r>
              <a:rPr lang="ru-RU" altLang="ru-RU" sz="3200"/>
              <a:t>Москва, 2009 год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ru-RU" altLang="ru-RU" b="1">
                <a:solidFill>
                  <a:srgbClr val="FF0000"/>
                </a:solidFill>
              </a:rPr>
              <a:t>Чувствительность РПУ амплитудно–модулированных сигналов</a:t>
            </a:r>
            <a:r>
              <a:rPr lang="ru-RU" altLang="ru-RU"/>
              <a:t> </a:t>
            </a:r>
            <a:r>
              <a:rPr lang="ru-RU" altLang="ru-RU">
                <a:solidFill>
                  <a:srgbClr val="000099"/>
                </a:solidFill>
              </a:rPr>
              <a:t>– это минимальная Э.Д.С. в антенне стандартно модулированного сигнала с АМ, который развивает в приемнике, настроенном на частоту сигнала, стандартную выходную мощность при заданном отношении сигнал/шум.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rgbClr val="FF0000"/>
                </a:solidFill>
              </a:rPr>
              <a:t>Факторы влияющие на чувствительность РПУ.</a:t>
            </a:r>
            <a:r>
              <a:rPr lang="ru-RU" altLang="ru-RU" sz="400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шумовые характеристики РПУ;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полоса пропускания РПУ;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коэффициенты передачи каскадов;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отношение сигнал/шум;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особенности схем с различным построением каскадов;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внешние воздействия;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рабочая частота;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антенно-фидерный тракт;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коэффициенты усиления каскадов РПУ;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добротность колебательных контуров;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solidFill>
                  <a:srgbClr val="000099"/>
                </a:solidFill>
              </a:rPr>
              <a:t>- согласованность каскадов.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FF0000"/>
                </a:solidFill>
              </a:rPr>
              <a:t>ЛИТЕРАТУРА</a:t>
            </a:r>
            <a:r>
              <a:rPr lang="ru-RU" altLang="ru-RU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000099"/>
                </a:solidFill>
              </a:rPr>
              <a:t>1. Э.В.Бебинг, В.В.Левончук «Авиационные радиоприемные устройства» Рига, 1984 г.</a:t>
            </a:r>
          </a:p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000099"/>
                </a:solidFill>
              </a:rPr>
              <a:t>2. К.Е.Румянцев «Прием и обработка сигналов» Москва, 2004 г.</a:t>
            </a:r>
          </a:p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000099"/>
                </a:solidFill>
              </a:rPr>
              <a:t>3. В.В.Палшков «Радиоприемные устройства» Москва , 1984 г.</a:t>
            </a:r>
          </a:p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000099"/>
                </a:solidFill>
              </a:rPr>
              <a:t>4. В.Г.Левичев « Радиопередающие и радиоприемные устройства» Воениздат, 1974 г.</a:t>
            </a:r>
          </a:p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000099"/>
                </a:solidFill>
              </a:rPr>
              <a:t>5. А.П.Сиверс «Проектирование радиоприемных устройств» Москва, 1976 г.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76200"/>
          </a:xfrm>
        </p:spPr>
        <p:txBody>
          <a:bodyPr/>
          <a:lstStyle/>
          <a:p>
            <a:endParaRPr lang="ru-RU" altLang="ru-RU" sz="4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b="1">
                <a:solidFill>
                  <a:srgbClr val="FF0000"/>
                </a:solidFill>
              </a:rPr>
              <a:t>Радиоприемное устройство</a:t>
            </a:r>
            <a:r>
              <a:rPr lang="ru-RU" altLang="ru-RU" sz="2400" b="1">
                <a:solidFill>
                  <a:srgbClr val="000099"/>
                </a:solidFill>
              </a:rPr>
              <a:t> – одно из важнейших и необходимых элементов любой радиотехнической системы передачи сообщений. Оно обеспечивает: улавливание энергии электромагнитного поля, несущего полезное сообщение; усиление мощности полезного радиосигнала; детектирование; усиление мощности сигнала и преобразование его в сообщение, поступающее к получателю. В месте приема существуют посторонние электромагнитные поля, создаваемые источниками радиопомех естественного и искусственного происхождения. Эти электромагнитные поля искажают полезный сигнал и вызывают ошибки в приеме сообщений.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>
                <a:solidFill>
                  <a:srgbClr val="FF0000"/>
                </a:solidFill>
              </a:rPr>
              <a:t>Общая структурная схема любого радиоприемного устройства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6148" name="Group 4"/>
          <p:cNvGrpSpPr>
            <a:grpSpLocks noChangeAspect="1"/>
          </p:cNvGrpSpPr>
          <p:nvPr/>
        </p:nvGrpSpPr>
        <p:grpSpPr bwMode="auto">
          <a:xfrm>
            <a:off x="1219200" y="2133600"/>
            <a:ext cx="6858000" cy="3657600"/>
            <a:chOff x="3269" y="1329"/>
            <a:chExt cx="3106" cy="1672"/>
          </a:xfrm>
        </p:grpSpPr>
        <p:sp>
          <p:nvSpPr>
            <p:cNvPr id="6149" name="AutoShape 5"/>
            <p:cNvSpPr>
              <a:spLocks noChangeAspect="1" noChangeArrowheads="1"/>
            </p:cNvSpPr>
            <p:nvPr/>
          </p:nvSpPr>
          <p:spPr bwMode="auto">
            <a:xfrm>
              <a:off x="3269" y="1329"/>
              <a:ext cx="3106" cy="1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endParaRPr lang="ru-RU" altLang="ru-RU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3834" y="1747"/>
              <a:ext cx="1271" cy="69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4400">
                  <a:latin typeface="Times New Roman" panose="02020603050405020304" pitchFamily="18" charset="0"/>
                </a:rPr>
                <a:t>ПРМ</a:t>
              </a:r>
              <a:endParaRPr lang="ru-RU" altLang="ru-RU" sz="4400"/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auto">
            <a:xfrm>
              <a:off x="5669" y="1747"/>
              <a:ext cx="706" cy="697"/>
            </a:xfrm>
            <a:prstGeom prst="ellipse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endParaRPr lang="ru-RU" altLang="ru-RU"/>
            </a:p>
          </p:txBody>
        </p:sp>
        <p:sp>
          <p:nvSpPr>
            <p:cNvPr id="6152" name="Line 8"/>
            <p:cNvSpPr>
              <a:spLocks noChangeShapeType="1"/>
            </p:cNvSpPr>
            <p:nvPr/>
          </p:nvSpPr>
          <p:spPr bwMode="auto">
            <a:xfrm flipH="1">
              <a:off x="3410" y="1887"/>
              <a:ext cx="42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3410" y="1329"/>
              <a:ext cx="0" cy="558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 flipH="1">
              <a:off x="3410" y="2305"/>
              <a:ext cx="42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3410" y="2305"/>
              <a:ext cx="0" cy="55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>
              <a:off x="3269" y="2862"/>
              <a:ext cx="283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 flipV="1">
              <a:off x="3410" y="1329"/>
              <a:ext cx="142" cy="1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3269" y="1329"/>
              <a:ext cx="144" cy="1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 flipH="1">
              <a:off x="5105" y="2026"/>
              <a:ext cx="564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</p:grp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6858000" y="3429000"/>
            <a:ext cx="9588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400"/>
              <a:t>ВП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FF0000"/>
                </a:solidFill>
              </a:rPr>
              <a:t>К основным качественным показателям относятся: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чувствительность;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избирательность ;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диапазон рабочих частот;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качество воспроизведения;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динамический диапазон;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99"/>
                </a:solidFill>
              </a:rPr>
              <a:t>- помехоустойчивость.</a:t>
            </a:r>
          </a:p>
        </p:txBody>
      </p: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rgbClr val="FF0000"/>
                </a:solidFill>
              </a:rPr>
              <a:t>Структурная схема детекторного приемника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8196" name="Group 4"/>
          <p:cNvGrpSpPr>
            <a:grpSpLocks noChangeAspect="1"/>
          </p:cNvGrpSpPr>
          <p:nvPr/>
        </p:nvGrpSpPr>
        <p:grpSpPr bwMode="auto">
          <a:xfrm>
            <a:off x="457200" y="1676400"/>
            <a:ext cx="8229600" cy="4648200"/>
            <a:chOff x="2281" y="3666"/>
            <a:chExt cx="7200" cy="1930"/>
          </a:xfrm>
        </p:grpSpPr>
        <p:sp>
          <p:nvSpPr>
            <p:cNvPr id="8197" name="AutoShape 5"/>
            <p:cNvSpPr>
              <a:spLocks noChangeAspect="1" noChangeArrowheads="1"/>
            </p:cNvSpPr>
            <p:nvPr/>
          </p:nvSpPr>
          <p:spPr bwMode="auto">
            <a:xfrm>
              <a:off x="2281" y="3666"/>
              <a:ext cx="7200" cy="19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endParaRPr lang="ru-RU" altLang="ru-RU"/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846" y="4223"/>
              <a:ext cx="1411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400" b="1">
                  <a:latin typeface="Times New Roman" panose="02020603050405020304" pitchFamily="18" charset="0"/>
                </a:rPr>
                <a:t>Входная цепь</a:t>
              </a:r>
              <a:endParaRPr lang="ru-RU" altLang="ru-RU" sz="2400" b="1"/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4822" y="4223"/>
              <a:ext cx="1411" cy="559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400" b="1">
                  <a:latin typeface="Times New Roman" panose="02020603050405020304" pitchFamily="18" charset="0"/>
                </a:rPr>
                <a:t>Детектор</a:t>
              </a:r>
              <a:endParaRPr lang="ru-RU" altLang="ru-RU" sz="2400" b="1"/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6799" y="4223"/>
              <a:ext cx="1411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000" b="1">
                  <a:latin typeface="Times New Roman" panose="02020603050405020304" pitchFamily="18" charset="0"/>
                </a:rPr>
                <a:t>Оконечное устройство</a:t>
              </a:r>
              <a:endParaRPr lang="ru-RU" altLang="ru-RU" sz="2000" b="1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2563" y="4502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 flipV="1">
              <a:off x="2563" y="3805"/>
              <a:ext cx="0" cy="69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 flipV="1">
              <a:off x="2563" y="3805"/>
              <a:ext cx="142" cy="14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 flipH="1" flipV="1">
              <a:off x="2422" y="3805"/>
              <a:ext cx="141" cy="14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>
              <a:off x="4257" y="4502"/>
              <a:ext cx="565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6234" y="4502"/>
              <a:ext cx="565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2705" y="4084"/>
              <a:ext cx="3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2705" y="4084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2705" y="5338"/>
              <a:ext cx="3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>
              <a:off x="6375" y="4084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ru-RU"/>
            </a:p>
          </p:txBody>
        </p:sp>
      </p:grp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Структурная схема приемника прямого усиления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9220" name="Group 4"/>
          <p:cNvGrpSpPr>
            <a:grpSpLocks noChangeAspect="1"/>
          </p:cNvGrpSpPr>
          <p:nvPr/>
        </p:nvGrpSpPr>
        <p:grpSpPr bwMode="auto">
          <a:xfrm>
            <a:off x="457200" y="2362200"/>
            <a:ext cx="8153400" cy="3200400"/>
            <a:chOff x="2705" y="715"/>
            <a:chExt cx="6494" cy="1673"/>
          </a:xfrm>
        </p:grpSpPr>
        <p:sp>
          <p:nvSpPr>
            <p:cNvPr id="9221" name="AutoShape 5"/>
            <p:cNvSpPr>
              <a:spLocks noChangeAspect="1" noChangeArrowheads="1"/>
            </p:cNvSpPr>
            <p:nvPr/>
          </p:nvSpPr>
          <p:spPr bwMode="auto">
            <a:xfrm>
              <a:off x="2705" y="715"/>
              <a:ext cx="6494" cy="1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2987" y="994"/>
              <a:ext cx="4659" cy="1394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     </a:t>
              </a:r>
              <a:r>
                <a:rPr lang="ru-RU" altLang="ru-RU" sz="2400">
                  <a:latin typeface="Times New Roman" panose="02020603050405020304" pitchFamily="18" charset="0"/>
                </a:rPr>
                <a:t>Приемник</a:t>
              </a:r>
              <a:endParaRPr lang="ru-RU" altLang="ru-RU" sz="2400"/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3128" y="1551"/>
              <a:ext cx="988" cy="69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000">
                  <a:latin typeface="Times New Roman" panose="02020603050405020304" pitchFamily="18" charset="0"/>
                </a:rPr>
                <a:t>Входная цепь</a:t>
              </a:r>
              <a:endParaRPr lang="ru-RU" altLang="ru-RU" sz="2000"/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4257" y="1551"/>
              <a:ext cx="989" cy="69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800">
                  <a:latin typeface="Times New Roman" panose="02020603050405020304" pitchFamily="18" charset="0"/>
                </a:rPr>
                <a:t>УВЧ</a:t>
              </a:r>
              <a:endParaRPr lang="ru-RU" altLang="ru-RU" sz="2800"/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5387" y="1551"/>
              <a:ext cx="987" cy="69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r>
                <a:rPr lang="ru-RU" altLang="ru-RU" sz="2000">
                  <a:latin typeface="Times New Roman" panose="02020603050405020304" pitchFamily="18" charset="0"/>
                </a:rPr>
                <a:t>Детектор</a:t>
              </a:r>
              <a:endParaRPr lang="ru-RU" altLang="ru-RU" sz="2000"/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6516" y="1551"/>
              <a:ext cx="989" cy="69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2800">
                  <a:latin typeface="Times New Roman" panose="02020603050405020304" pitchFamily="18" charset="0"/>
                </a:rPr>
                <a:t>УНЧ</a:t>
              </a:r>
              <a:endParaRPr lang="ru-RU" altLang="ru-RU" sz="2800"/>
            </a:p>
          </p:txBody>
        </p:sp>
        <p:sp>
          <p:nvSpPr>
            <p:cNvPr id="9227" name="Line 11"/>
            <p:cNvSpPr>
              <a:spLocks noChangeShapeType="1"/>
            </p:cNvSpPr>
            <p:nvPr/>
          </p:nvSpPr>
          <p:spPr bwMode="auto">
            <a:xfrm>
              <a:off x="4116" y="1830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5246" y="1830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6375" y="1830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 flipH="1">
              <a:off x="2846" y="1830"/>
              <a:ext cx="282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 flipV="1">
              <a:off x="2846" y="715"/>
              <a:ext cx="0" cy="1115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 flipV="1">
              <a:off x="2846" y="715"/>
              <a:ext cx="141" cy="27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 flipH="1" flipV="1">
              <a:off x="2705" y="715"/>
              <a:ext cx="141" cy="27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7928" y="1551"/>
              <a:ext cx="1271" cy="69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r>
                <a:rPr lang="ru-RU" altLang="ru-RU" sz="2000">
                  <a:latin typeface="Times New Roman" panose="02020603050405020304" pitchFamily="18" charset="0"/>
                </a:rPr>
                <a:t>Оконечное устройство</a:t>
              </a:r>
              <a:endParaRPr lang="ru-RU" altLang="ru-RU" sz="2000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7505" y="1830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ru-RU" altLang="ru-RU" sz="4000" b="1">
                <a:solidFill>
                  <a:srgbClr val="FF0000"/>
                </a:solidFill>
              </a:rPr>
              <a:t>Сигналы в приемнике.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endParaRPr lang="ru-RU" altLang="ru-RU"/>
          </a:p>
        </p:txBody>
      </p:sp>
      <p:grpSp>
        <p:nvGrpSpPr>
          <p:cNvPr id="10260" name="Group 20"/>
          <p:cNvGrpSpPr>
            <a:grpSpLocks noChangeAspect="1"/>
          </p:cNvGrpSpPr>
          <p:nvPr/>
        </p:nvGrpSpPr>
        <p:grpSpPr bwMode="auto">
          <a:xfrm>
            <a:off x="762000" y="685800"/>
            <a:ext cx="7315200" cy="5867400"/>
            <a:chOff x="1998" y="2870"/>
            <a:chExt cx="5225" cy="6410"/>
          </a:xfrm>
        </p:grpSpPr>
        <p:sp>
          <p:nvSpPr>
            <p:cNvPr id="10261" name="AutoShape 21"/>
            <p:cNvSpPr>
              <a:spLocks noChangeAspect="1" noChangeArrowheads="1"/>
            </p:cNvSpPr>
            <p:nvPr/>
          </p:nvSpPr>
          <p:spPr bwMode="auto">
            <a:xfrm>
              <a:off x="1998" y="2870"/>
              <a:ext cx="5225" cy="6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2" name="Line 22"/>
            <p:cNvSpPr>
              <a:spLocks noChangeShapeType="1"/>
            </p:cNvSpPr>
            <p:nvPr/>
          </p:nvSpPr>
          <p:spPr bwMode="auto">
            <a:xfrm flipV="1">
              <a:off x="2563" y="7887"/>
              <a:ext cx="1" cy="9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Line 23"/>
            <p:cNvSpPr>
              <a:spLocks noChangeShapeType="1"/>
            </p:cNvSpPr>
            <p:nvPr/>
          </p:nvSpPr>
          <p:spPr bwMode="auto">
            <a:xfrm flipV="1">
              <a:off x="2564" y="4403"/>
              <a:ext cx="1" cy="9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 flipV="1">
              <a:off x="2563" y="6772"/>
              <a:ext cx="2" cy="9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5" name="Line 25"/>
            <p:cNvSpPr>
              <a:spLocks noChangeShapeType="1"/>
            </p:cNvSpPr>
            <p:nvPr/>
          </p:nvSpPr>
          <p:spPr bwMode="auto">
            <a:xfrm flipV="1">
              <a:off x="2564" y="3149"/>
              <a:ext cx="2" cy="9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Line 26"/>
            <p:cNvSpPr>
              <a:spLocks noChangeShapeType="1"/>
            </p:cNvSpPr>
            <p:nvPr/>
          </p:nvSpPr>
          <p:spPr bwMode="auto">
            <a:xfrm flipV="1">
              <a:off x="2563" y="5657"/>
              <a:ext cx="1" cy="9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Line 27"/>
            <p:cNvSpPr>
              <a:spLocks noChangeShapeType="1"/>
            </p:cNvSpPr>
            <p:nvPr/>
          </p:nvSpPr>
          <p:spPr bwMode="auto">
            <a:xfrm>
              <a:off x="2563" y="8444"/>
              <a:ext cx="211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Line 28"/>
            <p:cNvSpPr>
              <a:spLocks noChangeShapeType="1"/>
            </p:cNvSpPr>
            <p:nvPr/>
          </p:nvSpPr>
          <p:spPr bwMode="auto">
            <a:xfrm>
              <a:off x="2564" y="3706"/>
              <a:ext cx="21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Line 29"/>
            <p:cNvSpPr>
              <a:spLocks noChangeShapeType="1"/>
            </p:cNvSpPr>
            <p:nvPr/>
          </p:nvSpPr>
          <p:spPr bwMode="auto">
            <a:xfrm>
              <a:off x="2564" y="4960"/>
              <a:ext cx="2119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Line 30"/>
            <p:cNvSpPr>
              <a:spLocks noChangeShapeType="1"/>
            </p:cNvSpPr>
            <p:nvPr/>
          </p:nvSpPr>
          <p:spPr bwMode="auto">
            <a:xfrm>
              <a:off x="2563" y="6214"/>
              <a:ext cx="21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2563" y="7329"/>
              <a:ext cx="21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Rectangle 32"/>
            <p:cNvSpPr>
              <a:spLocks noChangeArrowheads="1"/>
            </p:cNvSpPr>
            <p:nvPr/>
          </p:nvSpPr>
          <p:spPr bwMode="auto">
            <a:xfrm>
              <a:off x="5952" y="4124"/>
              <a:ext cx="1271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Входная цепь</a:t>
              </a:r>
              <a:endParaRPr lang="ru-RU" altLang="ru-RU"/>
            </a:p>
          </p:txBody>
        </p:sp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5952" y="5239"/>
              <a:ext cx="1271" cy="55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УВЧ</a:t>
              </a:r>
              <a:endParaRPr lang="ru-RU" altLang="ru-RU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5952" y="6493"/>
              <a:ext cx="1271" cy="559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Детектор</a:t>
              </a:r>
              <a:endParaRPr lang="ru-RU" altLang="ru-RU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5952" y="7608"/>
              <a:ext cx="1271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УНЧ</a:t>
              </a:r>
              <a:endParaRPr lang="ru-RU" altLang="ru-RU"/>
            </a:p>
          </p:txBody>
        </p:sp>
        <p:sp>
          <p:nvSpPr>
            <p:cNvPr id="10276" name="Line 36"/>
            <p:cNvSpPr>
              <a:spLocks noChangeShapeType="1"/>
            </p:cNvSpPr>
            <p:nvPr/>
          </p:nvSpPr>
          <p:spPr bwMode="auto">
            <a:xfrm>
              <a:off x="6516" y="2870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7" name="Line 37"/>
            <p:cNvSpPr>
              <a:spLocks noChangeShapeType="1"/>
            </p:cNvSpPr>
            <p:nvPr/>
          </p:nvSpPr>
          <p:spPr bwMode="auto">
            <a:xfrm>
              <a:off x="6516" y="4682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8" name="Line 38"/>
            <p:cNvSpPr>
              <a:spLocks noChangeShapeType="1"/>
            </p:cNvSpPr>
            <p:nvPr/>
          </p:nvSpPr>
          <p:spPr bwMode="auto">
            <a:xfrm>
              <a:off x="6516" y="5797"/>
              <a:ext cx="0" cy="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9" name="Line 39"/>
            <p:cNvSpPr>
              <a:spLocks noChangeShapeType="1"/>
            </p:cNvSpPr>
            <p:nvPr/>
          </p:nvSpPr>
          <p:spPr bwMode="auto">
            <a:xfrm>
              <a:off x="6516" y="7051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0" name="Line 40"/>
            <p:cNvSpPr>
              <a:spLocks noChangeShapeType="1"/>
            </p:cNvSpPr>
            <p:nvPr/>
          </p:nvSpPr>
          <p:spPr bwMode="auto">
            <a:xfrm flipV="1">
              <a:off x="6516" y="2870"/>
              <a:ext cx="14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1" name="Line 41"/>
            <p:cNvSpPr>
              <a:spLocks noChangeShapeType="1"/>
            </p:cNvSpPr>
            <p:nvPr/>
          </p:nvSpPr>
          <p:spPr bwMode="auto">
            <a:xfrm flipH="1" flipV="1">
              <a:off x="6375" y="2870"/>
              <a:ext cx="14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2" name="Freeform 42"/>
            <p:cNvSpPr>
              <a:spLocks/>
            </p:cNvSpPr>
            <p:nvPr/>
          </p:nvSpPr>
          <p:spPr bwMode="auto">
            <a:xfrm>
              <a:off x="2564" y="7190"/>
              <a:ext cx="1977" cy="325"/>
            </a:xfrm>
            <a:custGeom>
              <a:avLst/>
              <a:gdLst>
                <a:gd name="T0" fmla="*/ 0 w 2520"/>
                <a:gd name="T1" fmla="*/ 210 h 420"/>
                <a:gd name="T2" fmla="*/ 720 w 2520"/>
                <a:gd name="T3" fmla="*/ 30 h 420"/>
                <a:gd name="T4" fmla="*/ 1800 w 2520"/>
                <a:gd name="T5" fmla="*/ 390 h 420"/>
                <a:gd name="T6" fmla="*/ 2520 w 2520"/>
                <a:gd name="T7" fmla="*/ 21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0" h="420">
                  <a:moveTo>
                    <a:pt x="0" y="210"/>
                  </a:moveTo>
                  <a:cubicBezTo>
                    <a:pt x="210" y="105"/>
                    <a:pt x="420" y="0"/>
                    <a:pt x="720" y="30"/>
                  </a:cubicBezTo>
                  <a:cubicBezTo>
                    <a:pt x="1020" y="60"/>
                    <a:pt x="1500" y="360"/>
                    <a:pt x="1800" y="390"/>
                  </a:cubicBezTo>
                  <a:cubicBezTo>
                    <a:pt x="2100" y="420"/>
                    <a:pt x="2400" y="240"/>
                    <a:pt x="2520" y="21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3" name="Line 43"/>
            <p:cNvSpPr>
              <a:spLocks noChangeShapeType="1"/>
            </p:cNvSpPr>
            <p:nvPr/>
          </p:nvSpPr>
          <p:spPr bwMode="auto">
            <a:xfrm>
              <a:off x="3552" y="7329"/>
              <a:ext cx="1" cy="11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4" name="Freeform 44"/>
            <p:cNvSpPr>
              <a:spLocks/>
            </p:cNvSpPr>
            <p:nvPr/>
          </p:nvSpPr>
          <p:spPr bwMode="auto">
            <a:xfrm>
              <a:off x="2563" y="7957"/>
              <a:ext cx="1977" cy="975"/>
            </a:xfrm>
            <a:custGeom>
              <a:avLst/>
              <a:gdLst>
                <a:gd name="T0" fmla="*/ 0 w 2520"/>
                <a:gd name="T1" fmla="*/ 630 h 1260"/>
                <a:gd name="T2" fmla="*/ 540 w 2520"/>
                <a:gd name="T3" fmla="*/ 90 h 1260"/>
                <a:gd name="T4" fmla="*/ 1800 w 2520"/>
                <a:gd name="T5" fmla="*/ 1170 h 1260"/>
                <a:gd name="T6" fmla="*/ 2520 w 2520"/>
                <a:gd name="T7" fmla="*/ 63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0" h="1260">
                  <a:moveTo>
                    <a:pt x="0" y="630"/>
                  </a:moveTo>
                  <a:cubicBezTo>
                    <a:pt x="120" y="315"/>
                    <a:pt x="240" y="0"/>
                    <a:pt x="540" y="90"/>
                  </a:cubicBezTo>
                  <a:cubicBezTo>
                    <a:pt x="840" y="180"/>
                    <a:pt x="1470" y="1080"/>
                    <a:pt x="1800" y="1170"/>
                  </a:cubicBezTo>
                  <a:cubicBezTo>
                    <a:pt x="2130" y="1260"/>
                    <a:pt x="2400" y="720"/>
                    <a:pt x="2520" y="6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5" name="Rectangle 45"/>
            <p:cNvSpPr>
              <a:spLocks noChangeArrowheads="1"/>
            </p:cNvSpPr>
            <p:nvPr/>
          </p:nvSpPr>
          <p:spPr bwMode="auto">
            <a:xfrm>
              <a:off x="5952" y="8723"/>
              <a:ext cx="1269" cy="55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Оконечное устройство</a:t>
              </a:r>
              <a:endParaRPr lang="ru-RU" altLang="ru-RU"/>
            </a:p>
          </p:txBody>
        </p:sp>
        <p:sp>
          <p:nvSpPr>
            <p:cNvPr id="10286" name="Line 46"/>
            <p:cNvSpPr>
              <a:spLocks noChangeShapeType="1"/>
            </p:cNvSpPr>
            <p:nvPr/>
          </p:nvSpPr>
          <p:spPr bwMode="auto">
            <a:xfrm>
              <a:off x="6516" y="8166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7" name="Freeform 47"/>
            <p:cNvSpPr>
              <a:spLocks/>
            </p:cNvSpPr>
            <p:nvPr/>
          </p:nvSpPr>
          <p:spPr bwMode="auto">
            <a:xfrm>
              <a:off x="2564" y="3290"/>
              <a:ext cx="1984" cy="807"/>
            </a:xfrm>
            <a:custGeom>
              <a:avLst/>
              <a:gdLst>
                <a:gd name="T0" fmla="*/ 0 w 2530"/>
                <a:gd name="T1" fmla="*/ 561 h 1043"/>
                <a:gd name="T2" fmla="*/ 69 w 2530"/>
                <a:gd name="T3" fmla="*/ 171 h 1043"/>
                <a:gd name="T4" fmla="*/ 126 w 2530"/>
                <a:gd name="T5" fmla="*/ 777 h 1043"/>
                <a:gd name="T6" fmla="*/ 159 w 2530"/>
                <a:gd name="T7" fmla="*/ 126 h 1043"/>
                <a:gd name="T8" fmla="*/ 219 w 2530"/>
                <a:gd name="T9" fmla="*/ 890 h 1043"/>
                <a:gd name="T10" fmla="*/ 279 w 2530"/>
                <a:gd name="T11" fmla="*/ 66 h 1043"/>
                <a:gd name="T12" fmla="*/ 354 w 2530"/>
                <a:gd name="T13" fmla="*/ 950 h 1043"/>
                <a:gd name="T14" fmla="*/ 414 w 2530"/>
                <a:gd name="T15" fmla="*/ 20 h 1043"/>
                <a:gd name="T16" fmla="*/ 474 w 2530"/>
                <a:gd name="T17" fmla="*/ 1040 h 1043"/>
                <a:gd name="T18" fmla="*/ 549 w 2530"/>
                <a:gd name="T19" fmla="*/ 5 h 1043"/>
                <a:gd name="T20" fmla="*/ 579 w 2530"/>
                <a:gd name="T21" fmla="*/ 1009 h 1043"/>
                <a:gd name="T22" fmla="*/ 654 w 2530"/>
                <a:gd name="T23" fmla="*/ 20 h 1043"/>
                <a:gd name="T24" fmla="*/ 684 w 2530"/>
                <a:gd name="T25" fmla="*/ 994 h 1043"/>
                <a:gd name="T26" fmla="*/ 759 w 2530"/>
                <a:gd name="T27" fmla="*/ 5 h 1043"/>
                <a:gd name="T28" fmla="*/ 804 w 2530"/>
                <a:gd name="T29" fmla="*/ 964 h 1043"/>
                <a:gd name="T30" fmla="*/ 894 w 2530"/>
                <a:gd name="T31" fmla="*/ 80 h 1043"/>
                <a:gd name="T32" fmla="*/ 954 w 2530"/>
                <a:gd name="T33" fmla="*/ 934 h 1043"/>
                <a:gd name="T34" fmla="*/ 1029 w 2530"/>
                <a:gd name="T35" fmla="*/ 110 h 1043"/>
                <a:gd name="T36" fmla="*/ 1059 w 2530"/>
                <a:gd name="T37" fmla="*/ 889 h 1043"/>
                <a:gd name="T38" fmla="*/ 1164 w 2530"/>
                <a:gd name="T39" fmla="*/ 190 h 1043"/>
                <a:gd name="T40" fmla="*/ 1179 w 2530"/>
                <a:gd name="T41" fmla="*/ 859 h 1043"/>
                <a:gd name="T42" fmla="*/ 1270 w 2530"/>
                <a:gd name="T43" fmla="*/ 265 h 1043"/>
                <a:gd name="T44" fmla="*/ 1284 w 2530"/>
                <a:gd name="T45" fmla="*/ 844 h 1043"/>
                <a:gd name="T46" fmla="*/ 1374 w 2530"/>
                <a:gd name="T47" fmla="*/ 295 h 1043"/>
                <a:gd name="T48" fmla="*/ 1404 w 2530"/>
                <a:gd name="T49" fmla="*/ 814 h 1043"/>
                <a:gd name="T50" fmla="*/ 1480 w 2530"/>
                <a:gd name="T51" fmla="*/ 325 h 1043"/>
                <a:gd name="T52" fmla="*/ 1539 w 2530"/>
                <a:gd name="T53" fmla="*/ 754 h 1043"/>
                <a:gd name="T54" fmla="*/ 1584 w 2530"/>
                <a:gd name="T55" fmla="*/ 334 h 1043"/>
                <a:gd name="T56" fmla="*/ 1644 w 2530"/>
                <a:gd name="T57" fmla="*/ 724 h 1043"/>
                <a:gd name="T58" fmla="*/ 1704 w 2530"/>
                <a:gd name="T59" fmla="*/ 379 h 1043"/>
                <a:gd name="T60" fmla="*/ 1749 w 2530"/>
                <a:gd name="T61" fmla="*/ 724 h 1043"/>
                <a:gd name="T62" fmla="*/ 1809 w 2530"/>
                <a:gd name="T63" fmla="*/ 394 h 1043"/>
                <a:gd name="T64" fmla="*/ 1899 w 2530"/>
                <a:gd name="T65" fmla="*/ 694 h 1043"/>
                <a:gd name="T66" fmla="*/ 1974 w 2530"/>
                <a:gd name="T67" fmla="*/ 394 h 1043"/>
                <a:gd name="T68" fmla="*/ 2050 w 2530"/>
                <a:gd name="T69" fmla="*/ 716 h 1043"/>
                <a:gd name="T70" fmla="*/ 2079 w 2530"/>
                <a:gd name="T71" fmla="*/ 379 h 1043"/>
                <a:gd name="T72" fmla="*/ 2154 w 2530"/>
                <a:gd name="T73" fmla="*/ 769 h 1043"/>
                <a:gd name="T74" fmla="*/ 2184 w 2530"/>
                <a:gd name="T75" fmla="*/ 364 h 1043"/>
                <a:gd name="T76" fmla="*/ 2274 w 2530"/>
                <a:gd name="T77" fmla="*/ 814 h 1043"/>
                <a:gd name="T78" fmla="*/ 2320 w 2530"/>
                <a:gd name="T79" fmla="*/ 280 h 1043"/>
                <a:gd name="T80" fmla="*/ 2394 w 2530"/>
                <a:gd name="T81" fmla="*/ 859 h 1043"/>
                <a:gd name="T82" fmla="*/ 2424 w 2530"/>
                <a:gd name="T83" fmla="*/ 201 h 1043"/>
                <a:gd name="T84" fmla="*/ 2530 w 2530"/>
                <a:gd name="T85" fmla="*/ 896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530" h="1043">
                  <a:moveTo>
                    <a:pt x="0" y="561"/>
                  </a:moveTo>
                  <a:cubicBezTo>
                    <a:pt x="11" y="495"/>
                    <a:pt x="48" y="135"/>
                    <a:pt x="69" y="171"/>
                  </a:cubicBezTo>
                  <a:cubicBezTo>
                    <a:pt x="90" y="207"/>
                    <a:pt x="111" y="784"/>
                    <a:pt x="126" y="777"/>
                  </a:cubicBezTo>
                  <a:cubicBezTo>
                    <a:pt x="141" y="770"/>
                    <a:pt x="143" y="107"/>
                    <a:pt x="159" y="126"/>
                  </a:cubicBezTo>
                  <a:cubicBezTo>
                    <a:pt x="175" y="145"/>
                    <a:pt x="199" y="900"/>
                    <a:pt x="219" y="890"/>
                  </a:cubicBezTo>
                  <a:cubicBezTo>
                    <a:pt x="239" y="880"/>
                    <a:pt x="257" y="56"/>
                    <a:pt x="279" y="66"/>
                  </a:cubicBezTo>
                  <a:cubicBezTo>
                    <a:pt x="301" y="76"/>
                    <a:pt x="332" y="958"/>
                    <a:pt x="354" y="950"/>
                  </a:cubicBezTo>
                  <a:cubicBezTo>
                    <a:pt x="376" y="942"/>
                    <a:pt x="394" y="5"/>
                    <a:pt x="414" y="20"/>
                  </a:cubicBezTo>
                  <a:cubicBezTo>
                    <a:pt x="434" y="35"/>
                    <a:pt x="451" y="1043"/>
                    <a:pt x="474" y="1040"/>
                  </a:cubicBezTo>
                  <a:cubicBezTo>
                    <a:pt x="497" y="1037"/>
                    <a:pt x="532" y="10"/>
                    <a:pt x="549" y="5"/>
                  </a:cubicBezTo>
                  <a:cubicBezTo>
                    <a:pt x="566" y="0"/>
                    <a:pt x="562" y="1007"/>
                    <a:pt x="579" y="1009"/>
                  </a:cubicBezTo>
                  <a:cubicBezTo>
                    <a:pt x="596" y="1011"/>
                    <a:pt x="637" y="22"/>
                    <a:pt x="654" y="20"/>
                  </a:cubicBezTo>
                  <a:cubicBezTo>
                    <a:pt x="671" y="18"/>
                    <a:pt x="667" y="996"/>
                    <a:pt x="684" y="994"/>
                  </a:cubicBezTo>
                  <a:cubicBezTo>
                    <a:pt x="701" y="992"/>
                    <a:pt x="739" y="10"/>
                    <a:pt x="759" y="5"/>
                  </a:cubicBezTo>
                  <a:cubicBezTo>
                    <a:pt x="779" y="0"/>
                    <a:pt x="781" y="952"/>
                    <a:pt x="804" y="964"/>
                  </a:cubicBezTo>
                  <a:cubicBezTo>
                    <a:pt x="827" y="976"/>
                    <a:pt x="869" y="85"/>
                    <a:pt x="894" y="80"/>
                  </a:cubicBezTo>
                  <a:cubicBezTo>
                    <a:pt x="919" y="75"/>
                    <a:pt x="932" y="929"/>
                    <a:pt x="954" y="934"/>
                  </a:cubicBezTo>
                  <a:cubicBezTo>
                    <a:pt x="976" y="939"/>
                    <a:pt x="1011" y="118"/>
                    <a:pt x="1029" y="110"/>
                  </a:cubicBezTo>
                  <a:cubicBezTo>
                    <a:pt x="1047" y="102"/>
                    <a:pt x="1037" y="876"/>
                    <a:pt x="1059" y="889"/>
                  </a:cubicBezTo>
                  <a:cubicBezTo>
                    <a:pt x="1081" y="902"/>
                    <a:pt x="1144" y="195"/>
                    <a:pt x="1164" y="190"/>
                  </a:cubicBezTo>
                  <a:cubicBezTo>
                    <a:pt x="1184" y="185"/>
                    <a:pt x="1161" y="847"/>
                    <a:pt x="1179" y="859"/>
                  </a:cubicBezTo>
                  <a:cubicBezTo>
                    <a:pt x="1197" y="871"/>
                    <a:pt x="1253" y="267"/>
                    <a:pt x="1270" y="265"/>
                  </a:cubicBezTo>
                  <a:cubicBezTo>
                    <a:pt x="1287" y="263"/>
                    <a:pt x="1267" y="839"/>
                    <a:pt x="1284" y="844"/>
                  </a:cubicBezTo>
                  <a:cubicBezTo>
                    <a:pt x="1301" y="849"/>
                    <a:pt x="1354" y="300"/>
                    <a:pt x="1374" y="295"/>
                  </a:cubicBezTo>
                  <a:cubicBezTo>
                    <a:pt x="1394" y="290"/>
                    <a:pt x="1386" y="809"/>
                    <a:pt x="1404" y="814"/>
                  </a:cubicBezTo>
                  <a:cubicBezTo>
                    <a:pt x="1422" y="819"/>
                    <a:pt x="1458" y="335"/>
                    <a:pt x="1480" y="325"/>
                  </a:cubicBezTo>
                  <a:cubicBezTo>
                    <a:pt x="1502" y="315"/>
                    <a:pt x="1522" y="752"/>
                    <a:pt x="1539" y="754"/>
                  </a:cubicBezTo>
                  <a:cubicBezTo>
                    <a:pt x="1556" y="756"/>
                    <a:pt x="1567" y="339"/>
                    <a:pt x="1584" y="334"/>
                  </a:cubicBezTo>
                  <a:cubicBezTo>
                    <a:pt x="1601" y="329"/>
                    <a:pt x="1624" y="716"/>
                    <a:pt x="1644" y="724"/>
                  </a:cubicBezTo>
                  <a:cubicBezTo>
                    <a:pt x="1664" y="732"/>
                    <a:pt x="1687" y="379"/>
                    <a:pt x="1704" y="379"/>
                  </a:cubicBezTo>
                  <a:cubicBezTo>
                    <a:pt x="1721" y="379"/>
                    <a:pt x="1732" y="722"/>
                    <a:pt x="1749" y="724"/>
                  </a:cubicBezTo>
                  <a:cubicBezTo>
                    <a:pt x="1766" y="726"/>
                    <a:pt x="1784" y="399"/>
                    <a:pt x="1809" y="394"/>
                  </a:cubicBezTo>
                  <a:cubicBezTo>
                    <a:pt x="1834" y="389"/>
                    <a:pt x="1872" y="694"/>
                    <a:pt x="1899" y="694"/>
                  </a:cubicBezTo>
                  <a:cubicBezTo>
                    <a:pt x="1926" y="694"/>
                    <a:pt x="1949" y="390"/>
                    <a:pt x="1974" y="394"/>
                  </a:cubicBezTo>
                  <a:cubicBezTo>
                    <a:pt x="1999" y="398"/>
                    <a:pt x="2033" y="718"/>
                    <a:pt x="2050" y="716"/>
                  </a:cubicBezTo>
                  <a:cubicBezTo>
                    <a:pt x="2067" y="714"/>
                    <a:pt x="2062" y="370"/>
                    <a:pt x="2079" y="379"/>
                  </a:cubicBezTo>
                  <a:cubicBezTo>
                    <a:pt x="2096" y="388"/>
                    <a:pt x="2137" y="771"/>
                    <a:pt x="2154" y="769"/>
                  </a:cubicBezTo>
                  <a:cubicBezTo>
                    <a:pt x="2171" y="767"/>
                    <a:pt x="2164" y="356"/>
                    <a:pt x="2184" y="364"/>
                  </a:cubicBezTo>
                  <a:cubicBezTo>
                    <a:pt x="2204" y="372"/>
                    <a:pt x="2251" y="828"/>
                    <a:pt x="2274" y="814"/>
                  </a:cubicBezTo>
                  <a:cubicBezTo>
                    <a:pt x="2297" y="800"/>
                    <a:pt x="2300" y="272"/>
                    <a:pt x="2320" y="280"/>
                  </a:cubicBezTo>
                  <a:cubicBezTo>
                    <a:pt x="2340" y="288"/>
                    <a:pt x="2377" y="872"/>
                    <a:pt x="2394" y="859"/>
                  </a:cubicBezTo>
                  <a:cubicBezTo>
                    <a:pt x="2411" y="846"/>
                    <a:pt x="2401" y="195"/>
                    <a:pt x="2424" y="201"/>
                  </a:cubicBezTo>
                  <a:cubicBezTo>
                    <a:pt x="2447" y="207"/>
                    <a:pt x="2508" y="752"/>
                    <a:pt x="2530" y="89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8" name="Freeform 48"/>
            <p:cNvSpPr>
              <a:spLocks/>
            </p:cNvSpPr>
            <p:nvPr/>
          </p:nvSpPr>
          <p:spPr bwMode="auto">
            <a:xfrm>
              <a:off x="2564" y="5670"/>
              <a:ext cx="1924" cy="1049"/>
            </a:xfrm>
            <a:custGeom>
              <a:avLst/>
              <a:gdLst>
                <a:gd name="T0" fmla="*/ 0 w 2454"/>
                <a:gd name="T1" fmla="*/ 773 h 1355"/>
                <a:gd name="T2" fmla="*/ 69 w 2454"/>
                <a:gd name="T3" fmla="*/ 200 h 1355"/>
                <a:gd name="T4" fmla="*/ 114 w 2454"/>
                <a:gd name="T5" fmla="*/ 1129 h 1355"/>
                <a:gd name="T6" fmla="*/ 174 w 2454"/>
                <a:gd name="T7" fmla="*/ 140 h 1355"/>
                <a:gd name="T8" fmla="*/ 264 w 2454"/>
                <a:gd name="T9" fmla="*/ 1234 h 1355"/>
                <a:gd name="T10" fmla="*/ 309 w 2454"/>
                <a:gd name="T11" fmla="*/ 65 h 1355"/>
                <a:gd name="T12" fmla="*/ 339 w 2454"/>
                <a:gd name="T13" fmla="*/ 1294 h 1355"/>
                <a:gd name="T14" fmla="*/ 399 w 2454"/>
                <a:gd name="T15" fmla="*/ 54 h 1355"/>
                <a:gd name="T16" fmla="*/ 459 w 2454"/>
                <a:gd name="T17" fmla="*/ 1329 h 1355"/>
                <a:gd name="T18" fmla="*/ 534 w 2454"/>
                <a:gd name="T19" fmla="*/ 5 h 1355"/>
                <a:gd name="T20" fmla="*/ 579 w 2454"/>
                <a:gd name="T21" fmla="*/ 1354 h 1355"/>
                <a:gd name="T22" fmla="*/ 654 w 2454"/>
                <a:gd name="T23" fmla="*/ 5 h 1355"/>
                <a:gd name="T24" fmla="*/ 684 w 2454"/>
                <a:gd name="T25" fmla="*/ 1324 h 1355"/>
                <a:gd name="T26" fmla="*/ 759 w 2454"/>
                <a:gd name="T27" fmla="*/ 5 h 1355"/>
                <a:gd name="T28" fmla="*/ 789 w 2454"/>
                <a:gd name="T29" fmla="*/ 1339 h 1355"/>
                <a:gd name="T30" fmla="*/ 879 w 2454"/>
                <a:gd name="T31" fmla="*/ 99 h 1355"/>
                <a:gd name="T32" fmla="*/ 924 w 2454"/>
                <a:gd name="T33" fmla="*/ 1279 h 1355"/>
                <a:gd name="T34" fmla="*/ 1029 w 2454"/>
                <a:gd name="T35" fmla="*/ 125 h 1355"/>
                <a:gd name="T36" fmla="*/ 1059 w 2454"/>
                <a:gd name="T37" fmla="*/ 1264 h 1355"/>
                <a:gd name="T38" fmla="*/ 1119 w 2454"/>
                <a:gd name="T39" fmla="*/ 170 h 1355"/>
                <a:gd name="T40" fmla="*/ 1149 w 2454"/>
                <a:gd name="T41" fmla="*/ 1234 h 1355"/>
                <a:gd name="T42" fmla="*/ 1240 w 2454"/>
                <a:gd name="T43" fmla="*/ 230 h 1355"/>
                <a:gd name="T44" fmla="*/ 1255 w 2454"/>
                <a:gd name="T45" fmla="*/ 1204 h 1355"/>
                <a:gd name="T46" fmla="*/ 1360 w 2454"/>
                <a:gd name="T47" fmla="*/ 260 h 1355"/>
                <a:gd name="T48" fmla="*/ 1405 w 2454"/>
                <a:gd name="T49" fmla="*/ 1209 h 1355"/>
                <a:gd name="T50" fmla="*/ 1480 w 2454"/>
                <a:gd name="T51" fmla="*/ 305 h 1355"/>
                <a:gd name="T52" fmla="*/ 1510 w 2454"/>
                <a:gd name="T53" fmla="*/ 1224 h 1355"/>
                <a:gd name="T54" fmla="*/ 1555 w 2454"/>
                <a:gd name="T55" fmla="*/ 350 h 1355"/>
                <a:gd name="T56" fmla="*/ 1630 w 2454"/>
                <a:gd name="T57" fmla="*/ 1129 h 1355"/>
                <a:gd name="T58" fmla="*/ 1690 w 2454"/>
                <a:gd name="T59" fmla="*/ 365 h 1355"/>
                <a:gd name="T60" fmla="*/ 1750 w 2454"/>
                <a:gd name="T61" fmla="*/ 1114 h 1355"/>
                <a:gd name="T62" fmla="*/ 1810 w 2454"/>
                <a:gd name="T63" fmla="*/ 380 h 1355"/>
                <a:gd name="T64" fmla="*/ 1915 w 2454"/>
                <a:gd name="T65" fmla="*/ 1099 h 1355"/>
                <a:gd name="T66" fmla="*/ 1945 w 2454"/>
                <a:gd name="T67" fmla="*/ 380 h 1355"/>
                <a:gd name="T68" fmla="*/ 2020 w 2454"/>
                <a:gd name="T69" fmla="*/ 1114 h 1355"/>
                <a:gd name="T70" fmla="*/ 2095 w 2454"/>
                <a:gd name="T71" fmla="*/ 350 h 1355"/>
                <a:gd name="T72" fmla="*/ 2140 w 2454"/>
                <a:gd name="T73" fmla="*/ 1129 h 1355"/>
                <a:gd name="T74" fmla="*/ 2200 w 2454"/>
                <a:gd name="T75" fmla="*/ 320 h 1355"/>
                <a:gd name="T76" fmla="*/ 2245 w 2454"/>
                <a:gd name="T77" fmla="*/ 1144 h 1355"/>
                <a:gd name="T78" fmla="*/ 2320 w 2454"/>
                <a:gd name="T79" fmla="*/ 305 h 1355"/>
                <a:gd name="T80" fmla="*/ 2320 w 2454"/>
                <a:gd name="T81" fmla="*/ 1174 h 1355"/>
                <a:gd name="T82" fmla="*/ 2410 w 2454"/>
                <a:gd name="T83" fmla="*/ 275 h 1355"/>
                <a:gd name="T84" fmla="*/ 2454 w 2454"/>
                <a:gd name="T85" fmla="*/ 1159 h 1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454" h="1355">
                  <a:moveTo>
                    <a:pt x="0" y="773"/>
                  </a:moveTo>
                  <a:cubicBezTo>
                    <a:pt x="11" y="678"/>
                    <a:pt x="50" y="141"/>
                    <a:pt x="69" y="200"/>
                  </a:cubicBezTo>
                  <a:cubicBezTo>
                    <a:pt x="88" y="259"/>
                    <a:pt x="97" y="1139"/>
                    <a:pt x="114" y="1129"/>
                  </a:cubicBezTo>
                  <a:cubicBezTo>
                    <a:pt x="131" y="1119"/>
                    <a:pt x="149" y="123"/>
                    <a:pt x="174" y="140"/>
                  </a:cubicBezTo>
                  <a:cubicBezTo>
                    <a:pt x="199" y="157"/>
                    <a:pt x="241" y="1247"/>
                    <a:pt x="264" y="1234"/>
                  </a:cubicBezTo>
                  <a:cubicBezTo>
                    <a:pt x="287" y="1221"/>
                    <a:pt x="297" y="55"/>
                    <a:pt x="309" y="65"/>
                  </a:cubicBezTo>
                  <a:cubicBezTo>
                    <a:pt x="321" y="75"/>
                    <a:pt x="324" y="1296"/>
                    <a:pt x="339" y="1294"/>
                  </a:cubicBezTo>
                  <a:cubicBezTo>
                    <a:pt x="354" y="1292"/>
                    <a:pt x="379" y="48"/>
                    <a:pt x="399" y="54"/>
                  </a:cubicBezTo>
                  <a:cubicBezTo>
                    <a:pt x="419" y="60"/>
                    <a:pt x="437" y="1337"/>
                    <a:pt x="459" y="1329"/>
                  </a:cubicBezTo>
                  <a:cubicBezTo>
                    <a:pt x="481" y="1321"/>
                    <a:pt x="514" y="1"/>
                    <a:pt x="534" y="5"/>
                  </a:cubicBezTo>
                  <a:cubicBezTo>
                    <a:pt x="554" y="9"/>
                    <a:pt x="559" y="1354"/>
                    <a:pt x="579" y="1354"/>
                  </a:cubicBezTo>
                  <a:cubicBezTo>
                    <a:pt x="599" y="1354"/>
                    <a:pt x="637" y="10"/>
                    <a:pt x="654" y="5"/>
                  </a:cubicBezTo>
                  <a:cubicBezTo>
                    <a:pt x="671" y="0"/>
                    <a:pt x="667" y="1324"/>
                    <a:pt x="684" y="1324"/>
                  </a:cubicBezTo>
                  <a:cubicBezTo>
                    <a:pt x="701" y="1324"/>
                    <a:pt x="742" y="3"/>
                    <a:pt x="759" y="5"/>
                  </a:cubicBezTo>
                  <a:cubicBezTo>
                    <a:pt x="776" y="7"/>
                    <a:pt x="769" y="1323"/>
                    <a:pt x="789" y="1339"/>
                  </a:cubicBezTo>
                  <a:cubicBezTo>
                    <a:pt x="809" y="1355"/>
                    <a:pt x="857" y="109"/>
                    <a:pt x="879" y="99"/>
                  </a:cubicBezTo>
                  <a:cubicBezTo>
                    <a:pt x="901" y="89"/>
                    <a:pt x="899" y="1275"/>
                    <a:pt x="924" y="1279"/>
                  </a:cubicBezTo>
                  <a:cubicBezTo>
                    <a:pt x="949" y="1283"/>
                    <a:pt x="1007" y="127"/>
                    <a:pt x="1029" y="125"/>
                  </a:cubicBezTo>
                  <a:cubicBezTo>
                    <a:pt x="1051" y="123"/>
                    <a:pt x="1044" y="1257"/>
                    <a:pt x="1059" y="1264"/>
                  </a:cubicBezTo>
                  <a:cubicBezTo>
                    <a:pt x="1074" y="1271"/>
                    <a:pt x="1104" y="175"/>
                    <a:pt x="1119" y="170"/>
                  </a:cubicBezTo>
                  <a:cubicBezTo>
                    <a:pt x="1134" y="165"/>
                    <a:pt x="1129" y="1224"/>
                    <a:pt x="1149" y="1234"/>
                  </a:cubicBezTo>
                  <a:cubicBezTo>
                    <a:pt x="1169" y="1244"/>
                    <a:pt x="1223" y="235"/>
                    <a:pt x="1240" y="230"/>
                  </a:cubicBezTo>
                  <a:cubicBezTo>
                    <a:pt x="1257" y="225"/>
                    <a:pt x="1235" y="1199"/>
                    <a:pt x="1255" y="1204"/>
                  </a:cubicBezTo>
                  <a:cubicBezTo>
                    <a:pt x="1275" y="1209"/>
                    <a:pt x="1335" y="259"/>
                    <a:pt x="1360" y="260"/>
                  </a:cubicBezTo>
                  <a:cubicBezTo>
                    <a:pt x="1385" y="261"/>
                    <a:pt x="1385" y="1202"/>
                    <a:pt x="1405" y="1209"/>
                  </a:cubicBezTo>
                  <a:cubicBezTo>
                    <a:pt x="1425" y="1216"/>
                    <a:pt x="1463" y="303"/>
                    <a:pt x="1480" y="305"/>
                  </a:cubicBezTo>
                  <a:cubicBezTo>
                    <a:pt x="1497" y="307"/>
                    <a:pt x="1498" y="1217"/>
                    <a:pt x="1510" y="1224"/>
                  </a:cubicBezTo>
                  <a:cubicBezTo>
                    <a:pt x="1522" y="1231"/>
                    <a:pt x="1535" y="366"/>
                    <a:pt x="1555" y="350"/>
                  </a:cubicBezTo>
                  <a:cubicBezTo>
                    <a:pt x="1575" y="334"/>
                    <a:pt x="1608" y="1127"/>
                    <a:pt x="1630" y="1129"/>
                  </a:cubicBezTo>
                  <a:cubicBezTo>
                    <a:pt x="1652" y="1131"/>
                    <a:pt x="1670" y="367"/>
                    <a:pt x="1690" y="365"/>
                  </a:cubicBezTo>
                  <a:cubicBezTo>
                    <a:pt x="1710" y="363"/>
                    <a:pt x="1730" y="1112"/>
                    <a:pt x="1750" y="1114"/>
                  </a:cubicBezTo>
                  <a:cubicBezTo>
                    <a:pt x="1770" y="1116"/>
                    <a:pt x="1783" y="382"/>
                    <a:pt x="1810" y="380"/>
                  </a:cubicBezTo>
                  <a:cubicBezTo>
                    <a:pt x="1837" y="378"/>
                    <a:pt x="1893" y="1099"/>
                    <a:pt x="1915" y="1099"/>
                  </a:cubicBezTo>
                  <a:cubicBezTo>
                    <a:pt x="1937" y="1099"/>
                    <a:pt x="1928" y="378"/>
                    <a:pt x="1945" y="380"/>
                  </a:cubicBezTo>
                  <a:cubicBezTo>
                    <a:pt x="1962" y="382"/>
                    <a:pt x="1995" y="1119"/>
                    <a:pt x="2020" y="1114"/>
                  </a:cubicBezTo>
                  <a:cubicBezTo>
                    <a:pt x="2045" y="1109"/>
                    <a:pt x="2075" y="348"/>
                    <a:pt x="2095" y="350"/>
                  </a:cubicBezTo>
                  <a:cubicBezTo>
                    <a:pt x="2115" y="352"/>
                    <a:pt x="2123" y="1134"/>
                    <a:pt x="2140" y="1129"/>
                  </a:cubicBezTo>
                  <a:cubicBezTo>
                    <a:pt x="2157" y="1124"/>
                    <a:pt x="2183" y="318"/>
                    <a:pt x="2200" y="320"/>
                  </a:cubicBezTo>
                  <a:cubicBezTo>
                    <a:pt x="2217" y="322"/>
                    <a:pt x="2225" y="1146"/>
                    <a:pt x="2245" y="1144"/>
                  </a:cubicBezTo>
                  <a:cubicBezTo>
                    <a:pt x="2265" y="1142"/>
                    <a:pt x="2308" y="300"/>
                    <a:pt x="2320" y="305"/>
                  </a:cubicBezTo>
                  <a:cubicBezTo>
                    <a:pt x="2332" y="310"/>
                    <a:pt x="2305" y="1179"/>
                    <a:pt x="2320" y="1174"/>
                  </a:cubicBezTo>
                  <a:cubicBezTo>
                    <a:pt x="2335" y="1169"/>
                    <a:pt x="2388" y="277"/>
                    <a:pt x="2410" y="275"/>
                  </a:cubicBezTo>
                  <a:cubicBezTo>
                    <a:pt x="2432" y="273"/>
                    <a:pt x="2445" y="975"/>
                    <a:pt x="2454" y="1159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89" name="Line 49"/>
            <p:cNvSpPr>
              <a:spLocks noChangeShapeType="1"/>
            </p:cNvSpPr>
            <p:nvPr/>
          </p:nvSpPr>
          <p:spPr bwMode="auto">
            <a:xfrm flipV="1">
              <a:off x="3552" y="3985"/>
              <a:ext cx="0" cy="33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0" name="Freeform 50"/>
            <p:cNvSpPr>
              <a:spLocks/>
            </p:cNvSpPr>
            <p:nvPr/>
          </p:nvSpPr>
          <p:spPr bwMode="auto">
            <a:xfrm>
              <a:off x="2564" y="3288"/>
              <a:ext cx="1977" cy="324"/>
            </a:xfrm>
            <a:custGeom>
              <a:avLst/>
              <a:gdLst>
                <a:gd name="T0" fmla="*/ 0 w 2520"/>
                <a:gd name="T1" fmla="*/ 210 h 420"/>
                <a:gd name="T2" fmla="*/ 720 w 2520"/>
                <a:gd name="T3" fmla="*/ 30 h 420"/>
                <a:gd name="T4" fmla="*/ 1800 w 2520"/>
                <a:gd name="T5" fmla="*/ 390 h 420"/>
                <a:gd name="T6" fmla="*/ 2520 w 2520"/>
                <a:gd name="T7" fmla="*/ 21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0" h="420">
                  <a:moveTo>
                    <a:pt x="0" y="210"/>
                  </a:moveTo>
                  <a:cubicBezTo>
                    <a:pt x="210" y="105"/>
                    <a:pt x="420" y="0"/>
                    <a:pt x="720" y="30"/>
                  </a:cubicBezTo>
                  <a:cubicBezTo>
                    <a:pt x="1020" y="60"/>
                    <a:pt x="1500" y="360"/>
                    <a:pt x="1800" y="390"/>
                  </a:cubicBezTo>
                  <a:cubicBezTo>
                    <a:pt x="2100" y="420"/>
                    <a:pt x="2400" y="240"/>
                    <a:pt x="2520" y="21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1" name="Freeform 51"/>
            <p:cNvSpPr>
              <a:spLocks/>
            </p:cNvSpPr>
            <p:nvPr/>
          </p:nvSpPr>
          <p:spPr bwMode="auto">
            <a:xfrm>
              <a:off x="2564" y="4542"/>
              <a:ext cx="1977" cy="326"/>
            </a:xfrm>
            <a:custGeom>
              <a:avLst/>
              <a:gdLst>
                <a:gd name="T0" fmla="*/ 0 w 2520"/>
                <a:gd name="T1" fmla="*/ 210 h 420"/>
                <a:gd name="T2" fmla="*/ 720 w 2520"/>
                <a:gd name="T3" fmla="*/ 30 h 420"/>
                <a:gd name="T4" fmla="*/ 1800 w 2520"/>
                <a:gd name="T5" fmla="*/ 390 h 420"/>
                <a:gd name="T6" fmla="*/ 2520 w 2520"/>
                <a:gd name="T7" fmla="*/ 21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0" h="420">
                  <a:moveTo>
                    <a:pt x="0" y="210"/>
                  </a:moveTo>
                  <a:cubicBezTo>
                    <a:pt x="210" y="105"/>
                    <a:pt x="420" y="0"/>
                    <a:pt x="720" y="30"/>
                  </a:cubicBezTo>
                  <a:cubicBezTo>
                    <a:pt x="1020" y="60"/>
                    <a:pt x="1500" y="360"/>
                    <a:pt x="1800" y="390"/>
                  </a:cubicBezTo>
                  <a:cubicBezTo>
                    <a:pt x="2100" y="420"/>
                    <a:pt x="2400" y="240"/>
                    <a:pt x="2520" y="21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2" name="Freeform 52"/>
            <p:cNvSpPr>
              <a:spLocks/>
            </p:cNvSpPr>
            <p:nvPr/>
          </p:nvSpPr>
          <p:spPr bwMode="auto">
            <a:xfrm>
              <a:off x="2564" y="5657"/>
              <a:ext cx="1977" cy="325"/>
            </a:xfrm>
            <a:custGeom>
              <a:avLst/>
              <a:gdLst>
                <a:gd name="T0" fmla="*/ 0 w 2520"/>
                <a:gd name="T1" fmla="*/ 210 h 420"/>
                <a:gd name="T2" fmla="*/ 720 w 2520"/>
                <a:gd name="T3" fmla="*/ 30 h 420"/>
                <a:gd name="T4" fmla="*/ 1800 w 2520"/>
                <a:gd name="T5" fmla="*/ 390 h 420"/>
                <a:gd name="T6" fmla="*/ 2520 w 2520"/>
                <a:gd name="T7" fmla="*/ 21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0" h="420">
                  <a:moveTo>
                    <a:pt x="0" y="210"/>
                  </a:moveTo>
                  <a:cubicBezTo>
                    <a:pt x="210" y="105"/>
                    <a:pt x="420" y="0"/>
                    <a:pt x="720" y="30"/>
                  </a:cubicBezTo>
                  <a:cubicBezTo>
                    <a:pt x="1020" y="60"/>
                    <a:pt x="1500" y="360"/>
                    <a:pt x="1800" y="390"/>
                  </a:cubicBezTo>
                  <a:cubicBezTo>
                    <a:pt x="2100" y="420"/>
                    <a:pt x="2400" y="240"/>
                    <a:pt x="2520" y="21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3" name="Freeform 53"/>
            <p:cNvSpPr>
              <a:spLocks/>
            </p:cNvSpPr>
            <p:nvPr/>
          </p:nvSpPr>
          <p:spPr bwMode="auto">
            <a:xfrm>
              <a:off x="2564" y="3846"/>
              <a:ext cx="1975" cy="243"/>
            </a:xfrm>
            <a:custGeom>
              <a:avLst/>
              <a:gdLst>
                <a:gd name="T0" fmla="*/ 0 w 2519"/>
                <a:gd name="T1" fmla="*/ 28 h 314"/>
                <a:gd name="T2" fmla="*/ 630 w 2519"/>
                <a:gd name="T3" fmla="*/ 314 h 314"/>
                <a:gd name="T4" fmla="*/ 1839 w 2519"/>
                <a:gd name="T5" fmla="*/ 25 h 314"/>
                <a:gd name="T6" fmla="*/ 2519 w 2519"/>
                <a:gd name="T7" fmla="*/ 16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9" h="314">
                  <a:moveTo>
                    <a:pt x="0" y="28"/>
                  </a:moveTo>
                  <a:cubicBezTo>
                    <a:pt x="105" y="76"/>
                    <a:pt x="324" y="314"/>
                    <a:pt x="630" y="314"/>
                  </a:cubicBezTo>
                  <a:cubicBezTo>
                    <a:pt x="936" y="314"/>
                    <a:pt x="1524" y="50"/>
                    <a:pt x="1839" y="25"/>
                  </a:cubicBezTo>
                  <a:cubicBezTo>
                    <a:pt x="2154" y="0"/>
                    <a:pt x="2377" y="135"/>
                    <a:pt x="2519" y="16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4" name="Freeform 54"/>
            <p:cNvSpPr>
              <a:spLocks/>
            </p:cNvSpPr>
            <p:nvPr/>
          </p:nvSpPr>
          <p:spPr bwMode="auto">
            <a:xfrm>
              <a:off x="2564" y="5100"/>
              <a:ext cx="1975" cy="243"/>
            </a:xfrm>
            <a:custGeom>
              <a:avLst/>
              <a:gdLst>
                <a:gd name="T0" fmla="*/ 0 w 2519"/>
                <a:gd name="T1" fmla="*/ 28 h 314"/>
                <a:gd name="T2" fmla="*/ 630 w 2519"/>
                <a:gd name="T3" fmla="*/ 314 h 314"/>
                <a:gd name="T4" fmla="*/ 1839 w 2519"/>
                <a:gd name="T5" fmla="*/ 25 h 314"/>
                <a:gd name="T6" fmla="*/ 2519 w 2519"/>
                <a:gd name="T7" fmla="*/ 16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9" h="314">
                  <a:moveTo>
                    <a:pt x="0" y="28"/>
                  </a:moveTo>
                  <a:cubicBezTo>
                    <a:pt x="105" y="76"/>
                    <a:pt x="324" y="314"/>
                    <a:pt x="630" y="314"/>
                  </a:cubicBezTo>
                  <a:cubicBezTo>
                    <a:pt x="936" y="314"/>
                    <a:pt x="1524" y="50"/>
                    <a:pt x="1839" y="25"/>
                  </a:cubicBezTo>
                  <a:cubicBezTo>
                    <a:pt x="2154" y="0"/>
                    <a:pt x="2377" y="135"/>
                    <a:pt x="2519" y="16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5" name="Freeform 55"/>
            <p:cNvSpPr>
              <a:spLocks/>
            </p:cNvSpPr>
            <p:nvPr/>
          </p:nvSpPr>
          <p:spPr bwMode="auto">
            <a:xfrm>
              <a:off x="2564" y="6493"/>
              <a:ext cx="1975" cy="243"/>
            </a:xfrm>
            <a:custGeom>
              <a:avLst/>
              <a:gdLst>
                <a:gd name="T0" fmla="*/ 0 w 2519"/>
                <a:gd name="T1" fmla="*/ 28 h 314"/>
                <a:gd name="T2" fmla="*/ 630 w 2519"/>
                <a:gd name="T3" fmla="*/ 314 h 314"/>
                <a:gd name="T4" fmla="*/ 1839 w 2519"/>
                <a:gd name="T5" fmla="*/ 25 h 314"/>
                <a:gd name="T6" fmla="*/ 2519 w 2519"/>
                <a:gd name="T7" fmla="*/ 16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9" h="314">
                  <a:moveTo>
                    <a:pt x="0" y="28"/>
                  </a:moveTo>
                  <a:cubicBezTo>
                    <a:pt x="105" y="76"/>
                    <a:pt x="324" y="314"/>
                    <a:pt x="630" y="314"/>
                  </a:cubicBezTo>
                  <a:cubicBezTo>
                    <a:pt x="936" y="314"/>
                    <a:pt x="1524" y="50"/>
                    <a:pt x="1839" y="25"/>
                  </a:cubicBezTo>
                  <a:cubicBezTo>
                    <a:pt x="2154" y="0"/>
                    <a:pt x="2377" y="135"/>
                    <a:pt x="2519" y="16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6" name="Line 56"/>
            <p:cNvSpPr>
              <a:spLocks noChangeShapeType="1"/>
            </p:cNvSpPr>
            <p:nvPr/>
          </p:nvSpPr>
          <p:spPr bwMode="auto">
            <a:xfrm flipV="1">
              <a:off x="3552" y="3706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7" name="Freeform 57"/>
            <p:cNvSpPr>
              <a:spLocks/>
            </p:cNvSpPr>
            <p:nvPr/>
          </p:nvSpPr>
          <p:spPr bwMode="auto">
            <a:xfrm>
              <a:off x="2563" y="4542"/>
              <a:ext cx="1984" cy="768"/>
            </a:xfrm>
            <a:custGeom>
              <a:avLst/>
              <a:gdLst>
                <a:gd name="T0" fmla="*/ 0 w 2530"/>
                <a:gd name="T1" fmla="*/ 556 h 992"/>
                <a:gd name="T2" fmla="*/ 69 w 2530"/>
                <a:gd name="T3" fmla="*/ 166 h 992"/>
                <a:gd name="T4" fmla="*/ 114 w 2530"/>
                <a:gd name="T5" fmla="*/ 840 h 992"/>
                <a:gd name="T6" fmla="*/ 159 w 2530"/>
                <a:gd name="T7" fmla="*/ 121 h 992"/>
                <a:gd name="T8" fmla="*/ 219 w 2530"/>
                <a:gd name="T9" fmla="*/ 870 h 992"/>
                <a:gd name="T10" fmla="*/ 279 w 2530"/>
                <a:gd name="T11" fmla="*/ 61 h 992"/>
                <a:gd name="T12" fmla="*/ 339 w 2530"/>
                <a:gd name="T13" fmla="*/ 915 h 992"/>
                <a:gd name="T14" fmla="*/ 414 w 2530"/>
                <a:gd name="T15" fmla="*/ 15 h 992"/>
                <a:gd name="T16" fmla="*/ 459 w 2530"/>
                <a:gd name="T17" fmla="*/ 990 h 992"/>
                <a:gd name="T18" fmla="*/ 549 w 2530"/>
                <a:gd name="T19" fmla="*/ 0 h 992"/>
                <a:gd name="T20" fmla="*/ 579 w 2530"/>
                <a:gd name="T21" fmla="*/ 990 h 992"/>
                <a:gd name="T22" fmla="*/ 654 w 2530"/>
                <a:gd name="T23" fmla="*/ 15 h 992"/>
                <a:gd name="T24" fmla="*/ 699 w 2530"/>
                <a:gd name="T25" fmla="*/ 975 h 992"/>
                <a:gd name="T26" fmla="*/ 759 w 2530"/>
                <a:gd name="T27" fmla="*/ 0 h 992"/>
                <a:gd name="T28" fmla="*/ 804 w 2530"/>
                <a:gd name="T29" fmla="*/ 975 h 992"/>
                <a:gd name="T30" fmla="*/ 894 w 2530"/>
                <a:gd name="T31" fmla="*/ 75 h 992"/>
                <a:gd name="T32" fmla="*/ 924 w 2530"/>
                <a:gd name="T33" fmla="*/ 930 h 992"/>
                <a:gd name="T34" fmla="*/ 1029 w 2530"/>
                <a:gd name="T35" fmla="*/ 105 h 992"/>
                <a:gd name="T36" fmla="*/ 1029 w 2530"/>
                <a:gd name="T37" fmla="*/ 885 h 992"/>
                <a:gd name="T38" fmla="*/ 1164 w 2530"/>
                <a:gd name="T39" fmla="*/ 185 h 992"/>
                <a:gd name="T40" fmla="*/ 1194 w 2530"/>
                <a:gd name="T41" fmla="*/ 870 h 992"/>
                <a:gd name="T42" fmla="*/ 1270 w 2530"/>
                <a:gd name="T43" fmla="*/ 260 h 992"/>
                <a:gd name="T44" fmla="*/ 1284 w 2530"/>
                <a:gd name="T45" fmla="*/ 840 h 992"/>
                <a:gd name="T46" fmla="*/ 1374 w 2530"/>
                <a:gd name="T47" fmla="*/ 290 h 992"/>
                <a:gd name="T48" fmla="*/ 1404 w 2530"/>
                <a:gd name="T49" fmla="*/ 825 h 992"/>
                <a:gd name="T50" fmla="*/ 1480 w 2530"/>
                <a:gd name="T51" fmla="*/ 320 h 992"/>
                <a:gd name="T52" fmla="*/ 1539 w 2530"/>
                <a:gd name="T53" fmla="*/ 765 h 992"/>
                <a:gd name="T54" fmla="*/ 1599 w 2530"/>
                <a:gd name="T55" fmla="*/ 330 h 992"/>
                <a:gd name="T56" fmla="*/ 1644 w 2530"/>
                <a:gd name="T57" fmla="*/ 765 h 992"/>
                <a:gd name="T58" fmla="*/ 1689 w 2530"/>
                <a:gd name="T59" fmla="*/ 360 h 992"/>
                <a:gd name="T60" fmla="*/ 1749 w 2530"/>
                <a:gd name="T61" fmla="*/ 735 h 992"/>
                <a:gd name="T62" fmla="*/ 1839 w 2530"/>
                <a:gd name="T63" fmla="*/ 390 h 992"/>
                <a:gd name="T64" fmla="*/ 1884 w 2530"/>
                <a:gd name="T65" fmla="*/ 720 h 992"/>
                <a:gd name="T66" fmla="*/ 1944 w 2530"/>
                <a:gd name="T67" fmla="*/ 375 h 992"/>
                <a:gd name="T68" fmla="*/ 2049 w 2530"/>
                <a:gd name="T69" fmla="*/ 720 h 992"/>
                <a:gd name="T70" fmla="*/ 2064 w 2530"/>
                <a:gd name="T71" fmla="*/ 360 h 992"/>
                <a:gd name="T72" fmla="*/ 2155 w 2530"/>
                <a:gd name="T73" fmla="*/ 711 h 992"/>
                <a:gd name="T74" fmla="*/ 2184 w 2530"/>
                <a:gd name="T75" fmla="*/ 360 h 992"/>
                <a:gd name="T76" fmla="*/ 2274 w 2530"/>
                <a:gd name="T77" fmla="*/ 795 h 992"/>
                <a:gd name="T78" fmla="*/ 2320 w 2530"/>
                <a:gd name="T79" fmla="*/ 275 h 992"/>
                <a:gd name="T80" fmla="*/ 2364 w 2530"/>
                <a:gd name="T81" fmla="*/ 795 h 992"/>
                <a:gd name="T82" fmla="*/ 2394 w 2530"/>
                <a:gd name="T83" fmla="*/ 255 h 992"/>
                <a:gd name="T84" fmla="*/ 2530 w 2530"/>
                <a:gd name="T85" fmla="*/ 891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530" h="992">
                  <a:moveTo>
                    <a:pt x="0" y="556"/>
                  </a:moveTo>
                  <a:cubicBezTo>
                    <a:pt x="11" y="491"/>
                    <a:pt x="50" y="119"/>
                    <a:pt x="69" y="166"/>
                  </a:cubicBezTo>
                  <a:cubicBezTo>
                    <a:pt x="88" y="213"/>
                    <a:pt x="99" y="847"/>
                    <a:pt x="114" y="840"/>
                  </a:cubicBezTo>
                  <a:cubicBezTo>
                    <a:pt x="129" y="833"/>
                    <a:pt x="142" y="116"/>
                    <a:pt x="159" y="121"/>
                  </a:cubicBezTo>
                  <a:cubicBezTo>
                    <a:pt x="176" y="126"/>
                    <a:pt x="199" y="880"/>
                    <a:pt x="219" y="870"/>
                  </a:cubicBezTo>
                  <a:cubicBezTo>
                    <a:pt x="239" y="860"/>
                    <a:pt x="259" y="54"/>
                    <a:pt x="279" y="61"/>
                  </a:cubicBezTo>
                  <a:cubicBezTo>
                    <a:pt x="299" y="68"/>
                    <a:pt x="317" y="923"/>
                    <a:pt x="339" y="915"/>
                  </a:cubicBezTo>
                  <a:cubicBezTo>
                    <a:pt x="361" y="907"/>
                    <a:pt x="394" y="3"/>
                    <a:pt x="414" y="15"/>
                  </a:cubicBezTo>
                  <a:cubicBezTo>
                    <a:pt x="434" y="27"/>
                    <a:pt x="437" y="992"/>
                    <a:pt x="459" y="990"/>
                  </a:cubicBezTo>
                  <a:cubicBezTo>
                    <a:pt x="481" y="988"/>
                    <a:pt x="529" y="0"/>
                    <a:pt x="549" y="0"/>
                  </a:cubicBezTo>
                  <a:cubicBezTo>
                    <a:pt x="569" y="0"/>
                    <a:pt x="562" y="988"/>
                    <a:pt x="579" y="990"/>
                  </a:cubicBezTo>
                  <a:cubicBezTo>
                    <a:pt x="596" y="992"/>
                    <a:pt x="634" y="17"/>
                    <a:pt x="654" y="15"/>
                  </a:cubicBezTo>
                  <a:cubicBezTo>
                    <a:pt x="674" y="13"/>
                    <a:pt x="682" y="977"/>
                    <a:pt x="699" y="975"/>
                  </a:cubicBezTo>
                  <a:cubicBezTo>
                    <a:pt x="716" y="973"/>
                    <a:pt x="742" y="0"/>
                    <a:pt x="759" y="0"/>
                  </a:cubicBezTo>
                  <a:cubicBezTo>
                    <a:pt x="776" y="0"/>
                    <a:pt x="781" y="962"/>
                    <a:pt x="804" y="975"/>
                  </a:cubicBezTo>
                  <a:cubicBezTo>
                    <a:pt x="827" y="988"/>
                    <a:pt x="874" y="82"/>
                    <a:pt x="894" y="75"/>
                  </a:cubicBezTo>
                  <a:cubicBezTo>
                    <a:pt x="914" y="68"/>
                    <a:pt x="902" y="925"/>
                    <a:pt x="924" y="930"/>
                  </a:cubicBezTo>
                  <a:cubicBezTo>
                    <a:pt x="946" y="935"/>
                    <a:pt x="1011" y="113"/>
                    <a:pt x="1029" y="105"/>
                  </a:cubicBezTo>
                  <a:cubicBezTo>
                    <a:pt x="1047" y="97"/>
                    <a:pt x="1007" y="872"/>
                    <a:pt x="1029" y="885"/>
                  </a:cubicBezTo>
                  <a:cubicBezTo>
                    <a:pt x="1051" y="898"/>
                    <a:pt x="1137" y="187"/>
                    <a:pt x="1164" y="185"/>
                  </a:cubicBezTo>
                  <a:cubicBezTo>
                    <a:pt x="1191" y="183"/>
                    <a:pt x="1176" y="858"/>
                    <a:pt x="1194" y="870"/>
                  </a:cubicBezTo>
                  <a:cubicBezTo>
                    <a:pt x="1212" y="882"/>
                    <a:pt x="1255" y="265"/>
                    <a:pt x="1270" y="260"/>
                  </a:cubicBezTo>
                  <a:cubicBezTo>
                    <a:pt x="1285" y="255"/>
                    <a:pt x="1267" y="835"/>
                    <a:pt x="1284" y="840"/>
                  </a:cubicBezTo>
                  <a:cubicBezTo>
                    <a:pt x="1301" y="845"/>
                    <a:pt x="1354" y="292"/>
                    <a:pt x="1374" y="290"/>
                  </a:cubicBezTo>
                  <a:cubicBezTo>
                    <a:pt x="1394" y="288"/>
                    <a:pt x="1386" y="820"/>
                    <a:pt x="1404" y="825"/>
                  </a:cubicBezTo>
                  <a:cubicBezTo>
                    <a:pt x="1422" y="830"/>
                    <a:pt x="1458" y="330"/>
                    <a:pt x="1480" y="320"/>
                  </a:cubicBezTo>
                  <a:cubicBezTo>
                    <a:pt x="1502" y="310"/>
                    <a:pt x="1519" y="763"/>
                    <a:pt x="1539" y="765"/>
                  </a:cubicBezTo>
                  <a:cubicBezTo>
                    <a:pt x="1559" y="767"/>
                    <a:pt x="1582" y="330"/>
                    <a:pt x="1599" y="330"/>
                  </a:cubicBezTo>
                  <a:cubicBezTo>
                    <a:pt x="1616" y="330"/>
                    <a:pt x="1629" y="760"/>
                    <a:pt x="1644" y="765"/>
                  </a:cubicBezTo>
                  <a:cubicBezTo>
                    <a:pt x="1659" y="770"/>
                    <a:pt x="1672" y="365"/>
                    <a:pt x="1689" y="360"/>
                  </a:cubicBezTo>
                  <a:cubicBezTo>
                    <a:pt x="1706" y="355"/>
                    <a:pt x="1724" y="730"/>
                    <a:pt x="1749" y="735"/>
                  </a:cubicBezTo>
                  <a:cubicBezTo>
                    <a:pt x="1774" y="740"/>
                    <a:pt x="1817" y="392"/>
                    <a:pt x="1839" y="390"/>
                  </a:cubicBezTo>
                  <a:cubicBezTo>
                    <a:pt x="1861" y="388"/>
                    <a:pt x="1867" y="722"/>
                    <a:pt x="1884" y="720"/>
                  </a:cubicBezTo>
                  <a:cubicBezTo>
                    <a:pt x="1901" y="718"/>
                    <a:pt x="1917" y="375"/>
                    <a:pt x="1944" y="375"/>
                  </a:cubicBezTo>
                  <a:cubicBezTo>
                    <a:pt x="1971" y="375"/>
                    <a:pt x="2029" y="722"/>
                    <a:pt x="2049" y="720"/>
                  </a:cubicBezTo>
                  <a:cubicBezTo>
                    <a:pt x="2069" y="718"/>
                    <a:pt x="2046" y="362"/>
                    <a:pt x="2064" y="360"/>
                  </a:cubicBezTo>
                  <a:cubicBezTo>
                    <a:pt x="2082" y="358"/>
                    <a:pt x="2135" y="711"/>
                    <a:pt x="2155" y="711"/>
                  </a:cubicBezTo>
                  <a:cubicBezTo>
                    <a:pt x="2175" y="711"/>
                    <a:pt x="2164" y="346"/>
                    <a:pt x="2184" y="360"/>
                  </a:cubicBezTo>
                  <a:cubicBezTo>
                    <a:pt x="2204" y="374"/>
                    <a:pt x="2251" y="809"/>
                    <a:pt x="2274" y="795"/>
                  </a:cubicBezTo>
                  <a:cubicBezTo>
                    <a:pt x="2297" y="781"/>
                    <a:pt x="2305" y="275"/>
                    <a:pt x="2320" y="275"/>
                  </a:cubicBezTo>
                  <a:cubicBezTo>
                    <a:pt x="2335" y="275"/>
                    <a:pt x="2352" y="798"/>
                    <a:pt x="2364" y="795"/>
                  </a:cubicBezTo>
                  <a:cubicBezTo>
                    <a:pt x="2376" y="792"/>
                    <a:pt x="2366" y="239"/>
                    <a:pt x="2394" y="255"/>
                  </a:cubicBezTo>
                  <a:cubicBezTo>
                    <a:pt x="2422" y="271"/>
                    <a:pt x="2502" y="759"/>
                    <a:pt x="2530" y="891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98" name="AutoShape 58"/>
            <p:cNvSpPr>
              <a:spLocks noChangeArrowheads="1"/>
            </p:cNvSpPr>
            <p:nvPr/>
          </p:nvSpPr>
          <p:spPr bwMode="auto">
            <a:xfrm>
              <a:off x="5104" y="4821"/>
              <a:ext cx="990" cy="279"/>
            </a:xfrm>
            <a:prstGeom prst="rightArrow">
              <a:avLst>
                <a:gd name="adj1" fmla="val 50000"/>
                <a:gd name="adj2" fmla="val 88710"/>
              </a:avLst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99" name="AutoShape 59"/>
            <p:cNvSpPr>
              <a:spLocks noChangeArrowheads="1"/>
            </p:cNvSpPr>
            <p:nvPr/>
          </p:nvSpPr>
          <p:spPr bwMode="auto">
            <a:xfrm>
              <a:off x="5104" y="3567"/>
              <a:ext cx="990" cy="278"/>
            </a:xfrm>
            <a:prstGeom prst="rightArrow">
              <a:avLst>
                <a:gd name="adj1" fmla="val 50000"/>
                <a:gd name="adj2" fmla="val 89029"/>
              </a:avLst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0" name="AutoShape 60"/>
            <p:cNvSpPr>
              <a:spLocks noChangeArrowheads="1"/>
            </p:cNvSpPr>
            <p:nvPr/>
          </p:nvSpPr>
          <p:spPr bwMode="auto">
            <a:xfrm>
              <a:off x="5104" y="6075"/>
              <a:ext cx="991" cy="278"/>
            </a:xfrm>
            <a:prstGeom prst="rightArrow">
              <a:avLst>
                <a:gd name="adj1" fmla="val 50000"/>
                <a:gd name="adj2" fmla="val 89119"/>
              </a:avLst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1" name="AutoShape 61"/>
            <p:cNvSpPr>
              <a:spLocks noChangeArrowheads="1"/>
            </p:cNvSpPr>
            <p:nvPr/>
          </p:nvSpPr>
          <p:spPr bwMode="auto">
            <a:xfrm>
              <a:off x="5104" y="7190"/>
              <a:ext cx="990" cy="278"/>
            </a:xfrm>
            <a:prstGeom prst="rightArrow">
              <a:avLst>
                <a:gd name="adj1" fmla="val 50000"/>
                <a:gd name="adj2" fmla="val 89029"/>
              </a:avLst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2" name="AutoShape 62"/>
            <p:cNvSpPr>
              <a:spLocks noChangeArrowheads="1"/>
            </p:cNvSpPr>
            <p:nvPr/>
          </p:nvSpPr>
          <p:spPr bwMode="auto">
            <a:xfrm>
              <a:off x="5104" y="8304"/>
              <a:ext cx="991" cy="279"/>
            </a:xfrm>
            <a:prstGeom prst="rightArrow">
              <a:avLst>
                <a:gd name="adj1" fmla="val 50000"/>
                <a:gd name="adj2" fmla="val 88799"/>
              </a:avLst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1998" y="3288"/>
              <a:ext cx="566" cy="41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Times New Roman" panose="02020603050405020304" pitchFamily="18" charset="0"/>
                </a:rPr>
                <a:t>U(t)</a:t>
              </a:r>
              <a:endParaRPr lang="ru-RU" altLang="ru-RU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1998" y="4542"/>
              <a:ext cx="567" cy="41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Times New Roman" panose="02020603050405020304" pitchFamily="18" charset="0"/>
                </a:rPr>
                <a:t>U(t)</a:t>
              </a:r>
              <a:endParaRPr lang="ru-RU" altLang="ru-RU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1998" y="5796"/>
              <a:ext cx="567" cy="41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Times New Roman" panose="02020603050405020304" pitchFamily="18" charset="0"/>
                </a:rPr>
                <a:t>U(t)</a:t>
              </a:r>
              <a:endParaRPr lang="ru-RU" altLang="ru-RU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1998" y="6911"/>
              <a:ext cx="567" cy="41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Times New Roman" panose="02020603050405020304" pitchFamily="18" charset="0"/>
                </a:rPr>
                <a:t>U(t)</a:t>
              </a:r>
              <a:endParaRPr lang="ru-RU" altLang="ru-RU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1998" y="8026"/>
              <a:ext cx="567" cy="41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ru-RU" sz="1200">
                  <a:latin typeface="Times New Roman" panose="02020603050405020304" pitchFamily="18" charset="0"/>
                </a:rPr>
                <a:t>U(t)</a:t>
              </a:r>
              <a:endParaRPr lang="ru-RU" altLang="ru-RU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4539" y="7468"/>
              <a:ext cx="283" cy="418"/>
            </a:xfrm>
            <a:prstGeom prst="rect">
              <a:avLst/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anose="02020603050405020304" pitchFamily="18" charset="0"/>
                </a:rPr>
                <a:t>t</a:t>
              </a:r>
              <a:endParaRPr lang="ru-RU" altLang="ru-RU"/>
            </a:p>
          </p:txBody>
        </p:sp>
        <p:sp>
          <p:nvSpPr>
            <p:cNvPr id="10309" name="Rectangle 69"/>
            <p:cNvSpPr>
              <a:spLocks noChangeArrowheads="1"/>
            </p:cNvSpPr>
            <p:nvPr/>
          </p:nvSpPr>
          <p:spPr bwMode="auto">
            <a:xfrm>
              <a:off x="4539" y="3846"/>
              <a:ext cx="283" cy="418"/>
            </a:xfrm>
            <a:prstGeom prst="rect">
              <a:avLst/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anose="02020603050405020304" pitchFamily="18" charset="0"/>
                </a:rPr>
                <a:t>t</a:t>
              </a:r>
              <a:endParaRPr lang="ru-RU" altLang="ru-RU"/>
            </a:p>
          </p:txBody>
        </p:sp>
        <p:sp>
          <p:nvSpPr>
            <p:cNvPr id="10310" name="Rectangle 70"/>
            <p:cNvSpPr>
              <a:spLocks noChangeArrowheads="1"/>
            </p:cNvSpPr>
            <p:nvPr/>
          </p:nvSpPr>
          <p:spPr bwMode="auto">
            <a:xfrm>
              <a:off x="4539" y="5100"/>
              <a:ext cx="282" cy="418"/>
            </a:xfrm>
            <a:prstGeom prst="rect">
              <a:avLst/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anose="02020603050405020304" pitchFamily="18" charset="0"/>
                </a:rPr>
                <a:t>t</a:t>
              </a:r>
              <a:endParaRPr lang="ru-RU" altLang="ru-RU"/>
            </a:p>
          </p:txBody>
        </p:sp>
        <p:sp>
          <p:nvSpPr>
            <p:cNvPr id="10311" name="Rectangle 71"/>
            <p:cNvSpPr>
              <a:spLocks noChangeArrowheads="1"/>
            </p:cNvSpPr>
            <p:nvPr/>
          </p:nvSpPr>
          <p:spPr bwMode="auto">
            <a:xfrm>
              <a:off x="4539" y="6354"/>
              <a:ext cx="283" cy="418"/>
            </a:xfrm>
            <a:prstGeom prst="rect">
              <a:avLst/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anose="02020603050405020304" pitchFamily="18" charset="0"/>
                </a:rPr>
                <a:t>t</a:t>
              </a:r>
              <a:endParaRPr lang="ru-RU" altLang="ru-RU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4539" y="8583"/>
              <a:ext cx="282" cy="418"/>
            </a:xfrm>
            <a:prstGeom prst="rect">
              <a:avLst/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anose="02020603050405020304" pitchFamily="18" charset="0"/>
                </a:rPr>
                <a:t>t</a:t>
              </a:r>
              <a:endParaRPr lang="ru-RU" altLang="ru-RU"/>
            </a:p>
          </p:txBody>
        </p:sp>
      </p:grp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u-RU" altLang="ru-RU" sz="4000" b="1">
                <a:solidFill>
                  <a:srgbClr val="FF0000"/>
                </a:solidFill>
              </a:rPr>
              <a:t>Вид идеальной и реальной АЧХ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11268" name="Group 4"/>
          <p:cNvGrpSpPr>
            <a:grpSpLocks noChangeAspect="1"/>
          </p:cNvGrpSpPr>
          <p:nvPr/>
        </p:nvGrpSpPr>
        <p:grpSpPr bwMode="auto">
          <a:xfrm>
            <a:off x="381000" y="2438400"/>
            <a:ext cx="8382000" cy="3581400"/>
            <a:chOff x="2518" y="1143"/>
            <a:chExt cx="6398" cy="2137"/>
          </a:xfrm>
        </p:grpSpPr>
        <p:sp>
          <p:nvSpPr>
            <p:cNvPr id="11269" name="AutoShape 5"/>
            <p:cNvSpPr>
              <a:spLocks noChangeAspect="1" noChangeArrowheads="1"/>
            </p:cNvSpPr>
            <p:nvPr/>
          </p:nvSpPr>
          <p:spPr bwMode="auto">
            <a:xfrm>
              <a:off x="2518" y="1143"/>
              <a:ext cx="6398" cy="2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2563" y="2862"/>
              <a:ext cx="635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3410" y="1887"/>
              <a:ext cx="0" cy="9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4822" y="1887"/>
              <a:ext cx="1" cy="9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>
              <a:off x="6234" y="1887"/>
              <a:ext cx="1" cy="9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7646" y="1887"/>
              <a:ext cx="1" cy="9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 flipV="1">
              <a:off x="6375" y="2026"/>
              <a:ext cx="0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 flipV="1">
              <a:off x="4963" y="2026"/>
              <a:ext cx="1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 flipV="1">
              <a:off x="6093" y="2026"/>
              <a:ext cx="1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 flipV="1">
              <a:off x="7505" y="2026"/>
              <a:ext cx="1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 flipV="1">
              <a:off x="7787" y="2026"/>
              <a:ext cx="1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V="1">
              <a:off x="3552" y="2026"/>
              <a:ext cx="1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 flipV="1">
              <a:off x="3269" y="2026"/>
              <a:ext cx="2" cy="8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 flipV="1">
              <a:off x="4681" y="2026"/>
              <a:ext cx="1" cy="8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 flipV="1">
              <a:off x="3128" y="2305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 flipV="1">
              <a:off x="7363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 flipV="1">
              <a:off x="6516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V="1">
              <a:off x="5952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 flipV="1">
              <a:off x="5105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 flipV="1">
              <a:off x="4540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9" name="Line 25"/>
            <p:cNvSpPr>
              <a:spLocks noChangeShapeType="1"/>
            </p:cNvSpPr>
            <p:nvPr/>
          </p:nvSpPr>
          <p:spPr bwMode="auto">
            <a:xfrm flipV="1">
              <a:off x="3693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0" name="Line 26"/>
            <p:cNvSpPr>
              <a:spLocks noChangeShapeType="1"/>
            </p:cNvSpPr>
            <p:nvPr/>
          </p:nvSpPr>
          <p:spPr bwMode="auto">
            <a:xfrm flipV="1">
              <a:off x="7928" y="2305"/>
              <a:ext cx="1" cy="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 flipV="1">
              <a:off x="2987" y="258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 flipV="1">
              <a:off x="8069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auto">
            <a:xfrm flipV="1">
              <a:off x="7222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 flipV="1">
              <a:off x="6657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 flipV="1">
              <a:off x="5810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flipV="1">
              <a:off x="5246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Line 33"/>
            <p:cNvSpPr>
              <a:spLocks noChangeShapeType="1"/>
            </p:cNvSpPr>
            <p:nvPr/>
          </p:nvSpPr>
          <p:spPr bwMode="auto">
            <a:xfrm flipV="1">
              <a:off x="4399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8" name="Line 34"/>
            <p:cNvSpPr>
              <a:spLocks noChangeShapeType="1"/>
            </p:cNvSpPr>
            <p:nvPr/>
          </p:nvSpPr>
          <p:spPr bwMode="auto">
            <a:xfrm flipV="1">
              <a:off x="3834" y="2583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 flipV="1">
              <a:off x="2846" y="2723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0" name="Line 36"/>
            <p:cNvSpPr>
              <a:spLocks noChangeShapeType="1"/>
            </p:cNvSpPr>
            <p:nvPr/>
          </p:nvSpPr>
          <p:spPr bwMode="auto">
            <a:xfrm flipV="1">
              <a:off x="8210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1" name="Line 37"/>
            <p:cNvSpPr>
              <a:spLocks noChangeShapeType="1"/>
            </p:cNvSpPr>
            <p:nvPr/>
          </p:nvSpPr>
          <p:spPr bwMode="auto">
            <a:xfrm flipV="1">
              <a:off x="7081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2" name="Line 38"/>
            <p:cNvSpPr>
              <a:spLocks noChangeShapeType="1"/>
            </p:cNvSpPr>
            <p:nvPr/>
          </p:nvSpPr>
          <p:spPr bwMode="auto">
            <a:xfrm flipV="1">
              <a:off x="6799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3" name="Line 39"/>
            <p:cNvSpPr>
              <a:spLocks noChangeShapeType="1"/>
            </p:cNvSpPr>
            <p:nvPr/>
          </p:nvSpPr>
          <p:spPr bwMode="auto">
            <a:xfrm flipV="1">
              <a:off x="5669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4" name="Line 40"/>
            <p:cNvSpPr>
              <a:spLocks noChangeShapeType="1"/>
            </p:cNvSpPr>
            <p:nvPr/>
          </p:nvSpPr>
          <p:spPr bwMode="auto">
            <a:xfrm flipV="1">
              <a:off x="5387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 flipV="1">
              <a:off x="4257" y="2723"/>
              <a:ext cx="2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6" name="Line 42"/>
            <p:cNvSpPr>
              <a:spLocks noChangeShapeType="1"/>
            </p:cNvSpPr>
            <p:nvPr/>
          </p:nvSpPr>
          <p:spPr bwMode="auto">
            <a:xfrm flipV="1">
              <a:off x="3975" y="2723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7" name="Line 43"/>
            <p:cNvSpPr>
              <a:spLocks noChangeShapeType="1"/>
            </p:cNvSpPr>
            <p:nvPr/>
          </p:nvSpPr>
          <p:spPr bwMode="auto">
            <a:xfrm flipV="1">
              <a:off x="5528" y="1747"/>
              <a:ext cx="1" cy="1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8" name="Line 44"/>
            <p:cNvSpPr>
              <a:spLocks noChangeShapeType="1"/>
            </p:cNvSpPr>
            <p:nvPr/>
          </p:nvSpPr>
          <p:spPr bwMode="auto">
            <a:xfrm flipV="1">
              <a:off x="4116" y="1747"/>
              <a:ext cx="1" cy="1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Line 45"/>
            <p:cNvSpPr>
              <a:spLocks noChangeShapeType="1"/>
            </p:cNvSpPr>
            <p:nvPr/>
          </p:nvSpPr>
          <p:spPr bwMode="auto">
            <a:xfrm>
              <a:off x="4116" y="1747"/>
              <a:ext cx="141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Freeform 46"/>
            <p:cNvSpPr>
              <a:spLocks/>
            </p:cNvSpPr>
            <p:nvPr/>
          </p:nvSpPr>
          <p:spPr bwMode="auto">
            <a:xfrm>
              <a:off x="4116" y="1723"/>
              <a:ext cx="1525" cy="1028"/>
            </a:xfrm>
            <a:custGeom>
              <a:avLst/>
              <a:gdLst>
                <a:gd name="T0" fmla="*/ 0 w 1944"/>
                <a:gd name="T1" fmla="*/ 1292 h 1328"/>
                <a:gd name="T2" fmla="*/ 180 w 1944"/>
                <a:gd name="T3" fmla="*/ 1112 h 1328"/>
                <a:gd name="T4" fmla="*/ 360 w 1944"/>
                <a:gd name="T5" fmla="*/ 391 h 1328"/>
                <a:gd name="T6" fmla="*/ 720 w 1944"/>
                <a:gd name="T7" fmla="*/ 31 h 1328"/>
                <a:gd name="T8" fmla="*/ 1239 w 1944"/>
                <a:gd name="T9" fmla="*/ 202 h 1328"/>
                <a:gd name="T10" fmla="*/ 1479 w 1944"/>
                <a:gd name="T11" fmla="*/ 863 h 1328"/>
                <a:gd name="T12" fmla="*/ 1944 w 1944"/>
                <a:gd name="T13" fmla="*/ 1328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44" h="1328">
                  <a:moveTo>
                    <a:pt x="0" y="1292"/>
                  </a:moveTo>
                  <a:cubicBezTo>
                    <a:pt x="60" y="1277"/>
                    <a:pt x="120" y="1262"/>
                    <a:pt x="180" y="1112"/>
                  </a:cubicBezTo>
                  <a:cubicBezTo>
                    <a:pt x="240" y="962"/>
                    <a:pt x="270" y="571"/>
                    <a:pt x="360" y="391"/>
                  </a:cubicBezTo>
                  <a:cubicBezTo>
                    <a:pt x="450" y="211"/>
                    <a:pt x="574" y="62"/>
                    <a:pt x="720" y="31"/>
                  </a:cubicBezTo>
                  <a:cubicBezTo>
                    <a:pt x="866" y="0"/>
                    <a:pt x="1113" y="63"/>
                    <a:pt x="1239" y="202"/>
                  </a:cubicBezTo>
                  <a:cubicBezTo>
                    <a:pt x="1365" y="341"/>
                    <a:pt x="1361" y="675"/>
                    <a:pt x="1479" y="863"/>
                  </a:cubicBezTo>
                  <a:cubicBezTo>
                    <a:pt x="1597" y="1051"/>
                    <a:pt x="1847" y="1231"/>
                    <a:pt x="1944" y="132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311" name="AutoShape 47"/>
            <p:cNvSpPr>
              <a:spLocks/>
            </p:cNvSpPr>
            <p:nvPr/>
          </p:nvSpPr>
          <p:spPr bwMode="auto">
            <a:xfrm>
              <a:off x="3894" y="1143"/>
              <a:ext cx="1211" cy="325"/>
            </a:xfrm>
            <a:prstGeom prst="callout3">
              <a:avLst>
                <a:gd name="adj1" fmla="val 42856"/>
                <a:gd name="adj2" fmla="val -7773"/>
                <a:gd name="adj3" fmla="val 42856"/>
                <a:gd name="adj4" fmla="val -26231"/>
                <a:gd name="adj5" fmla="val 134764"/>
                <a:gd name="adj6" fmla="val -26231"/>
                <a:gd name="adj7" fmla="val 225000"/>
                <a:gd name="adj8" fmla="val 46699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>
                  <a:latin typeface="Times New Roman" panose="02020603050405020304" pitchFamily="18" charset="0"/>
                </a:rPr>
                <a:t>Реальная АЧХ</a:t>
              </a:r>
              <a:endParaRPr lang="ru-RU" altLang="ru-RU"/>
            </a:p>
          </p:txBody>
        </p:sp>
        <p:sp>
          <p:nvSpPr>
            <p:cNvPr id="11312" name="AutoShape 48"/>
            <p:cNvSpPr>
              <a:spLocks/>
            </p:cNvSpPr>
            <p:nvPr/>
          </p:nvSpPr>
          <p:spPr bwMode="auto">
            <a:xfrm>
              <a:off x="5763" y="1190"/>
              <a:ext cx="1318" cy="278"/>
            </a:xfrm>
            <a:prstGeom prst="callout2">
              <a:avLst>
                <a:gd name="adj1" fmla="val 50000"/>
                <a:gd name="adj2" fmla="val -7144"/>
                <a:gd name="adj3" fmla="val 50000"/>
                <a:gd name="adj4" fmla="val -17796"/>
                <a:gd name="adj5" fmla="val 200000"/>
                <a:gd name="adj6" fmla="val -28569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>
                  <a:latin typeface="Times New Roman" panose="02020603050405020304" pitchFamily="18" charset="0"/>
                </a:rPr>
                <a:t>Идеальная АЧХ</a:t>
              </a:r>
              <a:endParaRPr lang="ru-RU" altLang="ru-RU"/>
            </a:p>
          </p:txBody>
        </p:sp>
        <p:sp>
          <p:nvSpPr>
            <p:cNvPr id="11313" name="AutoShape 49"/>
            <p:cNvSpPr>
              <a:spLocks/>
            </p:cNvSpPr>
            <p:nvPr/>
          </p:nvSpPr>
          <p:spPr bwMode="auto">
            <a:xfrm>
              <a:off x="2518" y="2862"/>
              <a:ext cx="564" cy="418"/>
            </a:xfrm>
            <a:prstGeom prst="callout1">
              <a:avLst>
                <a:gd name="adj1" fmla="val 33333"/>
                <a:gd name="adj2" fmla="val 116667"/>
                <a:gd name="adj3" fmla="val 0"/>
                <a:gd name="adj4" fmla="val 166667"/>
              </a:avLst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altLang="ru-RU" sz="1200">
                  <a:latin typeface="Times New Roman" panose="02020603050405020304" pitchFamily="18" charset="0"/>
                </a:rPr>
                <a:t>   f1</a:t>
              </a:r>
              <a:endParaRPr lang="ru-RU" altLang="ru-RU"/>
            </a:p>
          </p:txBody>
        </p:sp>
        <p:sp>
          <p:nvSpPr>
            <p:cNvPr id="11314" name="AutoShape 50"/>
            <p:cNvSpPr>
              <a:spLocks/>
            </p:cNvSpPr>
            <p:nvPr/>
          </p:nvSpPr>
          <p:spPr bwMode="auto">
            <a:xfrm>
              <a:off x="3929" y="2862"/>
              <a:ext cx="471" cy="418"/>
            </a:xfrm>
            <a:prstGeom prst="callout1">
              <a:avLst>
                <a:gd name="adj1" fmla="val 33333"/>
                <a:gd name="adj2" fmla="val 120000"/>
                <a:gd name="adj3" fmla="val 0"/>
                <a:gd name="adj4" fmla="val 180167"/>
              </a:avLst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altLang="ru-RU" sz="1200">
                  <a:latin typeface="Times New Roman" panose="02020603050405020304" pitchFamily="18" charset="0"/>
                </a:rPr>
                <a:t>f2</a:t>
              </a:r>
              <a:endParaRPr lang="ru-RU" altLang="ru-RU"/>
            </a:p>
          </p:txBody>
        </p:sp>
        <p:sp>
          <p:nvSpPr>
            <p:cNvPr id="11315" name="AutoShape 51"/>
            <p:cNvSpPr>
              <a:spLocks/>
            </p:cNvSpPr>
            <p:nvPr/>
          </p:nvSpPr>
          <p:spPr bwMode="auto">
            <a:xfrm>
              <a:off x="5341" y="2862"/>
              <a:ext cx="471" cy="418"/>
            </a:xfrm>
            <a:prstGeom prst="callout1">
              <a:avLst>
                <a:gd name="adj1" fmla="val 33333"/>
                <a:gd name="adj2" fmla="val 119968"/>
                <a:gd name="adj3" fmla="val 0"/>
                <a:gd name="adj4" fmla="val 179866"/>
              </a:avLst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altLang="ru-RU" sz="1200">
                  <a:latin typeface="Times New Roman" panose="02020603050405020304" pitchFamily="18" charset="0"/>
                </a:rPr>
                <a:t>f3</a:t>
              </a:r>
              <a:endParaRPr lang="ru-RU" altLang="ru-RU"/>
            </a:p>
          </p:txBody>
        </p:sp>
        <p:sp>
          <p:nvSpPr>
            <p:cNvPr id="11316" name="AutoShape 52"/>
            <p:cNvSpPr>
              <a:spLocks/>
            </p:cNvSpPr>
            <p:nvPr/>
          </p:nvSpPr>
          <p:spPr bwMode="auto">
            <a:xfrm>
              <a:off x="6611" y="2862"/>
              <a:ext cx="612" cy="418"/>
            </a:xfrm>
            <a:prstGeom prst="callout1">
              <a:avLst>
                <a:gd name="adj1" fmla="val 33333"/>
                <a:gd name="adj2" fmla="val 115366"/>
                <a:gd name="adj3" fmla="val 0"/>
                <a:gd name="adj4" fmla="val 161588"/>
              </a:avLst>
            </a:prstGeom>
            <a:solidFill>
              <a:srgbClr val="FFFFFF">
                <a:alpha val="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altLang="ru-RU" sz="1200">
                  <a:latin typeface="Times New Roman" panose="02020603050405020304" pitchFamily="18" charset="0"/>
                </a:rPr>
                <a:t>f4</a:t>
              </a:r>
              <a:endParaRPr lang="ru-RU" altLang="ru-RU"/>
            </a:p>
          </p:txBody>
        </p:sp>
      </p:grp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Структурная схема супергетеродинного приемника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grpSp>
        <p:nvGrpSpPr>
          <p:cNvPr id="12292" name="Group 4"/>
          <p:cNvGrpSpPr>
            <a:grpSpLocks noChangeAspect="1"/>
          </p:cNvGrpSpPr>
          <p:nvPr/>
        </p:nvGrpSpPr>
        <p:grpSpPr bwMode="auto">
          <a:xfrm>
            <a:off x="304800" y="2362200"/>
            <a:ext cx="8534400" cy="3200400"/>
            <a:chOff x="2281" y="493"/>
            <a:chExt cx="7200" cy="2787"/>
          </a:xfrm>
        </p:grpSpPr>
        <p:sp>
          <p:nvSpPr>
            <p:cNvPr id="12293" name="AutoShape 5"/>
            <p:cNvSpPr>
              <a:spLocks noChangeAspect="1" noChangeArrowheads="1"/>
            </p:cNvSpPr>
            <p:nvPr/>
          </p:nvSpPr>
          <p:spPr bwMode="auto">
            <a:xfrm>
              <a:off x="2281" y="493"/>
              <a:ext cx="7200" cy="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6234" y="1190"/>
              <a:ext cx="707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УПЧ</a:t>
              </a:r>
              <a:endParaRPr lang="ru-RU" altLang="ru-RU"/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7081" y="1190"/>
              <a:ext cx="706" cy="560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Д</a:t>
              </a:r>
              <a:endParaRPr lang="ru-RU" altLang="ru-RU"/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7928" y="1190"/>
              <a:ext cx="706" cy="558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УНЧ</a:t>
              </a:r>
              <a:endParaRPr lang="ru-RU" altLang="ru-RU"/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8775" y="1190"/>
              <a:ext cx="565" cy="559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ОУ</a:t>
              </a:r>
              <a:endParaRPr lang="ru-RU" altLang="ru-RU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3128" y="772"/>
              <a:ext cx="1977" cy="1531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anose="02020603050405020304" pitchFamily="18" charset="0"/>
                </a:rPr>
                <a:t>        Преселектор</a:t>
              </a:r>
              <a:endParaRPr lang="ru-RU" altLang="ru-RU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3269" y="1190"/>
              <a:ext cx="705" cy="55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ВЦ</a:t>
              </a:r>
              <a:endParaRPr lang="ru-RU" altLang="ru-RU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4257" y="1190"/>
              <a:ext cx="706" cy="697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УВЧ</a:t>
              </a:r>
              <a:endParaRPr lang="en-US" altLang="ru-RU" sz="1200">
                <a:latin typeface="Times New Roman" panose="02020603050405020304" pitchFamily="18" charset="0"/>
              </a:endParaRPr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5669" y="2026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5246" y="772"/>
              <a:ext cx="847" cy="2369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ПЧ</a:t>
              </a:r>
              <a:endParaRPr lang="ru-RU" altLang="ru-RU"/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5387" y="2444"/>
              <a:ext cx="565" cy="553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Г</a:t>
              </a:r>
              <a:endParaRPr lang="en-US" altLang="ru-RU" sz="1200">
                <a:latin typeface="Times New Roman" panose="02020603050405020304" pitchFamily="18" charset="0"/>
              </a:endParaRPr>
            </a:p>
            <a:p>
              <a:endParaRPr lang="ru-RU" altLang="ru-RU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5387" y="1190"/>
              <a:ext cx="565" cy="554"/>
            </a:xfrm>
            <a:prstGeom prst="rect">
              <a:avLst/>
            </a:prstGeom>
            <a:solidFill>
              <a:srgbClr val="FFFFFF">
                <a:alpha val="34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ru-RU" altLang="ru-RU" sz="1200">
                  <a:latin typeface="Times New Roman" panose="02020603050405020304" pitchFamily="18" charset="0"/>
                </a:rPr>
                <a:t>СМ</a:t>
              </a:r>
              <a:endParaRPr lang="ru-RU" altLang="ru-RU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 flipV="1">
              <a:off x="5669" y="1747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>
              <a:off x="2846" y="1468"/>
              <a:ext cx="4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3975" y="1468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4963" y="1468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>
              <a:off x="5952" y="1468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Line 22"/>
            <p:cNvSpPr>
              <a:spLocks noChangeShapeType="1"/>
            </p:cNvSpPr>
            <p:nvPr/>
          </p:nvSpPr>
          <p:spPr bwMode="auto">
            <a:xfrm>
              <a:off x="6940" y="1468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7787" y="1468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>
              <a:off x="8634" y="1468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3" name="Line 25"/>
            <p:cNvSpPr>
              <a:spLocks noChangeShapeType="1"/>
            </p:cNvSpPr>
            <p:nvPr/>
          </p:nvSpPr>
          <p:spPr bwMode="auto">
            <a:xfrm flipV="1">
              <a:off x="2846" y="632"/>
              <a:ext cx="0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Line 26"/>
            <p:cNvSpPr>
              <a:spLocks noChangeShapeType="1"/>
            </p:cNvSpPr>
            <p:nvPr/>
          </p:nvSpPr>
          <p:spPr bwMode="auto">
            <a:xfrm flipV="1">
              <a:off x="2846" y="632"/>
              <a:ext cx="14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Line 27"/>
            <p:cNvSpPr>
              <a:spLocks noChangeShapeType="1"/>
            </p:cNvSpPr>
            <p:nvPr/>
          </p:nvSpPr>
          <p:spPr bwMode="auto">
            <a:xfrm flipH="1" flipV="1">
              <a:off x="2705" y="632"/>
              <a:ext cx="14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cover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370</Words>
  <Application>Microsoft Office PowerPoint</Application>
  <PresentationFormat>Экран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Оформление по умолчанию</vt:lpstr>
      <vt:lpstr>Сравнение качественных показателей радиоприемных устройств супергетеродинного типа и радиоприемных устройств прямого усиления </vt:lpstr>
      <vt:lpstr>Презентация PowerPoint</vt:lpstr>
      <vt:lpstr>Общая структурная схема любого радиоприемного устройства</vt:lpstr>
      <vt:lpstr>Презентация PowerPoint</vt:lpstr>
      <vt:lpstr>Структурная схема детекторного приемника</vt:lpstr>
      <vt:lpstr>Структурная схема приемника прямого усиления</vt:lpstr>
      <vt:lpstr>Сигналы в приемнике.</vt:lpstr>
      <vt:lpstr>Вид идеальной и реальной АЧХ</vt:lpstr>
      <vt:lpstr>Структурная схема супергетеродинного приемника</vt:lpstr>
      <vt:lpstr>Презентация PowerPoint</vt:lpstr>
      <vt:lpstr>Факторы влияющие на чувствительность РПУ. </vt:lpstr>
      <vt:lpstr>ЛИТЕРАТУРА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7</cp:revision>
  <cp:lastPrinted>1601-01-01T00:00:00Z</cp:lastPrinted>
  <dcterms:created xsi:type="dcterms:W3CDTF">1601-01-01T00:00:00Z</dcterms:created>
  <dcterms:modified xsi:type="dcterms:W3CDTF">2015-04-08T16:20:10Z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