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9" r:id="rId8"/>
    <p:sldId id="257" r:id="rId9"/>
    <p:sldId id="266" r:id="rId10"/>
    <p:sldId id="267" r:id="rId11"/>
    <p:sldId id="265" r:id="rId12"/>
    <p:sldId id="268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444" autoAdjust="0"/>
  </p:normalViewPr>
  <p:slideViewPr>
    <p:cSldViewPr>
      <p:cViewPr varScale="1">
        <p:scale>
          <a:sx n="41" d="100"/>
          <a:sy n="41" d="100"/>
        </p:scale>
        <p:origin x="7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526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DAF1A7-B384-48C8-8D61-01D0136CCE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695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6638B3-68CE-41E7-A13C-4AA1B7FA5C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922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45FA0-9CE0-48E0-A48F-A04C60AE00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9795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A5430-6CE9-44AB-8281-9599BDBAC8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455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15D1A-8CB4-4152-AEC7-8D0126113E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733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7366CD-76B2-417F-AC45-FAC8C45091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20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8AC71-830D-4CCF-94B7-2A58CC4BD4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586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CFAC5-C664-4C14-ACBD-D83A013212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130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CC8FFF-749C-4004-9B0C-32D8EADED2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858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B0277-1643-4945-BFE5-384CDFD185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135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64E05A-3814-47EC-B81C-BD2AE60BDD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9452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33BB7-A845-4141-BCE7-7BADC460D2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885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C16A53EB-DB06-489A-B397-505FF1644A9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shkolazhizni.ru/img/content/i1/1596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hwp.ru/Multimedia/Dazzle.dvc/Dazzledvcplatinum-cds.jpg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ortunaprint.ru/img/buk4.jpg" TargetMode="External"/><Relationship Id="rId13" Type="http://schemas.openxmlformats.org/officeDocument/2006/relationships/image" Target="../media/image18.jpeg"/><Relationship Id="rId18" Type="http://schemas.openxmlformats.org/officeDocument/2006/relationships/hyperlink" Target="http://www.i-copy.ru/netcat_files/Image/booklet.jpg" TargetMode="External"/><Relationship Id="rId3" Type="http://schemas.openxmlformats.org/officeDocument/2006/relationships/image" Target="../media/image14.jpeg"/><Relationship Id="rId21" Type="http://schemas.openxmlformats.org/officeDocument/2006/relationships/image" Target="../media/image2.jpeg"/><Relationship Id="rId7" Type="http://schemas.openxmlformats.org/officeDocument/2006/relationships/image" Target="../media/image16.jpeg"/><Relationship Id="rId12" Type="http://schemas.openxmlformats.org/officeDocument/2006/relationships/hyperlink" Target="http://zanami.ru/assets/images/works/pr_kp_gr.jpg" TargetMode="External"/><Relationship Id="rId17" Type="http://schemas.openxmlformats.org/officeDocument/2006/relationships/image" Target="../media/image20.jpeg"/><Relationship Id="rId2" Type="http://schemas.openxmlformats.org/officeDocument/2006/relationships/hyperlink" Target="http://tipografiamoldova.com/UserFiles/Image/bcl2.gif" TargetMode="External"/><Relationship Id="rId16" Type="http://schemas.openxmlformats.org/officeDocument/2006/relationships/hyperlink" Target="http://print.web-standart.net/products/Images/Buklet3_2.jpg" TargetMode="External"/><Relationship Id="rId20" Type="http://schemas.openxmlformats.org/officeDocument/2006/relationships/hyperlink" Target="http://shkolazhizni.ru/img/content/i1/1596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rom.ru/gr/p/ekozelenstroy_buklet.jpg" TargetMode="External"/><Relationship Id="rId11" Type="http://schemas.openxmlformats.org/officeDocument/2006/relationships/image" Target="../media/image17.jpeg"/><Relationship Id="rId5" Type="http://schemas.openxmlformats.org/officeDocument/2006/relationships/image" Target="../media/image15.jpeg"/><Relationship Id="rId15" Type="http://schemas.openxmlformats.org/officeDocument/2006/relationships/image" Target="../media/image19.jpeg"/><Relationship Id="rId10" Type="http://schemas.openxmlformats.org/officeDocument/2006/relationships/hyperlink" Target="http://www.firmstyle.ru/portfolio/firm_0036-05.jpg" TargetMode="External"/><Relationship Id="rId19" Type="http://schemas.openxmlformats.org/officeDocument/2006/relationships/image" Target="../media/image21.jpeg"/><Relationship Id="rId4" Type="http://schemas.openxmlformats.org/officeDocument/2006/relationships/hyperlink" Target="http://www.alternativa-ra.com.ua/files/buklet2.jpg" TargetMode="External"/><Relationship Id="rId9" Type="http://schemas.openxmlformats.org/officeDocument/2006/relationships/image" Target="../media/image12.jpeg"/><Relationship Id="rId14" Type="http://schemas.openxmlformats.org/officeDocument/2006/relationships/hyperlink" Target="http://st.free-lance.ru/users/site-promoter/upload/f_492721f4f1922.jp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mathiaswendel.de/images/kommunikation3.gi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bi.no/FellesFiles/_NY%20DESIGN%20FRA%202007/artikkelbilder/508%20pixler/kommunikasjon508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enter-nlp.ru/files/1(2)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cpp.com.ua/wp-content/uploads/2009/04/canon-printer.jpg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hyperlink" Target="http://www.info39.ru/res/photo/63453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eg"/><Relationship Id="rId11" Type="http://schemas.openxmlformats.org/officeDocument/2006/relationships/image" Target="../media/image11.jpeg"/><Relationship Id="rId5" Type="http://schemas.openxmlformats.org/officeDocument/2006/relationships/image" Target="../media/image7.jpeg"/><Relationship Id="rId10" Type="http://schemas.openxmlformats.org/officeDocument/2006/relationships/hyperlink" Target="http://www.computerra.ru/upload/terralab/scanners/epson3170/1.jpg" TargetMode="External"/><Relationship Id="rId4" Type="http://schemas.openxmlformats.org/officeDocument/2006/relationships/hyperlink" Target="http://ekta.ru/catalogimg/articles/projectors/screen6.jpg" TargetMode="External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fortunaprint.ru/img/buk4.jpg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ИНФОРМАЦИОННО-КОММУНИКАЦИОННЫЕ ТЕХНОЛОГИИ В РАБОТЕ ШКОЛЬНОЙ БИБЛИОТЕКИ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err="1" smtClean="0"/>
              <a:t>Клюкина</a:t>
            </a:r>
            <a:r>
              <a:rPr lang="ru-RU" dirty="0" smtClean="0"/>
              <a:t> Светлана Анатольевна  библиотекарь МОУ СОШ №1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667000" y="5943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/>
              <a:t>Сосновка      2009</a:t>
            </a:r>
          </a:p>
        </p:txBody>
      </p:sp>
      <p:pic>
        <p:nvPicPr>
          <p:cNvPr id="2053" name="Picture 5" descr="is?yJcElWTFw7zRHw0soCrvfoyG8imt38OqjAv1OosLk8c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457825"/>
            <a:ext cx="16002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52" name="Group 36"/>
          <p:cNvGraphicFramePr>
            <a:graphicFrameLocks noGrp="1"/>
          </p:cNvGraphicFramePr>
          <p:nvPr>
            <p:ph idx="1"/>
          </p:nvPr>
        </p:nvGraphicFramePr>
        <p:xfrm>
          <a:off x="457200" y="2398713"/>
          <a:ext cx="8229600" cy="4022725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12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Программы для создания аудиозаписей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2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Windows Movie Maker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звуковое сопровождение профилактических мероприятий,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ролики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28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Sony Sound Forge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568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Adobe Audition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85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Программы для работы с текстом, изображениями, звуком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электронные книги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47" name="Rectangle 31"/>
          <p:cNvSpPr>
            <a:spLocks noChangeArrowheads="1"/>
          </p:cNvSpPr>
          <p:nvPr/>
        </p:nvSpPr>
        <p:spPr bwMode="auto">
          <a:xfrm>
            <a:off x="457200" y="381000"/>
            <a:ext cx="6172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ИКТ В УЗКОМ СМЫСЛЕ</a:t>
            </a:r>
          </a:p>
        </p:txBody>
      </p:sp>
      <p:pic>
        <p:nvPicPr>
          <p:cNvPr id="11287" name="Picture 34" descr="Dazzledvcplatinum-cd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2209800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825" name="Group 81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393223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37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Сеть Интернет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546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Социальные сети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vkontakte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campus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wiki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и др.)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электронные страницы, сообщества, размещение материалов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3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Сайты 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информация (тексты, фильмы и т.д.) профилактической направленности, форумы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19" name="Rectangle 75"/>
          <p:cNvSpPr>
            <a:spLocks noChangeArrowheads="1"/>
          </p:cNvSpPr>
          <p:nvPr/>
        </p:nvSpPr>
        <p:spPr bwMode="auto">
          <a:xfrm>
            <a:off x="457200" y="3810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ИКТ В УЗКОМ СМЫСЛЕ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3" descr="bcl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75" y="2871788"/>
            <a:ext cx="1085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25" descr="i?id=10706210&amp;tov=5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14400"/>
            <a:ext cx="10858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27" descr="i?id=46332138&amp;tov=5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38400"/>
            <a:ext cx="11239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29" descr="buk4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143000"/>
            <a:ext cx="11239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31" descr="firm_0036-05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429000"/>
            <a:ext cx="1238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33" descr="pr_kp_gr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09600"/>
            <a:ext cx="12382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35" descr="i?id=9390227&amp;tov=6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600"/>
            <a:ext cx="10572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37" descr="i?id=115089873&amp;tov=5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10200"/>
            <a:ext cx="11811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40" descr="i?id=93467237&amp;tov=2">
            <a:hlinkClick r:id="rId18"/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495800"/>
            <a:ext cx="212407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42" descr="is?yJcElWTFw7zRHw0soCrvfoyG8imt38OqjAv1OosLk8c">
            <a:hlinkClick r:id="rId20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0"/>
            <a:ext cx="121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Формы использования информационных технологий</a:t>
            </a:r>
            <a:r>
              <a:rPr lang="ru-RU" dirty="0" smtClean="0"/>
              <a:t> </a:t>
            </a:r>
          </a:p>
        </p:txBody>
      </p:sp>
      <p:pic>
        <p:nvPicPr>
          <p:cNvPr id="14339" name="Picture 4" descr="Picture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057400"/>
            <a:ext cx="5715000" cy="403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Мультимедиа в массовой работе</a:t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</a:rPr>
              <a:t>презентации для проведения массовых мероприятий; 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</a:rPr>
              <a:t>мультимедиа викторины; 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</a:rPr>
              <a:t>мультимедиа обзоры; 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</a:rPr>
              <a:t>демонстрации электронных ресурсов; 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</a:rPr>
              <a:t>обзоры электронных ресурсов.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Создание электронных ресурсов библиотекарем для самостоятельного использования школьниками.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рекомендательные списки литературы,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путеводители по фондам,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тематические электронные обзоры литературы и ресурсов,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аннотированные иллюстрированные картотеки,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библиографические указатели литературы и т.п.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Продвижение чтения и литературы через сайт библиотеки</a:t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электронная выставка;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«Книга дня»;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электронный  обзор;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электронный рекомендательный список литературы;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советы одноклассников;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новые поступления в библиотеку;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путеводитель по фонду библиотеки;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Times New Roman" pitchFamily="18" charset="0"/>
              </a:rPr>
              <a:t>конкурсы и др.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553200" cy="85883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ОСНОВНЫЕ ПОНЯТИЯ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1200" b="1" u="sng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400" b="1" u="sng" dirty="0" smtClean="0"/>
              <a:t>Информация</a:t>
            </a:r>
            <a:r>
              <a:rPr lang="ru-RU" sz="2400" dirty="0" smtClean="0"/>
              <a:t> (лат. </a:t>
            </a:r>
            <a:r>
              <a:rPr lang="en-US" sz="2400" i="1" dirty="0" err="1" smtClean="0"/>
              <a:t>informatio</a:t>
            </a:r>
            <a:r>
              <a:rPr lang="ru-RU" sz="2400" dirty="0" smtClean="0"/>
              <a:t> – разъяснение, изложение, осведомленность) – одно из наиболее общих понятий науки, обозначающее некоторые сведения, совокупность каких-либо данных, знаний и т.п.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endParaRPr lang="ru-RU" sz="2400" b="1" u="sng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400" b="1" u="sng" dirty="0" smtClean="0"/>
              <a:t>Коммуникация</a:t>
            </a:r>
            <a:r>
              <a:rPr lang="ru-RU" sz="2400" dirty="0" smtClean="0"/>
              <a:t> (лат. </a:t>
            </a:r>
            <a:r>
              <a:rPr lang="ru-RU" sz="2400" i="1" dirty="0" err="1" smtClean="0"/>
              <a:t>communicatio</a:t>
            </a:r>
            <a:r>
              <a:rPr lang="ru-RU" sz="2400" dirty="0" smtClean="0"/>
              <a:t> – «общее» или «разделяемое всеми») – обмен  информацией (мыслями,  чувствами,  идеями,  знаниями  и  т.д.).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ru-RU" sz="2400" b="1" u="sng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400" b="1" u="sng" dirty="0" smtClean="0"/>
              <a:t>Технология</a:t>
            </a:r>
            <a:r>
              <a:rPr lang="ru-RU" sz="2400" dirty="0" smtClean="0"/>
              <a:t> (от греч. </a:t>
            </a:r>
            <a:r>
              <a:rPr lang="ru-RU" sz="2400" dirty="0" err="1" smtClean="0"/>
              <a:t>techne</a:t>
            </a:r>
            <a:r>
              <a:rPr lang="ru-RU" sz="2400" dirty="0" smtClean="0"/>
              <a:t> – искусство, мастерство, умение и греч. </a:t>
            </a:r>
            <a:r>
              <a:rPr lang="en-US" sz="2400" dirty="0" smtClean="0"/>
              <a:t>logos</a:t>
            </a:r>
            <a:r>
              <a:rPr lang="ru-RU" sz="2400" dirty="0" smtClean="0"/>
              <a:t> – изучение) – совокупность методов и инструментов для достижения желаемого результата; метод преобразования данного в необходимое; способ производства.</a:t>
            </a:r>
          </a:p>
        </p:txBody>
      </p:sp>
      <p:pic>
        <p:nvPicPr>
          <p:cNvPr id="3076" name="Picture 5" descr="kommunikation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150" y="142875"/>
            <a:ext cx="18288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255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ИНФОРМАЦИОННО-КОММУНИКАЦИОННЫЕ ТЕХНОЛОГИИ (ИКТ)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>
              <a:defRPr/>
            </a:pPr>
            <a:endParaRPr lang="ru-RU" b="1" u="sng" dirty="0" smtClean="0"/>
          </a:p>
          <a:p>
            <a:pPr eaLnBrk="1" hangingPunct="1">
              <a:buClr>
                <a:schemeClr val="tx1"/>
              </a:buClr>
              <a:defRPr/>
            </a:pPr>
            <a:r>
              <a:rPr lang="ru-RU" b="1" dirty="0" smtClean="0"/>
              <a:t>В широком смысле слова</a:t>
            </a:r>
            <a:r>
              <a:rPr lang="ru-RU" dirty="0" smtClean="0"/>
              <a:t> –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ru-RU" dirty="0" smtClean="0"/>
              <a:t>	всевозможные способы и методы обмена знаниями, фактами, действиями для достижения желаемого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ru-RU" dirty="0" smtClean="0"/>
              <a:t>	результата 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ru-RU" b="1" dirty="0" smtClean="0"/>
              <a:t>В узком смысле слова</a:t>
            </a:r>
            <a:r>
              <a:rPr lang="ru-RU" dirty="0" smtClean="0"/>
              <a:t> – компьютерные технологии.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2255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5 БАЗОВЫХ ЭЛЕМЕНТОВ КОММУНИКАЦИОННОГО ПРОЦЕССА</a:t>
            </a:r>
            <a:r>
              <a:rPr lang="ru-RU" sz="4000" dirty="0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743200"/>
            <a:ext cx="6324600" cy="3810000"/>
          </a:xfrm>
        </p:spPr>
        <p:txBody>
          <a:bodyPr/>
          <a:lstStyle/>
          <a:p>
            <a:pPr eaLnBrk="1" hangingPunct="1">
              <a:defRPr/>
            </a:pPr>
            <a:endParaRPr lang="ru-RU" b="1" u="sng" dirty="0" smtClean="0"/>
          </a:p>
          <a:p>
            <a:pPr eaLnBrk="1" hangingPunct="1">
              <a:buClr>
                <a:schemeClr val="tx1"/>
              </a:buClr>
              <a:defRPr/>
            </a:pPr>
            <a:r>
              <a:rPr lang="ru-RU" dirty="0" smtClean="0"/>
              <a:t>источник (или отправитель);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ru-RU" dirty="0" smtClean="0"/>
              <a:t>сообщение; 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ru-RU" dirty="0" smtClean="0"/>
              <a:t>канал; 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ru-RU" dirty="0" smtClean="0"/>
              <a:t>получатель; 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ru-RU" dirty="0" smtClean="0"/>
              <a:t>обратная связь. </a:t>
            </a:r>
          </a:p>
        </p:txBody>
      </p:sp>
      <p:pic>
        <p:nvPicPr>
          <p:cNvPr id="5124" name="Picture 4" descr="kommunikasjon508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600200"/>
            <a:ext cx="236220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900113" y="5589588"/>
            <a:ext cx="7467600" cy="990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800"/>
              <a:t>4.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Интерпретация сообщения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900113" y="765175"/>
            <a:ext cx="7467600" cy="1524000"/>
          </a:xfrm>
          <a:prstGeom prst="downArrowCallout">
            <a:avLst>
              <a:gd name="adj1" fmla="val 41786"/>
              <a:gd name="adj2" fmla="val 41219"/>
              <a:gd name="adj3" fmla="val 25208"/>
              <a:gd name="adj4" fmla="val 6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400">
              <a:latin typeface="Arial" charset="0"/>
            </a:endParaRPr>
          </a:p>
          <a:p>
            <a:pPr algn="ctr">
              <a:defRPr/>
            </a:pPr>
            <a:r>
              <a:rPr lang="ru-RU" sz="2800"/>
              <a:t>1.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Зарождение идеи или отбор информации</a:t>
            </a:r>
            <a:endParaRPr lang="ru-RU" sz="2800"/>
          </a:p>
          <a:p>
            <a:pPr algn="ctr">
              <a:defRPr/>
            </a:pPr>
            <a:r>
              <a:rPr lang="ru-RU">
                <a:latin typeface="Arial" charset="0"/>
              </a:rPr>
              <a:t>             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900113" y="2349500"/>
            <a:ext cx="7467600" cy="1524000"/>
          </a:xfrm>
          <a:prstGeom prst="downArrowCallout">
            <a:avLst>
              <a:gd name="adj1" fmla="val 41786"/>
              <a:gd name="adj2" fmla="val 41219"/>
              <a:gd name="adj3" fmla="val 25208"/>
              <a:gd name="adj4" fmla="val 6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000">
              <a:latin typeface="Arial" charset="0"/>
            </a:endParaRPr>
          </a:p>
          <a:p>
            <a:pPr algn="ctr">
              <a:defRPr/>
            </a:pPr>
            <a:r>
              <a:rPr lang="ru-RU" sz="2800"/>
              <a:t>2.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Выбор канала передачи информации</a:t>
            </a:r>
            <a:endParaRPr lang="ru-RU" sz="2800"/>
          </a:p>
          <a:p>
            <a:pPr algn="ctr">
              <a:defRPr/>
            </a:pPr>
            <a:r>
              <a:rPr lang="ru-RU">
                <a:latin typeface="Arial" charset="0"/>
              </a:rPr>
              <a:t>             </a:t>
            </a: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900113" y="3933825"/>
            <a:ext cx="7467600" cy="1600200"/>
          </a:xfrm>
          <a:prstGeom prst="downArrowCallout">
            <a:avLst>
              <a:gd name="adj1" fmla="val 39796"/>
              <a:gd name="adj2" fmla="val 39256"/>
              <a:gd name="adj3" fmla="val 25208"/>
              <a:gd name="adj4" fmla="val 66667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1000">
              <a:latin typeface="Arial" charset="0"/>
            </a:endParaRPr>
          </a:p>
          <a:p>
            <a:pPr algn="ctr">
              <a:defRPr/>
            </a:pP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3. Передача сообщения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57200" y="53975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ЭТАПЫ КОММУНИКАЦИОННОГО ПРОЦЕССА</a:t>
            </a:r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60375"/>
            <a:ext cx="6705600" cy="73977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/>
              <a:t>ИКТ В ШИРОКОМ СМЫСЛЕ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800" b="1" dirty="0" smtClean="0"/>
              <a:t>дискуссионные технологии: </a:t>
            </a:r>
            <a:r>
              <a:rPr lang="ru-RU" sz="2800" dirty="0" smtClean="0"/>
              <a:t>разнообразные виды дискуссий: традиционная, «круглый стол», дебаты, «мозговой штурм» и др.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ru-RU" sz="1200" b="1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800" b="1" dirty="0" smtClean="0"/>
              <a:t>игровые технологии: </a:t>
            </a:r>
            <a:r>
              <a:rPr lang="ru-RU" sz="2800" dirty="0" smtClean="0"/>
              <a:t>познавательные, имитационные, ролевые, деловые игры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ru-RU" sz="1200" b="1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800" b="1" dirty="0" smtClean="0"/>
              <a:t>технологии групповой работы</a:t>
            </a:r>
            <a:endParaRPr lang="ru-RU" sz="2800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ru-RU" sz="1200" b="1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800" b="1" dirty="0" err="1" smtClean="0"/>
              <a:t>тренинговые</a:t>
            </a:r>
            <a:r>
              <a:rPr lang="ru-RU" sz="2800" b="1" dirty="0" smtClean="0"/>
              <a:t> технологии: </a:t>
            </a:r>
            <a:r>
              <a:rPr lang="ru-RU" sz="2800" dirty="0" smtClean="0"/>
              <a:t>тренинг </a:t>
            </a:r>
            <a:r>
              <a:rPr lang="ru-RU" sz="2800" dirty="0" err="1" smtClean="0"/>
              <a:t>резистентности</a:t>
            </a:r>
            <a:r>
              <a:rPr lang="ru-RU" sz="2800" dirty="0" smtClean="0"/>
              <a:t> к негативному социальному влиянию; тренинг </a:t>
            </a:r>
            <a:r>
              <a:rPr lang="ru-RU" sz="2800" dirty="0" err="1" smtClean="0"/>
              <a:t>ассертивности</a:t>
            </a:r>
            <a:r>
              <a:rPr lang="ru-RU" sz="2800" dirty="0" smtClean="0"/>
              <a:t>; </a:t>
            </a:r>
            <a:r>
              <a:rPr lang="ru-RU" sz="2800" dirty="0" err="1" smtClean="0"/>
              <a:t>тренинг</a:t>
            </a:r>
            <a:r>
              <a:rPr lang="ru-RU" sz="2800" dirty="0" smtClean="0"/>
              <a:t> формирования жизненных навыков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ru-RU" sz="1400" b="1" dirty="0" smtClean="0"/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defRPr/>
            </a:pPr>
            <a:r>
              <a:rPr lang="ru-RU" sz="2800" b="1" dirty="0" smtClean="0"/>
              <a:t>проектная технология: </a:t>
            </a:r>
            <a:r>
              <a:rPr lang="ru-RU" sz="2800" dirty="0" smtClean="0"/>
              <a:t>выполнение проектов в рамках конкретных учебных </a:t>
            </a:r>
          </a:p>
        </p:txBody>
      </p:sp>
      <p:pic>
        <p:nvPicPr>
          <p:cNvPr id="7172" name="Picture 4" descr="i?id=141248508&amp;tov=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304800" y="1066800"/>
            <a:ext cx="5181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Применяются: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q"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персональный компьютер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q"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принтер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q"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копировальный аппарат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q"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сканер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q"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проектор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q"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экран</a:t>
            </a:r>
          </a:p>
        </p:txBody>
      </p:sp>
      <p:pic>
        <p:nvPicPr>
          <p:cNvPr id="8195" name="Picture 20" descr="6345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34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21" descr="screen6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288" y="4724400"/>
            <a:ext cx="201771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2" descr="epson-bi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334000"/>
            <a:ext cx="12954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23" descr="com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143000"/>
            <a:ext cx="188595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24" descr="canon-printer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1430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25" descr="1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048000"/>
            <a:ext cx="1590675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0" name="Rectangle 26"/>
          <p:cNvSpPr>
            <a:spLocks noGrp="1" noChangeArrowheads="1"/>
          </p:cNvSpPr>
          <p:nvPr>
            <p:ph type="title"/>
          </p:nvPr>
        </p:nvSpPr>
        <p:spPr>
          <a:xfrm>
            <a:off x="1049338" y="381000"/>
            <a:ext cx="7148512" cy="74136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/>
              <a:t>ИКТ В УЗКОМ СМЫСЛЕ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04" name="Group 248"/>
          <p:cNvGraphicFramePr>
            <a:graphicFrameLocks noGrp="1"/>
          </p:cNvGraphicFramePr>
          <p:nvPr>
            <p:ph idx="1"/>
          </p:nvPr>
        </p:nvGraphicFramePr>
        <p:xfrm>
          <a:off x="457200" y="2330450"/>
          <a:ext cx="8229600" cy="438943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823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Средства создания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программные ресурсы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)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Продукты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20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Программы для работы с текстом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(пакет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Microsoft Office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2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Microsoft Office Word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текстовые документы (разработки мероприятий, раздаточный материал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и т.д.)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314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Microsoft Office Excel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30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Microsoft Office Publisher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буклеты, брошюры, листовки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697" name="Rectangle 241"/>
          <p:cNvSpPr>
            <a:spLocks noGrp="1" noChangeArrowheads="1"/>
          </p:cNvSpPr>
          <p:nvPr>
            <p:ph type="title"/>
          </p:nvPr>
        </p:nvSpPr>
        <p:spPr>
          <a:xfrm>
            <a:off x="1066800" y="784225"/>
            <a:ext cx="6096000" cy="6746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ИКТ В УЗКОМ СМЫСЛЕ</a:t>
            </a:r>
          </a:p>
        </p:txBody>
      </p:sp>
      <p:pic>
        <p:nvPicPr>
          <p:cNvPr id="9238" name="Picture 246" descr="buk4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0"/>
            <a:ext cx="15811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39" name="Group 47"/>
          <p:cNvGraphicFramePr>
            <a:graphicFrameLocks noGrp="1"/>
          </p:cNvGraphicFramePr>
          <p:nvPr>
            <p:ph idx="1"/>
          </p:nvPr>
        </p:nvGraphicFramePr>
        <p:xfrm>
          <a:off x="457200" y="762000"/>
          <a:ext cx="8229600" cy="5668963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822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Средства создания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программные ресурсы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)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Продукты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1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Программы для работы с изображениями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(рисунками, презентациями, фото, видео)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2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Microsoft Office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PowerPoint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мультимедийные презентации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Paint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плакаты, баннеры, календари, листовки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Photoshop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CorelDraw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Windows Movie Maker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фильмы, ролики профилактической направленности, социальная реклама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Sony Vegas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Adobe Primier Pro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17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Pinnacle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835" name="Rectangle 43"/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5635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ИКТ В УЗКОМ СМЫСЛЕ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169</TotalTime>
  <Words>440</Words>
  <Application>Microsoft Office PowerPoint</Application>
  <PresentationFormat>Экран (4:3)</PresentationFormat>
  <Paragraphs>118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Tahoma</vt:lpstr>
      <vt:lpstr>Arial</vt:lpstr>
      <vt:lpstr>Wingdings</vt:lpstr>
      <vt:lpstr>Calibri</vt:lpstr>
      <vt:lpstr>Times New Roman</vt:lpstr>
      <vt:lpstr>Текстура</vt:lpstr>
      <vt:lpstr>ИНФОРМАЦИОННО-КОММУНИКАЦИОННЫЕ ТЕХНОЛОГИИ В РАБОТЕ ШКОЛЬНОЙ БИБЛИОТЕКИ </vt:lpstr>
      <vt:lpstr>ОСНОВНЫЕ ПОНЯТИЯ</vt:lpstr>
      <vt:lpstr>ИНФОРМАЦИОННО-КОММУНИКАЦИОННЫЕ ТЕХНОЛОГИИ (ИКТ)</vt:lpstr>
      <vt:lpstr>5 БАЗОВЫХ ЭЛЕМЕНТОВ КОММУНИКАЦИОННОГО ПРОЦЕССА </vt:lpstr>
      <vt:lpstr>Презентация PowerPoint</vt:lpstr>
      <vt:lpstr>ИКТ В ШИРОКОМ СМЫСЛЕ</vt:lpstr>
      <vt:lpstr>ИКТ В УЗКОМ СМЫСЛЕ</vt:lpstr>
      <vt:lpstr>ИКТ В УЗКОМ СМЫСЛЕ</vt:lpstr>
      <vt:lpstr>ИКТ В УЗКОМ СМЫСЛЕ</vt:lpstr>
      <vt:lpstr>Презентация PowerPoint</vt:lpstr>
      <vt:lpstr>Презентация PowerPoint</vt:lpstr>
      <vt:lpstr>Презентация PowerPoint</vt:lpstr>
      <vt:lpstr>Формы использования информационных технологий </vt:lpstr>
      <vt:lpstr>Мультимедиа в массовой работе </vt:lpstr>
      <vt:lpstr>Создание электронных ресурсов библиотекарем для самостоятельного использования школьниками.  </vt:lpstr>
      <vt:lpstr>Продвижение чтения и литературы через сайт библиотеки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20</cp:revision>
  <cp:lastPrinted>1601-01-01T00:00:00Z</cp:lastPrinted>
  <dcterms:created xsi:type="dcterms:W3CDTF">1601-01-01T00:00:00Z</dcterms:created>
  <dcterms:modified xsi:type="dcterms:W3CDTF">2015-04-08T15:39:10Z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