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6" r:id="rId44"/>
    <p:sldId id="295" r:id="rId45"/>
    <p:sldId id="297" r:id="rId46"/>
    <p:sldId id="298" r:id="rId47"/>
    <p:sldId id="299" r:id="rId48"/>
    <p:sldId id="300" r:id="rId49"/>
    <p:sldId id="301" r:id="rId50"/>
    <p:sldId id="302" r:id="rId51"/>
    <p:sldId id="303" r:id="rId52"/>
    <p:sldId id="304" r:id="rId53"/>
    <p:sldId id="305" r:id="rId54"/>
    <p:sldId id="306" r:id="rId55"/>
    <p:sldId id="310" r:id="rId56"/>
    <p:sldId id="309" r:id="rId57"/>
    <p:sldId id="308" r:id="rId58"/>
    <p:sldId id="307"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5" r:id="rId73"/>
    <p:sldId id="324" r:id="rId74"/>
    <p:sldId id="328" r:id="rId75"/>
    <p:sldId id="327" r:id="rId76"/>
    <p:sldId id="326" r:id="rId77"/>
    <p:sldId id="329" r:id="rId78"/>
    <p:sldId id="330" r:id="rId79"/>
    <p:sldId id="331" r:id="rId80"/>
    <p:sldId id="332" r:id="rId81"/>
    <p:sldId id="333" r:id="rId82"/>
    <p:sldId id="334" r:id="rId83"/>
    <p:sldId id="335" r:id="rId84"/>
    <p:sldId id="336" r:id="rId85"/>
    <p:sldId id="337" r:id="rId86"/>
    <p:sldId id="338" r:id="rId87"/>
    <p:sldId id="339" r:id="rId8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71" autoAdjust="0"/>
    <p:restoredTop sz="94660"/>
  </p:normalViewPr>
  <p:slideViewPr>
    <p:cSldViewPr>
      <p:cViewPr varScale="1">
        <p:scale>
          <a:sx n="43" d="100"/>
          <a:sy n="43" d="100"/>
        </p:scale>
        <p:origin x="130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slide" Target="slides/slide80.xml"/><Relationship Id="rId89"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slide" Target="slides/slide83.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viewProps" Target="view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2133600" y="1371600"/>
            <a:ext cx="6477000" cy="1752600"/>
          </a:xfrm>
        </p:spPr>
        <p:txBody>
          <a:bodyPr/>
          <a:lstStyle>
            <a:lvl1pPr>
              <a:defRPr sz="5400"/>
            </a:lvl1pPr>
          </a:lstStyle>
          <a:p>
            <a:pPr lvl="0"/>
            <a:r>
              <a:rPr lang="ru-RU" altLang="ru-RU" noProof="0" smtClean="0"/>
              <a:t>Образец заголовка</a:t>
            </a:r>
          </a:p>
        </p:txBody>
      </p:sp>
      <p:sp>
        <p:nvSpPr>
          <p:cNvPr id="26627" name="Rectangle 3"/>
          <p:cNvSpPr>
            <a:spLocks noGrp="1" noChangeArrowheads="1"/>
          </p:cNvSpPr>
          <p:nvPr>
            <p:ph type="subTitle" idx="1"/>
          </p:nvPr>
        </p:nvSpPr>
        <p:spPr>
          <a:xfrm>
            <a:off x="2133600" y="3733800"/>
            <a:ext cx="6477000" cy="1981200"/>
          </a:xfrm>
        </p:spPr>
        <p:txBody>
          <a:bodyPr/>
          <a:lstStyle>
            <a:lvl1pPr marL="0" indent="0">
              <a:buFont typeface="Wingdings" panose="05000000000000000000" pitchFamily="2" charset="2"/>
              <a:buNone/>
              <a:defRPr/>
            </a:lvl1pPr>
          </a:lstStyle>
          <a:p>
            <a:pPr lvl="0"/>
            <a:r>
              <a:rPr lang="ru-RU" altLang="ru-RU" noProof="0" smtClean="0"/>
              <a:t>Образец подзаголовка</a:t>
            </a:r>
          </a:p>
        </p:txBody>
      </p:sp>
      <p:sp>
        <p:nvSpPr>
          <p:cNvPr id="26628" name="Rectangle 4"/>
          <p:cNvSpPr>
            <a:spLocks noGrp="1" noChangeArrowheads="1"/>
          </p:cNvSpPr>
          <p:nvPr>
            <p:ph type="dt" sz="half" idx="2"/>
          </p:nvPr>
        </p:nvSpPr>
        <p:spPr>
          <a:xfrm>
            <a:off x="7086600" y="6248400"/>
            <a:ext cx="1524000" cy="457200"/>
          </a:xfrm>
        </p:spPr>
        <p:txBody>
          <a:bodyPr/>
          <a:lstStyle>
            <a:lvl1pPr>
              <a:defRPr/>
            </a:lvl1pPr>
          </a:lstStyle>
          <a:p>
            <a:endParaRPr lang="ru-RU" altLang="ru-RU"/>
          </a:p>
        </p:txBody>
      </p:sp>
      <p:sp>
        <p:nvSpPr>
          <p:cNvPr id="26629" name="Rectangle 5"/>
          <p:cNvSpPr>
            <a:spLocks noGrp="1" noChangeArrowheads="1"/>
          </p:cNvSpPr>
          <p:nvPr>
            <p:ph type="ftr" sz="quarter" idx="3"/>
          </p:nvPr>
        </p:nvSpPr>
        <p:spPr>
          <a:xfrm>
            <a:off x="3810000" y="6248400"/>
            <a:ext cx="2895600" cy="457200"/>
          </a:xfrm>
        </p:spPr>
        <p:txBody>
          <a:bodyPr/>
          <a:lstStyle>
            <a:lvl1pPr>
              <a:defRPr/>
            </a:lvl1pPr>
          </a:lstStyle>
          <a:p>
            <a:endParaRPr lang="ru-RU" altLang="ru-RU"/>
          </a:p>
        </p:txBody>
      </p:sp>
      <p:sp>
        <p:nvSpPr>
          <p:cNvPr id="26630" name="Rectangle 6"/>
          <p:cNvSpPr>
            <a:spLocks noGrp="1" noChangeArrowheads="1"/>
          </p:cNvSpPr>
          <p:nvPr>
            <p:ph type="sldNum" sz="quarter" idx="4"/>
          </p:nvPr>
        </p:nvSpPr>
        <p:spPr>
          <a:xfrm>
            <a:off x="2209800" y="6248400"/>
            <a:ext cx="1219200" cy="457200"/>
          </a:xfrm>
        </p:spPr>
        <p:txBody>
          <a:bodyPr/>
          <a:lstStyle>
            <a:lvl1pPr>
              <a:defRPr/>
            </a:lvl1pPr>
          </a:lstStyle>
          <a:p>
            <a:fld id="{38BBA0E8-9E62-4489-A7D9-467D82F008FB}" type="slidenum">
              <a:rPr lang="ru-RU" altLang="ru-RU"/>
              <a:pPr/>
              <a:t>‹#›</a:t>
            </a:fld>
            <a:endParaRPr lang="ru-RU" altLang="ru-RU"/>
          </a:p>
        </p:txBody>
      </p:sp>
      <p:sp>
        <p:nvSpPr>
          <p:cNvPr id="26631" name="Line 7"/>
          <p:cNvSpPr>
            <a:spLocks noChangeShapeType="1"/>
          </p:cNvSpPr>
          <p:nvPr/>
        </p:nvSpPr>
        <p:spPr bwMode="auto">
          <a:xfrm>
            <a:off x="1905000" y="1219200"/>
            <a:ext cx="0" cy="2057400"/>
          </a:xfrm>
          <a:prstGeom prst="line">
            <a:avLst/>
          </a:prstGeom>
          <a:noFill/>
          <a:ln w="349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6632" name="Oval 8"/>
          <p:cNvSpPr>
            <a:spLocks noChangeArrowheads="1"/>
          </p:cNvSpPr>
          <p:nvPr/>
        </p:nvSpPr>
        <p:spPr bwMode="auto">
          <a:xfrm>
            <a:off x="163513" y="2103438"/>
            <a:ext cx="347662" cy="347662"/>
          </a:xfrm>
          <a:prstGeom prst="ellipse">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
        <p:nvSpPr>
          <p:cNvPr id="26633" name="Oval 9"/>
          <p:cNvSpPr>
            <a:spLocks noChangeArrowheads="1"/>
          </p:cNvSpPr>
          <p:nvPr/>
        </p:nvSpPr>
        <p:spPr bwMode="auto">
          <a:xfrm>
            <a:off x="739775" y="2105025"/>
            <a:ext cx="349250" cy="347663"/>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
        <p:nvSpPr>
          <p:cNvPr id="26634" name="Oval 10"/>
          <p:cNvSpPr>
            <a:spLocks noChangeArrowheads="1"/>
          </p:cNvSpPr>
          <p:nvPr/>
        </p:nvSpPr>
        <p:spPr bwMode="auto">
          <a:xfrm>
            <a:off x="1317625" y="2105025"/>
            <a:ext cx="347663" cy="347663"/>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8B751287-2257-4824-B3CA-D40127965EA0}" type="slidenum">
              <a:rPr lang="ru-RU" altLang="ru-RU"/>
              <a:pPr/>
              <a:t>‹#›</a:t>
            </a:fld>
            <a:endParaRPr lang="ru-RU" altLang="ru-RU"/>
          </a:p>
        </p:txBody>
      </p:sp>
    </p:spTree>
    <p:extLst>
      <p:ext uri="{BB962C8B-B14F-4D97-AF65-F5344CB8AC3E}">
        <p14:creationId xmlns:p14="http://schemas.microsoft.com/office/powerpoint/2010/main" val="2659555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90500"/>
            <a:ext cx="1752600" cy="58293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524000" y="190500"/>
            <a:ext cx="5105400" cy="58293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3B6B5727-7528-4A4B-9F8D-9103DAB3E0F5}" type="slidenum">
              <a:rPr lang="ru-RU" altLang="ru-RU"/>
              <a:pPr/>
              <a:t>‹#›</a:t>
            </a:fld>
            <a:endParaRPr lang="ru-RU" altLang="ru-RU"/>
          </a:p>
        </p:txBody>
      </p:sp>
    </p:spTree>
    <p:extLst>
      <p:ext uri="{BB962C8B-B14F-4D97-AF65-F5344CB8AC3E}">
        <p14:creationId xmlns:p14="http://schemas.microsoft.com/office/powerpoint/2010/main" val="3853790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0" y="190500"/>
            <a:ext cx="7010400" cy="1527175"/>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524000" y="1905000"/>
            <a:ext cx="3429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105400" y="1905000"/>
            <a:ext cx="3429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6629400" y="6248400"/>
            <a:ext cx="1905000" cy="45720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276600" y="6248400"/>
            <a:ext cx="2895600" cy="45720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1524000" y="6248400"/>
            <a:ext cx="1295400" cy="457200"/>
          </a:xfrm>
        </p:spPr>
        <p:txBody>
          <a:bodyPr/>
          <a:lstStyle>
            <a:lvl1pPr>
              <a:defRPr/>
            </a:lvl1pPr>
          </a:lstStyle>
          <a:p>
            <a:fld id="{913B478E-7EF4-479A-89B7-09916C70970B}" type="slidenum">
              <a:rPr lang="ru-RU" altLang="ru-RU"/>
              <a:pPr/>
              <a:t>‹#›</a:t>
            </a:fld>
            <a:endParaRPr lang="ru-RU" altLang="ru-RU"/>
          </a:p>
        </p:txBody>
      </p:sp>
    </p:spTree>
    <p:extLst>
      <p:ext uri="{BB962C8B-B14F-4D97-AF65-F5344CB8AC3E}">
        <p14:creationId xmlns:p14="http://schemas.microsoft.com/office/powerpoint/2010/main" val="1670002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0" y="190500"/>
            <a:ext cx="7010400" cy="1527175"/>
          </a:xfrm>
        </p:spPr>
        <p:txBody>
          <a:bodyPr/>
          <a:lstStyle/>
          <a:p>
            <a:r>
              <a:rPr lang="ru-RU" smtClean="0"/>
              <a:t>Образец заголовка</a:t>
            </a:r>
            <a:endParaRPr lang="ru-RU"/>
          </a:p>
        </p:txBody>
      </p:sp>
      <p:sp>
        <p:nvSpPr>
          <p:cNvPr id="3" name="Таблица 2"/>
          <p:cNvSpPr>
            <a:spLocks noGrp="1"/>
          </p:cNvSpPr>
          <p:nvPr>
            <p:ph type="tbl" idx="1"/>
          </p:nvPr>
        </p:nvSpPr>
        <p:spPr>
          <a:xfrm>
            <a:off x="1524000" y="1905000"/>
            <a:ext cx="7010400" cy="4114800"/>
          </a:xfrm>
        </p:spPr>
        <p:txBody>
          <a:bodyPr/>
          <a:lstStyle/>
          <a:p>
            <a:endParaRPr lang="ru-RU"/>
          </a:p>
        </p:txBody>
      </p:sp>
      <p:sp>
        <p:nvSpPr>
          <p:cNvPr id="4" name="Дата 3"/>
          <p:cNvSpPr>
            <a:spLocks noGrp="1"/>
          </p:cNvSpPr>
          <p:nvPr>
            <p:ph type="dt" sz="half" idx="10"/>
          </p:nvPr>
        </p:nvSpPr>
        <p:spPr>
          <a:xfrm>
            <a:off x="6629400" y="6248400"/>
            <a:ext cx="1905000" cy="457200"/>
          </a:xfrm>
        </p:spPr>
        <p:txBody>
          <a:bodyPr/>
          <a:lstStyle>
            <a:lvl1pPr>
              <a:defRPr/>
            </a:lvl1pPr>
          </a:lstStyle>
          <a:p>
            <a:endParaRPr lang="ru-RU" altLang="ru-RU"/>
          </a:p>
        </p:txBody>
      </p:sp>
      <p:sp>
        <p:nvSpPr>
          <p:cNvPr id="5" name="Нижний колонтитул 4"/>
          <p:cNvSpPr>
            <a:spLocks noGrp="1"/>
          </p:cNvSpPr>
          <p:nvPr>
            <p:ph type="ftr" sz="quarter" idx="11"/>
          </p:nvPr>
        </p:nvSpPr>
        <p:spPr>
          <a:xfrm>
            <a:off x="3276600" y="6248400"/>
            <a:ext cx="2895600" cy="457200"/>
          </a:xfrm>
        </p:spPr>
        <p:txBody>
          <a:bodyPr/>
          <a:lstStyle>
            <a:lvl1pPr>
              <a:defRPr/>
            </a:lvl1pPr>
          </a:lstStyle>
          <a:p>
            <a:endParaRPr lang="ru-RU" altLang="ru-RU"/>
          </a:p>
        </p:txBody>
      </p:sp>
      <p:sp>
        <p:nvSpPr>
          <p:cNvPr id="6" name="Номер слайда 5"/>
          <p:cNvSpPr>
            <a:spLocks noGrp="1"/>
          </p:cNvSpPr>
          <p:nvPr>
            <p:ph type="sldNum" sz="quarter" idx="12"/>
          </p:nvPr>
        </p:nvSpPr>
        <p:spPr>
          <a:xfrm>
            <a:off x="1524000" y="6248400"/>
            <a:ext cx="1295400" cy="457200"/>
          </a:xfrm>
        </p:spPr>
        <p:txBody>
          <a:bodyPr/>
          <a:lstStyle>
            <a:lvl1pPr>
              <a:defRPr/>
            </a:lvl1pPr>
          </a:lstStyle>
          <a:p>
            <a:fld id="{FB3F7195-8320-44DE-814F-716A80D37806}" type="slidenum">
              <a:rPr lang="ru-RU" altLang="ru-RU"/>
              <a:pPr/>
              <a:t>‹#›</a:t>
            </a:fld>
            <a:endParaRPr lang="ru-RU" altLang="ru-RU"/>
          </a:p>
        </p:txBody>
      </p:sp>
    </p:spTree>
    <p:extLst>
      <p:ext uri="{BB962C8B-B14F-4D97-AF65-F5344CB8AC3E}">
        <p14:creationId xmlns:p14="http://schemas.microsoft.com/office/powerpoint/2010/main" val="2514372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13798A0B-D475-4580-AE09-9DB9C607F94F}" type="slidenum">
              <a:rPr lang="ru-RU" altLang="ru-RU"/>
              <a:pPr/>
              <a:t>‹#›</a:t>
            </a:fld>
            <a:endParaRPr lang="ru-RU" altLang="ru-RU"/>
          </a:p>
        </p:txBody>
      </p:sp>
    </p:spTree>
    <p:extLst>
      <p:ext uri="{BB962C8B-B14F-4D97-AF65-F5344CB8AC3E}">
        <p14:creationId xmlns:p14="http://schemas.microsoft.com/office/powerpoint/2010/main" val="1149821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A3D87EA9-022A-448D-8994-7B9CD2052D69}" type="slidenum">
              <a:rPr lang="ru-RU" altLang="ru-RU"/>
              <a:pPr/>
              <a:t>‹#›</a:t>
            </a:fld>
            <a:endParaRPr lang="ru-RU" altLang="ru-RU"/>
          </a:p>
        </p:txBody>
      </p:sp>
    </p:spTree>
    <p:extLst>
      <p:ext uri="{BB962C8B-B14F-4D97-AF65-F5344CB8AC3E}">
        <p14:creationId xmlns:p14="http://schemas.microsoft.com/office/powerpoint/2010/main" val="1016923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1524000" y="1905000"/>
            <a:ext cx="3429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105400" y="1905000"/>
            <a:ext cx="3429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7B555732-6824-4A31-B4AE-79FE77304CE8}" type="slidenum">
              <a:rPr lang="ru-RU" altLang="ru-RU"/>
              <a:pPr/>
              <a:t>‹#›</a:t>
            </a:fld>
            <a:endParaRPr lang="ru-RU" altLang="ru-RU"/>
          </a:p>
        </p:txBody>
      </p:sp>
    </p:spTree>
    <p:extLst>
      <p:ext uri="{BB962C8B-B14F-4D97-AF65-F5344CB8AC3E}">
        <p14:creationId xmlns:p14="http://schemas.microsoft.com/office/powerpoint/2010/main" val="901822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59A3BA28-D79F-4154-A761-161073E87415}" type="slidenum">
              <a:rPr lang="ru-RU" altLang="ru-RU"/>
              <a:pPr/>
              <a:t>‹#›</a:t>
            </a:fld>
            <a:endParaRPr lang="ru-RU" altLang="ru-RU"/>
          </a:p>
        </p:txBody>
      </p:sp>
    </p:spTree>
    <p:extLst>
      <p:ext uri="{BB962C8B-B14F-4D97-AF65-F5344CB8AC3E}">
        <p14:creationId xmlns:p14="http://schemas.microsoft.com/office/powerpoint/2010/main" val="120485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37728B64-487B-4C17-8A51-C3844E5BA0F7}" type="slidenum">
              <a:rPr lang="ru-RU" altLang="ru-RU"/>
              <a:pPr/>
              <a:t>‹#›</a:t>
            </a:fld>
            <a:endParaRPr lang="ru-RU" altLang="ru-RU"/>
          </a:p>
        </p:txBody>
      </p:sp>
    </p:spTree>
    <p:extLst>
      <p:ext uri="{BB962C8B-B14F-4D97-AF65-F5344CB8AC3E}">
        <p14:creationId xmlns:p14="http://schemas.microsoft.com/office/powerpoint/2010/main" val="1688065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43D650A7-69B3-45FA-9F69-DDBF9D648C37}" type="slidenum">
              <a:rPr lang="ru-RU" altLang="ru-RU"/>
              <a:pPr/>
              <a:t>‹#›</a:t>
            </a:fld>
            <a:endParaRPr lang="ru-RU" altLang="ru-RU"/>
          </a:p>
        </p:txBody>
      </p:sp>
    </p:spTree>
    <p:extLst>
      <p:ext uri="{BB962C8B-B14F-4D97-AF65-F5344CB8AC3E}">
        <p14:creationId xmlns:p14="http://schemas.microsoft.com/office/powerpoint/2010/main" val="549183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F9F42F5A-1FD1-48EC-91C0-2E117138FF1C}" type="slidenum">
              <a:rPr lang="ru-RU" altLang="ru-RU"/>
              <a:pPr/>
              <a:t>‹#›</a:t>
            </a:fld>
            <a:endParaRPr lang="ru-RU" altLang="ru-RU"/>
          </a:p>
        </p:txBody>
      </p:sp>
    </p:spTree>
    <p:extLst>
      <p:ext uri="{BB962C8B-B14F-4D97-AF65-F5344CB8AC3E}">
        <p14:creationId xmlns:p14="http://schemas.microsoft.com/office/powerpoint/2010/main" val="2623451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2CF81C29-8432-4578-A34E-0DF02DCC24CC}" type="slidenum">
              <a:rPr lang="ru-RU" altLang="ru-RU"/>
              <a:pPr/>
              <a:t>‹#›</a:t>
            </a:fld>
            <a:endParaRPr lang="ru-RU" altLang="ru-RU"/>
          </a:p>
        </p:txBody>
      </p:sp>
    </p:spTree>
    <p:extLst>
      <p:ext uri="{BB962C8B-B14F-4D97-AF65-F5344CB8AC3E}">
        <p14:creationId xmlns:p14="http://schemas.microsoft.com/office/powerpoint/2010/main" val="425856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1524000" y="190500"/>
            <a:ext cx="7010400" cy="152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25603" name="Rectangle 3"/>
          <p:cNvSpPr>
            <a:spLocks noGrp="1" noChangeArrowheads="1"/>
          </p:cNvSpPr>
          <p:nvPr>
            <p:ph type="body" idx="1"/>
          </p:nvPr>
        </p:nvSpPr>
        <p:spPr bwMode="auto">
          <a:xfrm>
            <a:off x="1524000" y="1905000"/>
            <a:ext cx="7010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25604" name="Rectangle 4"/>
          <p:cNvSpPr>
            <a:spLocks noGrp="1" noChangeArrowheads="1"/>
          </p:cNvSpPr>
          <p:nvPr>
            <p:ph type="dt" sz="half" idx="2"/>
          </p:nvPr>
        </p:nvSpPr>
        <p:spPr bwMode="auto">
          <a:xfrm>
            <a:off x="66294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endParaRPr lang="ru-RU" altLang="ru-RU"/>
          </a:p>
        </p:txBody>
      </p:sp>
      <p:sp>
        <p:nvSpPr>
          <p:cNvPr id="25605" name="Rectangle 5"/>
          <p:cNvSpPr>
            <a:spLocks noGrp="1" noChangeArrowheads="1"/>
          </p:cNvSpPr>
          <p:nvPr>
            <p:ph type="ftr" sz="quarter" idx="3"/>
          </p:nvPr>
        </p:nvSpPr>
        <p:spPr bwMode="auto">
          <a:xfrm>
            <a:off x="32766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ru-RU" altLang="ru-RU"/>
          </a:p>
        </p:txBody>
      </p:sp>
      <p:sp>
        <p:nvSpPr>
          <p:cNvPr id="25606" name="Rectangle 6"/>
          <p:cNvSpPr>
            <a:spLocks noGrp="1" noChangeArrowheads="1"/>
          </p:cNvSpPr>
          <p:nvPr>
            <p:ph type="sldNum" sz="quarter" idx="4"/>
          </p:nvPr>
        </p:nvSpPr>
        <p:spPr bwMode="auto">
          <a:xfrm>
            <a:off x="1524000" y="6248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5D68A39F-CBF8-4C19-8FD5-5D394E33058D}" type="slidenum">
              <a:rPr lang="ru-RU" altLang="ru-RU"/>
              <a:pPr/>
              <a:t>‹#›</a:t>
            </a:fld>
            <a:endParaRPr lang="ru-RU" altLang="ru-RU"/>
          </a:p>
        </p:txBody>
      </p:sp>
      <p:sp>
        <p:nvSpPr>
          <p:cNvPr id="25607"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5608" name="Oval 8"/>
          <p:cNvSpPr>
            <a:spLocks noChangeArrowheads="1"/>
          </p:cNvSpPr>
          <p:nvPr/>
        </p:nvSpPr>
        <p:spPr bwMode="auto">
          <a:xfrm>
            <a:off x="152400" y="838200"/>
            <a:ext cx="228600" cy="228600"/>
          </a:xfrm>
          <a:prstGeom prst="ellipse">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
        <p:nvSpPr>
          <p:cNvPr id="25609" name="Oval 9"/>
          <p:cNvSpPr>
            <a:spLocks noChangeArrowheads="1"/>
          </p:cNvSpPr>
          <p:nvPr/>
        </p:nvSpPr>
        <p:spPr bwMode="auto">
          <a:xfrm>
            <a:off x="539750" y="838200"/>
            <a:ext cx="228600" cy="22860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
        <p:nvSpPr>
          <p:cNvPr id="25610" name="Oval 10"/>
          <p:cNvSpPr>
            <a:spLocks noChangeArrowheads="1"/>
          </p:cNvSpPr>
          <p:nvPr/>
        </p:nvSpPr>
        <p:spPr bwMode="auto">
          <a:xfrm>
            <a:off x="927100" y="838200"/>
            <a:ext cx="228600" cy="22860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iming>
    <p:tnLst>
      <p:par>
        <p:cTn id="1" dur="indefinite" restart="never" nodeType="tmRoot"/>
      </p:par>
    </p:tnLst>
  </p:timing>
  <p:txStyles>
    <p:titleStyle>
      <a:lvl1pPr algn="l" rtl="0" fontAlgn="base">
        <a:spcBef>
          <a:spcPct val="0"/>
        </a:spcBef>
        <a:spcAft>
          <a:spcPct val="0"/>
        </a:spcAft>
        <a:defRPr sz="4200" kern="1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panose="020B0604020202020204" pitchFamily="34" charset="0"/>
        </a:defRPr>
      </a:lvl2pPr>
      <a:lvl3pPr algn="l" rtl="0" fontAlgn="base">
        <a:spcBef>
          <a:spcPct val="0"/>
        </a:spcBef>
        <a:spcAft>
          <a:spcPct val="0"/>
        </a:spcAft>
        <a:defRPr sz="4200">
          <a:solidFill>
            <a:schemeClr val="tx2"/>
          </a:solidFill>
          <a:latin typeface="Arial" panose="020B0604020202020204" pitchFamily="34" charset="0"/>
        </a:defRPr>
      </a:lvl3pPr>
      <a:lvl4pPr algn="l" rtl="0" fontAlgn="base">
        <a:spcBef>
          <a:spcPct val="0"/>
        </a:spcBef>
        <a:spcAft>
          <a:spcPct val="0"/>
        </a:spcAft>
        <a:defRPr sz="4200">
          <a:solidFill>
            <a:schemeClr val="tx2"/>
          </a:solidFill>
          <a:latin typeface="Arial" panose="020B0604020202020204" pitchFamily="34" charset="0"/>
        </a:defRPr>
      </a:lvl4pPr>
      <a:lvl5pPr algn="l" rtl="0" fontAlgn="base">
        <a:spcBef>
          <a:spcPct val="0"/>
        </a:spcBef>
        <a:spcAft>
          <a:spcPct val="0"/>
        </a:spcAft>
        <a:defRPr sz="4200">
          <a:solidFill>
            <a:schemeClr val="tx2"/>
          </a:solidFill>
          <a:latin typeface="Arial" panose="020B0604020202020204" pitchFamily="34" charset="0"/>
        </a:defRPr>
      </a:lvl5pPr>
      <a:lvl6pPr marL="457200" algn="l" rtl="0" fontAlgn="base">
        <a:spcBef>
          <a:spcPct val="0"/>
        </a:spcBef>
        <a:spcAft>
          <a:spcPct val="0"/>
        </a:spcAft>
        <a:defRPr sz="4200">
          <a:solidFill>
            <a:schemeClr val="tx2"/>
          </a:solidFill>
          <a:latin typeface="Arial" panose="020B0604020202020204" pitchFamily="34" charset="0"/>
        </a:defRPr>
      </a:lvl6pPr>
      <a:lvl7pPr marL="914400" algn="l" rtl="0" fontAlgn="base">
        <a:spcBef>
          <a:spcPct val="0"/>
        </a:spcBef>
        <a:spcAft>
          <a:spcPct val="0"/>
        </a:spcAft>
        <a:defRPr sz="4200">
          <a:solidFill>
            <a:schemeClr val="tx2"/>
          </a:solidFill>
          <a:latin typeface="Arial" panose="020B0604020202020204" pitchFamily="34" charset="0"/>
        </a:defRPr>
      </a:lvl7pPr>
      <a:lvl8pPr marL="1371600" algn="l" rtl="0" fontAlgn="base">
        <a:spcBef>
          <a:spcPct val="0"/>
        </a:spcBef>
        <a:spcAft>
          <a:spcPct val="0"/>
        </a:spcAft>
        <a:defRPr sz="4200">
          <a:solidFill>
            <a:schemeClr val="tx2"/>
          </a:solidFill>
          <a:latin typeface="Arial" panose="020B0604020202020204" pitchFamily="34" charset="0"/>
        </a:defRPr>
      </a:lvl8pPr>
      <a:lvl9pPr marL="1828800" algn="l" rtl="0" fontAlgn="base">
        <a:spcBef>
          <a:spcPct val="0"/>
        </a:spcBef>
        <a:spcAft>
          <a:spcPct val="0"/>
        </a:spcAft>
        <a:defRPr sz="4200">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0000"/>
        <a:buFont typeface="Wingdings" panose="05000000000000000000" pitchFamily="2" charset="2"/>
        <a:buChar char="¢"/>
        <a:defRPr sz="30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anose="05000000000000000000" pitchFamily="2" charset="2"/>
        <a:buChar char="l"/>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2"/>
        </a:buClr>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tx1"/>
        </a:buClr>
        <a:buChar char="•"/>
        <a:defRPr sz="2000" kern="1200">
          <a:solidFill>
            <a:schemeClr val="tx2"/>
          </a:solidFill>
          <a:latin typeface="+mn-lt"/>
          <a:ea typeface="+mn-ea"/>
          <a:cs typeface="+mn-cs"/>
        </a:defRPr>
      </a:lvl4pPr>
      <a:lvl5pPr marL="2057400" indent="-228600" algn="l" rtl="0" fontAlgn="base">
        <a:spcBef>
          <a:spcPct val="20000"/>
        </a:spcBef>
        <a:spcAft>
          <a:spcPct val="0"/>
        </a:spcAft>
        <a:buChar char="•"/>
        <a:defRPr sz="20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ru-RU" altLang="ru-RU" sz="5000"/>
              <a:t>Обеспечение информационной безопасности в современной ОС</a:t>
            </a:r>
          </a:p>
        </p:txBody>
      </p:sp>
      <p:sp>
        <p:nvSpPr>
          <p:cNvPr id="2051" name="Rectangle 3"/>
          <p:cNvSpPr>
            <a:spLocks noGrp="1" noChangeArrowheads="1"/>
          </p:cNvSpPr>
          <p:nvPr>
            <p:ph type="subTitle" idx="1"/>
          </p:nvPr>
        </p:nvSpPr>
        <p:spPr/>
        <p:txBody>
          <a:bodyPr/>
          <a:lstStyle/>
          <a:p>
            <a:r>
              <a:rPr lang="ru-RU" altLang="ru-RU"/>
              <a:t>Лекция 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ru-RU" altLang="ru-RU" b="1"/>
              <a:t>2.2. Классификация угроз</a:t>
            </a:r>
          </a:p>
        </p:txBody>
      </p:sp>
      <p:sp>
        <p:nvSpPr>
          <p:cNvPr id="33795" name="Rectangle 3"/>
          <p:cNvSpPr>
            <a:spLocks noGrp="1" noChangeArrowheads="1"/>
          </p:cNvSpPr>
          <p:nvPr>
            <p:ph type="body" idx="1"/>
          </p:nvPr>
        </p:nvSpPr>
        <p:spPr/>
        <p:txBody>
          <a:bodyPr/>
          <a:lstStyle/>
          <a:p>
            <a:pPr>
              <a:lnSpc>
                <a:spcPct val="90000"/>
              </a:lnSpc>
            </a:pPr>
            <a:r>
              <a:rPr lang="ru-RU" altLang="ru-RU" sz="2600"/>
              <a:t>Нелегальные действия легального пользователя —легальные пользователей сети, используя свои полномочия, пытаются выполнять действия, выходящие за рамки их должностных обязанностей.</a:t>
            </a:r>
          </a:p>
          <a:p>
            <a:pPr>
              <a:lnSpc>
                <a:spcPct val="90000"/>
              </a:lnSpc>
            </a:pPr>
            <a:r>
              <a:rPr lang="ru-RU" altLang="ru-RU" sz="2600"/>
              <a:t>«Подслушивание» внутрисетевого трафика — это незаконный мониторинг сети, захват и анализ сетевых сообщений.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ru-RU" altLang="ru-RU" sz="3800" b="1"/>
              <a:t>3. Системный подход к обеспечению безопасности</a:t>
            </a:r>
            <a:r>
              <a:rPr lang="ru-RU" altLang="ru-RU" sz="3800"/>
              <a:t> </a:t>
            </a:r>
          </a:p>
        </p:txBody>
      </p:sp>
      <p:sp>
        <p:nvSpPr>
          <p:cNvPr id="34819" name="Rectangle 3"/>
          <p:cNvSpPr>
            <a:spLocks noGrp="1" noChangeArrowheads="1"/>
          </p:cNvSpPr>
          <p:nvPr>
            <p:ph type="body" idx="1"/>
          </p:nvPr>
        </p:nvSpPr>
        <p:spPr>
          <a:xfrm>
            <a:off x="250825" y="1905000"/>
            <a:ext cx="8893175" cy="4953000"/>
          </a:xfrm>
        </p:spPr>
        <p:txBody>
          <a:bodyPr/>
          <a:lstStyle/>
          <a:p>
            <a:pPr>
              <a:lnSpc>
                <a:spcPct val="80000"/>
              </a:lnSpc>
              <a:buFont typeface="Wingdings" panose="05000000000000000000" pitchFamily="2" charset="2"/>
              <a:buNone/>
            </a:pPr>
            <a:r>
              <a:rPr lang="ru-RU" altLang="ru-RU" sz="1700" b="1"/>
              <a:t>Средства и приемы:</a:t>
            </a:r>
          </a:p>
          <a:p>
            <a:pPr>
              <a:lnSpc>
                <a:spcPct val="80000"/>
              </a:lnSpc>
            </a:pPr>
            <a:r>
              <a:rPr lang="ru-RU" altLang="ru-RU" sz="1700" u="sng"/>
              <a:t>морально-этические</a:t>
            </a:r>
            <a:r>
              <a:rPr lang="ru-RU" altLang="ru-RU" sz="1700"/>
              <a:t> (нормы, которые сложились по мере распространения вычислительных средств в стране)</a:t>
            </a:r>
          </a:p>
          <a:p>
            <a:pPr>
              <a:lnSpc>
                <a:spcPct val="80000"/>
              </a:lnSpc>
            </a:pPr>
            <a:r>
              <a:rPr lang="ru-RU" altLang="ru-RU" sz="1700" u="sng"/>
              <a:t>законодательные </a:t>
            </a:r>
            <a:r>
              <a:rPr lang="ru-RU" altLang="ru-RU" sz="1700"/>
              <a:t>(законы, постановления правительства и указы президента, нормативные акты и стандарты, которыми регламентируются правила использования и обработки информации ограниченного доступа, а также вводятся меры ответственности за нарушения этих правил ),</a:t>
            </a:r>
          </a:p>
          <a:p>
            <a:pPr>
              <a:lnSpc>
                <a:spcPct val="80000"/>
              </a:lnSpc>
            </a:pPr>
            <a:r>
              <a:rPr lang="ru-RU" altLang="ru-RU" sz="1700" u="sng"/>
              <a:t>административные </a:t>
            </a:r>
            <a:r>
              <a:rPr lang="ru-RU" altLang="ru-RU" sz="1700"/>
              <a:t>(действия, предпринимаемые руководством предприятия или организации для обеспечения информационной безопасности )</a:t>
            </a:r>
          </a:p>
          <a:p>
            <a:pPr>
              <a:lnSpc>
                <a:spcPct val="80000"/>
              </a:lnSpc>
            </a:pPr>
            <a:r>
              <a:rPr lang="ru-RU" altLang="ru-RU" sz="1700" u="sng"/>
              <a:t>психологические</a:t>
            </a:r>
            <a:r>
              <a:rPr lang="ru-RU" altLang="ru-RU" sz="1700"/>
              <a:t>,</a:t>
            </a:r>
          </a:p>
          <a:p>
            <a:pPr>
              <a:lnSpc>
                <a:spcPct val="80000"/>
              </a:lnSpc>
            </a:pPr>
            <a:r>
              <a:rPr lang="ru-RU" altLang="ru-RU" sz="1700" u="sng"/>
              <a:t>физические</a:t>
            </a:r>
            <a:r>
              <a:rPr lang="ru-RU" altLang="ru-RU" sz="1700"/>
              <a:t> (экранирование помещений для защиты от излучения, проверка поставляемой аппаратуры на соответствие ее спецификациям и отсутствие аппаратных «жучков», средства наружного наблюдения, устройства, блокирующие физический доступ к отдельным блокам компьютера и т. д.), </a:t>
            </a:r>
          </a:p>
          <a:p>
            <a:pPr>
              <a:lnSpc>
                <a:spcPct val="80000"/>
              </a:lnSpc>
            </a:pPr>
            <a:r>
              <a:rPr lang="ru-RU" altLang="ru-RU" sz="1700" u="sng"/>
              <a:t>защитные возможности программных и аппаратных средств сети</a:t>
            </a:r>
            <a:r>
              <a:rPr lang="ru-RU" altLang="ru-RU" sz="1700"/>
              <a:t> (службы сетевой безопасности, решающие задачи по защите системы, например контроль доступа, включающий процедуры аутентификации и авторизации, аудит, шифрование информации, антивирусную защиту, контроль сетевого трафика и много других задач )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ru-RU" altLang="ru-RU" b="1"/>
              <a:t>4. Политика безопасности</a:t>
            </a:r>
            <a:r>
              <a:rPr lang="ru-RU" altLang="ru-RU"/>
              <a:t> </a:t>
            </a:r>
          </a:p>
        </p:txBody>
      </p:sp>
      <p:sp>
        <p:nvSpPr>
          <p:cNvPr id="35843"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sz="2100" b="1"/>
              <a:t>Важность и сложность проблемы обеспечения безопасности требует выработки политики информационной безопасности</a:t>
            </a:r>
            <a:r>
              <a:rPr lang="ru-RU" altLang="ru-RU" sz="2100"/>
              <a:t>, которая подразумевает ответы на следующие вопросы: </a:t>
            </a:r>
          </a:p>
          <a:p>
            <a:pPr>
              <a:lnSpc>
                <a:spcPct val="90000"/>
              </a:lnSpc>
            </a:pPr>
            <a:r>
              <a:rPr lang="ru-RU" altLang="ru-RU" sz="2100"/>
              <a:t>Какую информацию защищать?</a:t>
            </a:r>
          </a:p>
          <a:p>
            <a:pPr>
              <a:lnSpc>
                <a:spcPct val="90000"/>
              </a:lnSpc>
            </a:pPr>
            <a:r>
              <a:rPr lang="ru-RU" altLang="ru-RU" sz="2100"/>
              <a:t>Какой ущерб понесет предприятие при потере или при раскрытии тех или иных данных?</a:t>
            </a:r>
          </a:p>
          <a:p>
            <a:pPr>
              <a:lnSpc>
                <a:spcPct val="90000"/>
              </a:lnSpc>
            </a:pPr>
            <a:r>
              <a:rPr lang="ru-RU" altLang="ru-RU" sz="2100"/>
              <a:t>Кто или что является возможным источником угрозы, какого рода атаки на безопасность системы могут быть предприняты?</a:t>
            </a:r>
          </a:p>
          <a:p>
            <a:pPr>
              <a:lnSpc>
                <a:spcPct val="90000"/>
              </a:lnSpc>
            </a:pPr>
            <a:r>
              <a:rPr lang="ru-RU" altLang="ru-RU" sz="2100"/>
              <a:t>Какие средства использовать для защиты каждого вида информации?</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ru-RU" altLang="ru-RU" b="1"/>
              <a:t>4. Политика безопасности</a:t>
            </a:r>
          </a:p>
        </p:txBody>
      </p:sp>
      <p:sp>
        <p:nvSpPr>
          <p:cNvPr id="36867" name="Rectangle 3"/>
          <p:cNvSpPr>
            <a:spLocks noGrp="1" noChangeArrowheads="1"/>
          </p:cNvSpPr>
          <p:nvPr>
            <p:ph type="body" idx="1"/>
          </p:nvPr>
        </p:nvSpPr>
        <p:spPr>
          <a:xfrm>
            <a:off x="395288" y="1905000"/>
            <a:ext cx="8569325" cy="4953000"/>
          </a:xfrm>
        </p:spPr>
        <p:txBody>
          <a:bodyPr/>
          <a:lstStyle/>
          <a:p>
            <a:pPr>
              <a:lnSpc>
                <a:spcPct val="80000"/>
              </a:lnSpc>
              <a:buFont typeface="Wingdings" panose="05000000000000000000" pitchFamily="2" charset="2"/>
              <a:buNone/>
            </a:pPr>
            <a:r>
              <a:rPr lang="ru-RU" altLang="ru-RU" sz="1900" b="1"/>
              <a:t>Базовые принципы политики безопасности:</a:t>
            </a:r>
          </a:p>
          <a:p>
            <a:pPr>
              <a:lnSpc>
                <a:spcPct val="80000"/>
              </a:lnSpc>
            </a:pPr>
            <a:r>
              <a:rPr lang="ru-RU" altLang="ru-RU" sz="1900"/>
              <a:t>предоставление каждому сотруднику минимально уровня привилегий на доступ к данным, необходимый для выполнения должностных обязанностей; </a:t>
            </a:r>
          </a:p>
          <a:p>
            <a:pPr>
              <a:lnSpc>
                <a:spcPct val="80000"/>
              </a:lnSpc>
            </a:pPr>
            <a:r>
              <a:rPr lang="ru-RU" altLang="ru-RU" sz="1900"/>
              <a:t>использование комплексного подхода к обеспечению безопасности;</a:t>
            </a:r>
          </a:p>
          <a:p>
            <a:pPr>
              <a:lnSpc>
                <a:spcPct val="80000"/>
              </a:lnSpc>
            </a:pPr>
            <a:r>
              <a:rPr lang="ru-RU" altLang="ru-RU" sz="1900"/>
              <a:t>используя многоуровневую систему защиты, важно обеспечивать баланс надежности защиты всех уровней;</a:t>
            </a:r>
          </a:p>
          <a:p>
            <a:pPr>
              <a:lnSpc>
                <a:spcPct val="80000"/>
              </a:lnSpc>
            </a:pPr>
            <a:r>
              <a:rPr lang="ru-RU" altLang="ru-RU" sz="1900"/>
              <a:t>использование средств, которые при отказе переходят в состояние максимальной защиты;</a:t>
            </a:r>
          </a:p>
          <a:p>
            <a:pPr>
              <a:lnSpc>
                <a:spcPct val="80000"/>
              </a:lnSpc>
            </a:pPr>
            <a:r>
              <a:rPr lang="ru-RU" altLang="ru-RU" sz="1900"/>
              <a:t>принцип единого контрольно-пропускного пункта — весь входящий и выходящий во трафик должен проходить через единственный узел сети, например через межсетевой экран (firewall); </a:t>
            </a:r>
          </a:p>
          <a:p>
            <a:pPr>
              <a:lnSpc>
                <a:spcPct val="80000"/>
              </a:lnSpc>
            </a:pPr>
            <a:r>
              <a:rPr lang="ru-RU" altLang="ru-RU" sz="1900"/>
              <a:t>Принцип баланса возможного ущерба от реализации угрозы и затрат на ее предотвращение. Ни одна система безопасности не гарантирует защиту данных на уровне 100 %, поскольку является результатом компромисса между возможными рисками и возможными затратами.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ru-RU" altLang="ru-RU" b="1"/>
              <a:t>4. Политика безопасности</a:t>
            </a:r>
          </a:p>
        </p:txBody>
      </p:sp>
      <p:sp>
        <p:nvSpPr>
          <p:cNvPr id="37891" name="Rectangle 3"/>
          <p:cNvSpPr>
            <a:spLocks noGrp="1" noChangeArrowheads="1"/>
          </p:cNvSpPr>
          <p:nvPr>
            <p:ph type="body" idx="1"/>
          </p:nvPr>
        </p:nvSpPr>
        <p:spPr/>
        <p:txBody>
          <a:bodyPr/>
          <a:lstStyle/>
          <a:p>
            <a:pPr>
              <a:buFont typeface="Wingdings" panose="05000000000000000000" pitchFamily="2" charset="2"/>
              <a:buNone/>
            </a:pPr>
            <a:r>
              <a:rPr lang="ru-RU" altLang="ru-RU" sz="2600"/>
              <a:t>При определении политики безопасности для сети, имеющей выход в Интернет, специалисты рекомендуют разделить задачу на две части: </a:t>
            </a:r>
          </a:p>
          <a:p>
            <a:r>
              <a:rPr lang="ru-RU" altLang="ru-RU" sz="2600"/>
              <a:t>Выработать политику доступа к сетевым службам Интернета. </a:t>
            </a:r>
          </a:p>
          <a:p>
            <a:r>
              <a:rPr lang="ru-RU" altLang="ru-RU" sz="2600"/>
              <a:t>Выработать политику доступа к ресурсам внутренней сети компании. </a:t>
            </a:r>
          </a:p>
          <a:p>
            <a:endParaRPr lang="ru-RU" altLang="ru-RU" sz="2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ru-RU" altLang="ru-RU" b="1"/>
              <a:t>4. Политика безопасности</a:t>
            </a:r>
          </a:p>
        </p:txBody>
      </p:sp>
      <p:sp>
        <p:nvSpPr>
          <p:cNvPr id="38915" name="Rectangle 3"/>
          <p:cNvSpPr>
            <a:spLocks noGrp="1" noChangeArrowheads="1"/>
          </p:cNvSpPr>
          <p:nvPr>
            <p:ph type="body" idx="1"/>
          </p:nvPr>
        </p:nvSpPr>
        <p:spPr>
          <a:xfrm>
            <a:off x="1524000" y="1905000"/>
            <a:ext cx="7620000" cy="4403725"/>
          </a:xfrm>
        </p:spPr>
        <p:txBody>
          <a:bodyPr/>
          <a:lstStyle/>
          <a:p>
            <a:pPr>
              <a:lnSpc>
                <a:spcPct val="90000"/>
              </a:lnSpc>
              <a:buFont typeface="Wingdings" panose="05000000000000000000" pitchFamily="2" charset="2"/>
              <a:buNone/>
            </a:pPr>
            <a:r>
              <a:rPr lang="ru-RU" altLang="ru-RU" sz="2100"/>
              <a:t>Политика доступа к сетевым службам Интернета включает следующие пункты: </a:t>
            </a:r>
          </a:p>
          <a:p>
            <a:pPr>
              <a:lnSpc>
                <a:spcPct val="90000"/>
              </a:lnSpc>
            </a:pPr>
            <a:r>
              <a:rPr lang="ru-RU" altLang="ru-RU" sz="2100"/>
              <a:t>Определение списка служб Интернета, к которым пользователи внутренней сети должны иметь ограниченный доступ.</a:t>
            </a:r>
          </a:p>
          <a:p>
            <a:pPr>
              <a:lnSpc>
                <a:spcPct val="90000"/>
              </a:lnSpc>
            </a:pPr>
            <a:r>
              <a:rPr lang="ru-RU" altLang="ru-RU" sz="2100"/>
              <a:t>Определение ограничений на методы доступа, например на использование протоколов SLIP (Serial Line Internet Protocol) и РРР (Point-to-Point Protocol). </a:t>
            </a:r>
          </a:p>
          <a:p>
            <a:pPr>
              <a:lnSpc>
                <a:spcPct val="90000"/>
              </a:lnSpc>
            </a:pPr>
            <a:r>
              <a:rPr lang="ru-RU" altLang="ru-RU" sz="2100"/>
              <a:t>Принятие решения о том, разрешен ли доступ внешних пользователей из Интернета во внутреннюю сеть. Если да, то кому. Часто доступ разрешают только для некоторых, абсолютно необходимых для работы предприятия служб, например электронной почты.</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ru-RU" altLang="ru-RU" b="1"/>
              <a:t>4. Политика безопасности</a:t>
            </a:r>
          </a:p>
        </p:txBody>
      </p:sp>
      <p:sp>
        <p:nvSpPr>
          <p:cNvPr id="39939" name="Rectangle 3"/>
          <p:cNvSpPr>
            <a:spLocks noGrp="1" noChangeArrowheads="1"/>
          </p:cNvSpPr>
          <p:nvPr>
            <p:ph type="body" idx="1"/>
          </p:nvPr>
        </p:nvSpPr>
        <p:spPr>
          <a:xfrm>
            <a:off x="684213" y="1905000"/>
            <a:ext cx="7850187" cy="4332288"/>
          </a:xfrm>
        </p:spPr>
        <p:txBody>
          <a:bodyPr/>
          <a:lstStyle/>
          <a:p>
            <a:pPr>
              <a:lnSpc>
                <a:spcPct val="80000"/>
              </a:lnSpc>
              <a:buFont typeface="Wingdings" panose="05000000000000000000" pitchFamily="2" charset="2"/>
              <a:buNone/>
            </a:pPr>
            <a:r>
              <a:rPr lang="ru-RU" altLang="ru-RU" sz="2100"/>
              <a:t>Политика доступа к ресурсам внутренней сети компании может быть выражена в одном из двух принципов: </a:t>
            </a:r>
          </a:p>
          <a:p>
            <a:pPr>
              <a:lnSpc>
                <a:spcPct val="80000"/>
              </a:lnSpc>
            </a:pPr>
            <a:r>
              <a:rPr lang="ru-RU" altLang="ru-RU" sz="2100"/>
              <a:t>запрещать все, что не разрешено в явной форме или;</a:t>
            </a:r>
          </a:p>
          <a:p>
            <a:pPr>
              <a:lnSpc>
                <a:spcPct val="80000"/>
              </a:lnSpc>
            </a:pPr>
            <a:r>
              <a:rPr lang="ru-RU" altLang="ru-RU" sz="2100"/>
              <a:t>разрешать все, что не запрещено в явной форме.</a:t>
            </a:r>
          </a:p>
          <a:p>
            <a:pPr>
              <a:lnSpc>
                <a:spcPct val="80000"/>
              </a:lnSpc>
              <a:buFont typeface="Wingdings" panose="05000000000000000000" pitchFamily="2" charset="2"/>
              <a:buNone/>
            </a:pPr>
            <a:r>
              <a:rPr lang="ru-RU" altLang="ru-RU" sz="2100"/>
              <a:t>В соответствии с выбранным принципом определяются правила обработки внешнего трафика межсетевыми экранами или маршрутизаторами. </a:t>
            </a:r>
          </a:p>
          <a:p>
            <a:pPr>
              <a:lnSpc>
                <a:spcPct val="80000"/>
              </a:lnSpc>
              <a:buFont typeface="Wingdings" panose="05000000000000000000" pitchFamily="2" charset="2"/>
              <a:buNone/>
            </a:pPr>
            <a:r>
              <a:rPr lang="ru-RU" altLang="ru-RU" sz="2100"/>
              <a:t>Реализация защиты на основе первого принципа дает более высокую степень безопасности, однако при этом могут возникать большие неудобства у пользователей, а кроме того, такой способ защиты обойдется значительно дороже. </a:t>
            </a:r>
          </a:p>
          <a:p>
            <a:pPr>
              <a:lnSpc>
                <a:spcPct val="80000"/>
              </a:lnSpc>
              <a:buFont typeface="Wingdings" panose="05000000000000000000" pitchFamily="2" charset="2"/>
              <a:buNone/>
            </a:pPr>
            <a:r>
              <a:rPr lang="ru-RU" altLang="ru-RU" sz="2100"/>
              <a:t>При реализации второго принципа сеть окажется менее защищенной, однако пользоваться ею будет удобнее и потребуется меньше затрат.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r>
              <a:rPr lang="ru-RU" altLang="ru-RU" sz="3800"/>
              <a:t> </a:t>
            </a:r>
          </a:p>
        </p:txBody>
      </p:sp>
      <p:sp>
        <p:nvSpPr>
          <p:cNvPr id="40963" name="Rectangle 3"/>
          <p:cNvSpPr>
            <a:spLocks noGrp="1" noChangeArrowheads="1"/>
          </p:cNvSpPr>
          <p:nvPr>
            <p:ph type="body" idx="1"/>
          </p:nvPr>
        </p:nvSpPr>
        <p:spPr/>
        <p:txBody>
          <a:bodyPr/>
          <a:lstStyle/>
          <a:p>
            <a:pPr>
              <a:lnSpc>
                <a:spcPct val="80000"/>
              </a:lnSpc>
            </a:pPr>
            <a:r>
              <a:rPr lang="ru-RU" altLang="ru-RU" sz="1700" b="1"/>
              <a:t>Шифрование</a:t>
            </a:r>
            <a:r>
              <a:rPr lang="ru-RU" altLang="ru-RU" sz="1700"/>
              <a:t> — это краеугольный камень всех служб информационной безопасности, будь то система аутентификации или авторизации, средства создания защищенного канала или способ безопасного хранения данных. </a:t>
            </a:r>
          </a:p>
          <a:p>
            <a:pPr>
              <a:lnSpc>
                <a:spcPct val="80000"/>
              </a:lnSpc>
            </a:pPr>
            <a:r>
              <a:rPr lang="ru-RU" altLang="ru-RU" sz="1700"/>
              <a:t>Любая процедура шифрования, превращающая информацию из обычного «понятного» вида в «нечитабельный» зашифрованный вид, естественно, должна быть дополнена процедурой дешифрирования, которая, будучи примененной к зашифрованному тексту, снова приводит его в понятный вид. </a:t>
            </a:r>
            <a:r>
              <a:rPr lang="ru-RU" altLang="ru-RU" sz="1700" b="1"/>
              <a:t>Пара процедур — шифрование и дешифрирование — называется криптосистемой. </a:t>
            </a:r>
            <a:endParaRPr lang="ru-RU" altLang="ru-RU" sz="1700"/>
          </a:p>
          <a:p>
            <a:pPr>
              <a:lnSpc>
                <a:spcPct val="80000"/>
              </a:lnSpc>
            </a:pPr>
            <a:r>
              <a:rPr lang="ru-RU" altLang="ru-RU" sz="1700"/>
              <a:t>Информацию, над которой выполняются функции шифрования и дешифрирования, будем условно называть «текст», учитывая, что это может быть также числовой массив или графические данные. </a:t>
            </a:r>
            <a:endParaRPr lang="ru-RU" altLang="ru-RU" sz="1700" b="1"/>
          </a:p>
          <a:p>
            <a:pPr>
              <a:lnSpc>
                <a:spcPct val="80000"/>
              </a:lnSpc>
            </a:pPr>
            <a:r>
              <a:rPr lang="ru-RU" altLang="ru-RU" sz="1700" b="1"/>
              <a:t>В современных алгоритмах шифрования предусматривается наличие параметра</a:t>
            </a:r>
            <a:r>
              <a:rPr lang="ru-RU" altLang="ru-RU" sz="1700"/>
              <a:t> — секретного ключа.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41987" name="Rectangle 3"/>
          <p:cNvSpPr>
            <a:spLocks noGrp="1" noChangeArrowheads="1"/>
          </p:cNvSpPr>
          <p:nvPr>
            <p:ph type="body" idx="1"/>
          </p:nvPr>
        </p:nvSpPr>
        <p:spPr>
          <a:xfrm>
            <a:off x="1524000" y="1905000"/>
            <a:ext cx="7224713" cy="4548188"/>
          </a:xfrm>
        </p:spPr>
        <p:txBody>
          <a:bodyPr/>
          <a:lstStyle/>
          <a:p>
            <a:pPr>
              <a:lnSpc>
                <a:spcPct val="80000"/>
              </a:lnSpc>
            </a:pPr>
            <a:r>
              <a:rPr lang="ru-RU" altLang="ru-RU" sz="2100"/>
              <a:t>Алгоритм шифрования считается раскрытым, если найдена процедура, позволяющая подобрать ключ за реальное время. </a:t>
            </a:r>
          </a:p>
          <a:p>
            <a:pPr>
              <a:lnSpc>
                <a:spcPct val="80000"/>
              </a:lnSpc>
            </a:pPr>
            <a:r>
              <a:rPr lang="ru-RU" altLang="ru-RU" sz="2100"/>
              <a:t>Сложность алгоритма раскрытия является одной из важных характеристик криптосистемы и называется </a:t>
            </a:r>
            <a:r>
              <a:rPr lang="ru-RU" altLang="ru-RU" sz="2100" b="1" i="1"/>
              <a:t>криптостойкостъю</a:t>
            </a:r>
            <a:r>
              <a:rPr lang="ru-RU" altLang="ru-RU" sz="2100"/>
              <a:t>. </a:t>
            </a:r>
            <a:endParaRPr lang="ru-RU" altLang="ru-RU" sz="2100" b="1"/>
          </a:p>
          <a:p>
            <a:pPr>
              <a:lnSpc>
                <a:spcPct val="80000"/>
              </a:lnSpc>
            </a:pPr>
            <a:r>
              <a:rPr lang="ru-RU" altLang="ru-RU" sz="2100" b="1"/>
              <a:t>Существуют два класса криптосистем — симметричные и асимметричные</a:t>
            </a:r>
            <a:r>
              <a:rPr lang="ru-RU" altLang="ru-RU" sz="2100"/>
              <a:t>. </a:t>
            </a:r>
          </a:p>
          <a:p>
            <a:pPr>
              <a:lnSpc>
                <a:spcPct val="80000"/>
              </a:lnSpc>
            </a:pPr>
            <a:r>
              <a:rPr lang="ru-RU" altLang="ru-RU" sz="2100"/>
              <a:t>В симметричных схемах шифрования (классическая криптография) секретный ключ зашифровки совпадает с секретным ключом расшифровки. </a:t>
            </a:r>
          </a:p>
          <a:p>
            <a:pPr>
              <a:lnSpc>
                <a:spcPct val="80000"/>
              </a:lnSpc>
            </a:pPr>
            <a:r>
              <a:rPr lang="ru-RU" altLang="ru-RU" sz="2100"/>
              <a:t>В асимметричных схемах шифрования (криптография с открытым ключом) открытый ключ зашифровки не совпадает с секретным ключом расшифровки.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43011" name="Rectangle 3"/>
          <p:cNvSpPr>
            <a:spLocks noGrp="1" noChangeArrowheads="1"/>
          </p:cNvSpPr>
          <p:nvPr>
            <p:ph type="body" sz="half" idx="1"/>
          </p:nvPr>
        </p:nvSpPr>
        <p:spPr>
          <a:xfrm>
            <a:off x="1524000" y="1905000"/>
            <a:ext cx="7296150" cy="4114800"/>
          </a:xfrm>
        </p:spPr>
        <p:txBody>
          <a:bodyPr/>
          <a:lstStyle/>
          <a:p>
            <a:r>
              <a:rPr lang="ru-RU" altLang="ru-RU" sz="2600" b="1"/>
              <a:t>Модель симметричного алгоритма шифрования</a:t>
            </a:r>
            <a:r>
              <a:rPr lang="ru-RU" altLang="ru-RU" sz="2600"/>
              <a:t> </a:t>
            </a:r>
          </a:p>
        </p:txBody>
      </p:sp>
      <p:pic>
        <p:nvPicPr>
          <p:cNvPr id="43012" name="Picture 4"/>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39750" y="3284538"/>
            <a:ext cx="8353425" cy="2722562"/>
          </a:xfrm>
          <a:solidFill>
            <a:srgbClr val="FFFF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3014" name="Rectangle 6"/>
          <p:cNvSpPr>
            <a:spLocks noChangeArrowheads="1"/>
          </p:cNvSpPr>
          <p:nvPr/>
        </p:nvSpPr>
        <p:spPr bwMode="auto">
          <a:xfrm>
            <a:off x="2051050" y="6165850"/>
            <a:ext cx="5175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altLang="ru-RU"/>
              <a:t>Рис. 6.1. Модель симметричного шифрования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ru-RU" altLang="ru-RU" b="1"/>
              <a:t>1. Введение</a:t>
            </a:r>
            <a:endParaRPr lang="ru-RU" altLang="ru-RU"/>
          </a:p>
        </p:txBody>
      </p:sp>
      <p:sp>
        <p:nvSpPr>
          <p:cNvPr id="3075" name="Rectangle 3"/>
          <p:cNvSpPr>
            <a:spLocks noGrp="1" noChangeArrowheads="1"/>
          </p:cNvSpPr>
          <p:nvPr>
            <p:ph type="body" idx="1"/>
          </p:nvPr>
        </p:nvSpPr>
        <p:spPr>
          <a:xfrm>
            <a:off x="1524000" y="1628775"/>
            <a:ext cx="7296150" cy="4895850"/>
          </a:xfrm>
        </p:spPr>
        <p:txBody>
          <a:bodyPr/>
          <a:lstStyle/>
          <a:p>
            <a:pPr>
              <a:lnSpc>
                <a:spcPct val="90000"/>
              </a:lnSpc>
              <a:buFont typeface="Wingdings" panose="05000000000000000000" pitchFamily="2" charset="2"/>
              <a:buNone/>
            </a:pPr>
            <a:r>
              <a:rPr lang="ru-RU" altLang="ru-RU" sz="2100"/>
              <a:t>Две группы проблем безопасности в современных  ОС:</a:t>
            </a:r>
          </a:p>
          <a:p>
            <a:pPr>
              <a:lnSpc>
                <a:spcPct val="90000"/>
              </a:lnSpc>
            </a:pPr>
            <a:r>
              <a:rPr lang="ru-RU" altLang="ru-RU" sz="2100" b="1"/>
              <a:t>Безопасность компьютера:</a:t>
            </a:r>
            <a:r>
              <a:rPr lang="ru-RU" altLang="ru-RU" sz="2100"/>
              <a:t> все проблемы защиты данных, хранящихся и обрабатывающихся компьютером, который рассматривается как автономная система. </a:t>
            </a:r>
          </a:p>
          <a:p>
            <a:pPr>
              <a:lnSpc>
                <a:spcPct val="90000"/>
              </a:lnSpc>
              <a:buFont typeface="Wingdings" panose="05000000000000000000" pitchFamily="2" charset="2"/>
              <a:buNone/>
            </a:pPr>
            <a:r>
              <a:rPr lang="ru-RU" altLang="ru-RU" sz="2100" i="1"/>
              <a:t>Эти проблемы решаются средствами ОС и приложений, таких как БД, а также встроенными аппаратными средствами компьютера. </a:t>
            </a:r>
            <a:endParaRPr lang="ru-RU" altLang="ru-RU" sz="2100" b="1" i="1"/>
          </a:p>
          <a:p>
            <a:pPr>
              <a:lnSpc>
                <a:spcPct val="90000"/>
              </a:lnSpc>
            </a:pPr>
            <a:r>
              <a:rPr lang="ru-RU" altLang="ru-RU" sz="2100" b="1"/>
              <a:t>Сетевая безопасность:</a:t>
            </a:r>
            <a:r>
              <a:rPr lang="ru-RU" altLang="ru-RU" sz="2100"/>
              <a:t> все вопросы, связанные с взаимодействием устройств в сети </a:t>
            </a:r>
          </a:p>
          <a:p>
            <a:pPr lvl="1">
              <a:lnSpc>
                <a:spcPct val="90000"/>
              </a:lnSpc>
            </a:pPr>
            <a:r>
              <a:rPr lang="ru-RU" altLang="ru-RU" sz="2000"/>
              <a:t>защита данных в момент их передачи по линиям связи</a:t>
            </a:r>
          </a:p>
          <a:p>
            <a:pPr lvl="1">
              <a:lnSpc>
                <a:spcPct val="90000"/>
              </a:lnSpc>
            </a:pPr>
            <a:r>
              <a:rPr lang="ru-RU" altLang="ru-RU" sz="2000"/>
              <a:t>защита от несанкционированного удаленного доступа в сеть. </a:t>
            </a:r>
          </a:p>
          <a:p>
            <a:pPr lvl="1">
              <a:lnSpc>
                <a:spcPct val="90000"/>
              </a:lnSpc>
            </a:pPr>
            <a:endParaRPr lang="ru-RU" altLang="ru-RU"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45059" name="Rectangle 3"/>
          <p:cNvSpPr>
            <a:spLocks noGrp="1" noChangeArrowheads="1"/>
          </p:cNvSpPr>
          <p:nvPr>
            <p:ph type="body" idx="1"/>
          </p:nvPr>
        </p:nvSpPr>
        <p:spPr/>
        <p:txBody>
          <a:bodyPr/>
          <a:lstStyle/>
          <a:p>
            <a:pPr>
              <a:lnSpc>
                <a:spcPct val="80000"/>
              </a:lnSpc>
            </a:pPr>
            <a:r>
              <a:rPr lang="ru-RU" altLang="ru-RU" sz="1700"/>
              <a:t>На рис. 6.1 приведена классическая модель симметричной криптосистемы, теоретические основы которой впервые были изложены в 1949 году в работе Клода Шеннона. </a:t>
            </a:r>
          </a:p>
          <a:p>
            <a:pPr>
              <a:lnSpc>
                <a:spcPct val="80000"/>
              </a:lnSpc>
            </a:pPr>
            <a:r>
              <a:rPr lang="ru-RU" altLang="ru-RU" sz="1700"/>
              <a:t>В данной модели три участника: отправитель, получатель, злоумышленник. </a:t>
            </a:r>
          </a:p>
          <a:p>
            <a:pPr>
              <a:lnSpc>
                <a:spcPct val="80000"/>
              </a:lnSpc>
            </a:pPr>
            <a:r>
              <a:rPr lang="ru-RU" altLang="ru-RU" sz="1700"/>
              <a:t>Задача отправителя заключается в том, чтобы по открытому каналу передать некоторое сообщение в защищенном виде. Для этого он на ключе k зашифровывает открытый текст X и передает шифрованный текст Y. </a:t>
            </a:r>
          </a:p>
          <a:p>
            <a:pPr>
              <a:lnSpc>
                <a:spcPct val="80000"/>
              </a:lnSpc>
            </a:pPr>
            <a:r>
              <a:rPr lang="ru-RU" altLang="ru-RU" sz="1700"/>
              <a:t>Задача получателя заключается в том, чтобы расшифровать Y и прочитать сообщение X.</a:t>
            </a:r>
          </a:p>
          <a:p>
            <a:pPr>
              <a:lnSpc>
                <a:spcPct val="80000"/>
              </a:lnSpc>
            </a:pPr>
            <a:r>
              <a:rPr lang="ru-RU" altLang="ru-RU" sz="1700"/>
              <a:t>Предполагается, что отправитель имеет свой источник ключа. Сгенерированный ключ заранее по надежному каналу передается получателю. </a:t>
            </a:r>
          </a:p>
          <a:p>
            <a:pPr>
              <a:lnSpc>
                <a:spcPct val="80000"/>
              </a:lnSpc>
            </a:pPr>
            <a:r>
              <a:rPr lang="ru-RU" altLang="ru-RU" sz="1700"/>
              <a:t>Задача злоумышленника заключается в перехвате и чтении передаваемых сообщений, а также в имитации ложных сообщений. </a:t>
            </a:r>
          </a:p>
          <a:p>
            <a:pPr>
              <a:lnSpc>
                <a:spcPct val="80000"/>
              </a:lnSpc>
              <a:buFont typeface="Wingdings" panose="05000000000000000000" pitchFamily="2" charset="2"/>
              <a:buNone/>
            </a:pPr>
            <a:endParaRPr lang="ru-RU" altLang="ru-RU" sz="17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46083" name="Rectangle 3"/>
          <p:cNvSpPr>
            <a:spLocks noGrp="1" noChangeArrowheads="1"/>
          </p:cNvSpPr>
          <p:nvPr>
            <p:ph type="body" idx="1"/>
          </p:nvPr>
        </p:nvSpPr>
        <p:spPr>
          <a:xfrm>
            <a:off x="1524000" y="1905000"/>
            <a:ext cx="7224713" cy="4476750"/>
          </a:xfrm>
        </p:spPr>
        <p:txBody>
          <a:bodyPr/>
          <a:lstStyle/>
          <a:p>
            <a:pPr>
              <a:lnSpc>
                <a:spcPct val="90000"/>
              </a:lnSpc>
            </a:pPr>
            <a:r>
              <a:rPr lang="ru-RU" altLang="ru-RU" sz="2100"/>
              <a:t>Модель является универсальной — если зашифрованные данные хранятся в компьютере и никуда не передаются, отправитель и получатель совмещаются в одном лице, а в роли злоумышленника выступает некто, имеющий доступ к компьютеру в ваше отсутствие. </a:t>
            </a:r>
          </a:p>
          <a:p>
            <a:pPr>
              <a:lnSpc>
                <a:spcPct val="90000"/>
              </a:lnSpc>
            </a:pPr>
            <a:r>
              <a:rPr lang="ru-RU" altLang="ru-RU" sz="2100"/>
              <a:t>Наиболее популярным стандартным симметричным алгоритмом шифрования данных является DES (Data Encryption Standard). Алгоритм разработан фирмой IBM и в 1976 году был рекомендован Национальным бюро стандартов к использованию в открытых секторах экономики. Суть этого алгоритма заключается в следующем (рис. 6.2).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Rectangle 5"/>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pic>
        <p:nvPicPr>
          <p:cNvPr id="4710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55650" y="1916113"/>
            <a:ext cx="7129463" cy="2763837"/>
          </a:xfrm>
          <a:solidFill>
            <a:srgbClr val="FFFF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7111" name="Rectangle 7"/>
          <p:cNvSpPr>
            <a:spLocks noChangeArrowheads="1"/>
          </p:cNvSpPr>
          <p:nvPr/>
        </p:nvSpPr>
        <p:spPr bwMode="auto">
          <a:xfrm>
            <a:off x="1476375" y="5229225"/>
            <a:ext cx="5359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ltLang="ru-RU"/>
              <a:t>Рис. 6.2. Схема шифрования по алгоритму DES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49155" name="Rectangle 3"/>
          <p:cNvSpPr>
            <a:spLocks noGrp="1" noChangeArrowheads="1"/>
          </p:cNvSpPr>
          <p:nvPr>
            <p:ph type="body" idx="1"/>
          </p:nvPr>
        </p:nvSpPr>
        <p:spPr>
          <a:xfrm>
            <a:off x="250825" y="1905000"/>
            <a:ext cx="8713788" cy="4953000"/>
          </a:xfrm>
        </p:spPr>
        <p:txBody>
          <a:bodyPr/>
          <a:lstStyle/>
          <a:p>
            <a:pPr>
              <a:lnSpc>
                <a:spcPct val="80000"/>
              </a:lnSpc>
            </a:pPr>
            <a:r>
              <a:rPr lang="ru-RU" altLang="ru-RU" sz="1900"/>
              <a:t>В алгоритме DES данные шифруются поблочно. </a:t>
            </a:r>
          </a:p>
          <a:p>
            <a:pPr>
              <a:lnSpc>
                <a:spcPct val="80000"/>
              </a:lnSpc>
            </a:pPr>
            <a:r>
              <a:rPr lang="ru-RU" altLang="ru-RU" sz="1900"/>
              <a:t>Перед шифрованием любая форма представления данных преобразуется в числовую. Эти числа получают путем любой открытой процедуры преобразования блока текста в число.</a:t>
            </a:r>
          </a:p>
          <a:p>
            <a:pPr>
              <a:lnSpc>
                <a:spcPct val="80000"/>
              </a:lnSpc>
            </a:pPr>
            <a:r>
              <a:rPr lang="ru-RU" altLang="ru-RU" sz="1900"/>
              <a:t>Например, ими могли бы быть значения двоичных чисел, полученных слиянием ASCII-кодов последовательных символов соответствующего блока текста. </a:t>
            </a:r>
          </a:p>
          <a:p>
            <a:pPr>
              <a:lnSpc>
                <a:spcPct val="80000"/>
              </a:lnSpc>
            </a:pPr>
            <a:r>
              <a:rPr lang="ru-RU" altLang="ru-RU" sz="1900"/>
              <a:t>На вход шифрующей функции поступает блок данных размером 64 бита, он делится пополам на левую (L) и правую (R) части. </a:t>
            </a:r>
          </a:p>
          <a:p>
            <a:pPr>
              <a:lnSpc>
                <a:spcPct val="80000"/>
              </a:lnSpc>
            </a:pPr>
            <a:r>
              <a:rPr lang="ru-RU" altLang="ru-RU" sz="1900"/>
              <a:t>На первом этапе на место левой части результирующего блока помещается правая часть исходного блока. </a:t>
            </a:r>
          </a:p>
          <a:p>
            <a:pPr>
              <a:lnSpc>
                <a:spcPct val="80000"/>
              </a:lnSpc>
            </a:pPr>
            <a:r>
              <a:rPr lang="ru-RU" altLang="ru-RU" sz="1900"/>
              <a:t>Правая часть результирующего блока вычисляется как сумма по модулю 2 (операция XOR) левой и правой частей исходного блока.</a:t>
            </a:r>
          </a:p>
          <a:p>
            <a:pPr>
              <a:lnSpc>
                <a:spcPct val="80000"/>
              </a:lnSpc>
            </a:pPr>
            <a:r>
              <a:rPr lang="ru-RU" altLang="ru-RU" sz="1900"/>
              <a:t>Затем на основе случайной двоичной последовательности по определенной схеме в полученном результате выполняются побитные замены и перестановки. Используемая двоичная последовательность, представляющая собой ключ данного алгоритма, имеет длину 64 бита, из которых 56 действительно случайны, а 8 предназначены для контроля ключа.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50179" name="Rectangle 3"/>
          <p:cNvSpPr>
            <a:spLocks noGrp="1" noChangeArrowheads="1"/>
          </p:cNvSpPr>
          <p:nvPr>
            <p:ph type="body" idx="1"/>
          </p:nvPr>
        </p:nvSpPr>
        <p:spPr/>
        <p:txBody>
          <a:bodyPr/>
          <a:lstStyle/>
          <a:p>
            <a:pPr>
              <a:lnSpc>
                <a:spcPct val="80000"/>
              </a:lnSpc>
            </a:pPr>
            <a:r>
              <a:rPr lang="ru-RU" altLang="ru-RU" sz="1900"/>
              <a:t>Вот уже в течение двух десятков лет алгоритм DES испытывается на стойкость. И хотя существуют примеры успешных попыток «взлома» данного алгоритма, в целом можно считать, что он выдержал испытания. Алгоритм DES широко используется в различных технологиях и продуктах безопасности информационных систем. Для того чтобы повысить криптостойкость алгоритма DES, иногда применяют его усиленный вариант, называемый «тройным DES», который включает троекратное шифрование с использованием двух разных ключей. При этом можно считать, что длина ключа увеличивается с 56 бит до 112 бит, а значит, криптостойкость алгоритма существенно повышается. Но за это приходится платить производительностью — «тройной DES» требует в три раза больше времени, чем «обычный» DES.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51203" name="Rectangle 3"/>
          <p:cNvSpPr>
            <a:spLocks noGrp="1" noChangeArrowheads="1"/>
          </p:cNvSpPr>
          <p:nvPr>
            <p:ph type="body" idx="1"/>
          </p:nvPr>
        </p:nvSpPr>
        <p:spPr/>
        <p:txBody>
          <a:bodyPr/>
          <a:lstStyle/>
          <a:p>
            <a:pPr marL="361950" indent="-361950">
              <a:lnSpc>
                <a:spcPct val="80000"/>
              </a:lnSpc>
            </a:pPr>
            <a:r>
              <a:rPr lang="ru-RU" altLang="ru-RU" sz="1900" b="1"/>
              <a:t>В симметричных алгоритмах главную проблему представляют ключи</a:t>
            </a:r>
            <a:r>
              <a:rPr lang="ru-RU" altLang="ru-RU" sz="1900"/>
              <a:t>. </a:t>
            </a:r>
          </a:p>
          <a:p>
            <a:pPr marL="361950" indent="-361950">
              <a:lnSpc>
                <a:spcPct val="80000"/>
              </a:lnSpc>
              <a:buFont typeface="Wingdings" panose="05000000000000000000" pitchFamily="2" charset="2"/>
              <a:buAutoNum type="arabicPeriod"/>
            </a:pPr>
            <a:r>
              <a:rPr lang="ru-RU" altLang="ru-RU" sz="1900"/>
              <a:t>криптостойкость многих симметричных алгоритмов зависит от качества ключа, это предъявляет повышенные требования к службе генерации ключей.</a:t>
            </a:r>
          </a:p>
          <a:p>
            <a:pPr marL="361950" indent="-361950">
              <a:lnSpc>
                <a:spcPct val="80000"/>
              </a:lnSpc>
              <a:buFont typeface="Wingdings" panose="05000000000000000000" pitchFamily="2" charset="2"/>
              <a:buAutoNum type="arabicPeriod"/>
            </a:pPr>
            <a:r>
              <a:rPr lang="ru-RU" altLang="ru-RU" sz="1900"/>
              <a:t>принципиальной является надежность канала передачи ключа второму участнику секретных переговоров.</a:t>
            </a:r>
          </a:p>
          <a:p>
            <a:pPr marL="361950" indent="-361950">
              <a:lnSpc>
                <a:spcPct val="80000"/>
              </a:lnSpc>
            </a:pPr>
            <a:r>
              <a:rPr lang="ru-RU" altLang="ru-RU" sz="1900"/>
              <a:t>Проблема с ключами возникает даже в системе с двумя абонентами, а в системе с несколькими абонентами, желающими обмениваться секретными данными по принципу «каждый с каждым», потребуется количество ключей пропорционально квадрату количества абонентов, что при большом числе абонентов делает задачу чрезвычайно сложной. </a:t>
            </a:r>
          </a:p>
          <a:p>
            <a:pPr marL="361950" indent="-361950">
              <a:lnSpc>
                <a:spcPct val="80000"/>
              </a:lnSpc>
            </a:pPr>
            <a:r>
              <a:rPr lang="ru-RU" altLang="ru-RU" sz="1900"/>
              <a:t>Несимметричные алгоритмы, основанные на использовании открытых ключей, снимают эту проблему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52227"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sz="2100" b="1"/>
              <a:t>Несимметричные алгоритмы шифрования </a:t>
            </a:r>
            <a:endParaRPr lang="ru-RU" altLang="ru-RU" sz="2100"/>
          </a:p>
          <a:p>
            <a:pPr>
              <a:lnSpc>
                <a:spcPct val="90000"/>
              </a:lnSpc>
            </a:pPr>
            <a:r>
              <a:rPr lang="ru-RU" altLang="ru-RU" sz="2100"/>
              <a:t>В середине 70-х двое ученых — Винфилд Диффи и Мартин Хеллман — описали принципы шифрования с открытыми ключами. </a:t>
            </a:r>
          </a:p>
          <a:p>
            <a:pPr>
              <a:lnSpc>
                <a:spcPct val="90000"/>
              </a:lnSpc>
            </a:pPr>
            <a:r>
              <a:rPr lang="ru-RU" altLang="ru-RU" sz="2100"/>
              <a:t>Особенность шифрования на основе открытых ключей состоит в том, что одновременно генерируется уникальная пара ключей, таких, что текст, зашифрованный одним ключом, может быть расшифрован только с использованием второго ключа и наоборот.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pic>
        <p:nvPicPr>
          <p:cNvPr id="53252"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4213" y="2060575"/>
            <a:ext cx="8066087" cy="2757488"/>
          </a:xfrm>
          <a:solidFill>
            <a:srgbClr val="FFFF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3255" name="Rectangle 7"/>
          <p:cNvSpPr>
            <a:spLocks noChangeArrowheads="1"/>
          </p:cNvSpPr>
          <p:nvPr/>
        </p:nvSpPr>
        <p:spPr bwMode="auto">
          <a:xfrm>
            <a:off x="1908175" y="5229225"/>
            <a:ext cx="542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altLang="ru-RU"/>
              <a:t>Рис. 6.1. Модель несимметричного шифрования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55299" name="Rectangle 3"/>
          <p:cNvSpPr>
            <a:spLocks noGrp="1" noChangeArrowheads="1"/>
          </p:cNvSpPr>
          <p:nvPr>
            <p:ph type="body" idx="1"/>
          </p:nvPr>
        </p:nvSpPr>
        <p:spPr>
          <a:xfrm>
            <a:off x="1524000" y="1905000"/>
            <a:ext cx="7440613" cy="4764088"/>
          </a:xfrm>
        </p:spPr>
        <p:txBody>
          <a:bodyPr/>
          <a:lstStyle/>
          <a:p>
            <a:pPr>
              <a:lnSpc>
                <a:spcPct val="80000"/>
              </a:lnSpc>
            </a:pPr>
            <a:r>
              <a:rPr lang="ru-RU" altLang="ru-RU" sz="1700"/>
              <a:t>В модели криптосхемы с открытым ключом также три участника: отправитель, получатель, злоумышленник (рис. 6.3). </a:t>
            </a:r>
          </a:p>
          <a:p>
            <a:pPr>
              <a:lnSpc>
                <a:spcPct val="80000"/>
              </a:lnSpc>
            </a:pPr>
            <a:r>
              <a:rPr lang="ru-RU" altLang="ru-RU" sz="1700"/>
              <a:t>Задача отправителя заключается в том, чтобы по открытому каналу связи передать некоторое сообщение в защищенном виде.</a:t>
            </a:r>
          </a:p>
          <a:p>
            <a:pPr>
              <a:lnSpc>
                <a:spcPct val="80000"/>
              </a:lnSpc>
            </a:pPr>
            <a:r>
              <a:rPr lang="ru-RU" altLang="ru-RU" sz="1700"/>
              <a:t>Получатель генерирует на своей стороне два ключа: открытый Е и закрытый D. </a:t>
            </a:r>
          </a:p>
          <a:p>
            <a:pPr>
              <a:lnSpc>
                <a:spcPct val="80000"/>
              </a:lnSpc>
            </a:pPr>
            <a:r>
              <a:rPr lang="ru-RU" altLang="ru-RU" sz="1700"/>
              <a:t>Закрытый ключ D (часто называемый также личным ключом) абонент должен сохранять в защищенном месте, а открытый ключ Е он может передать всем, с кем он хочет поддерживать защищенные отношения. </a:t>
            </a:r>
          </a:p>
          <a:p>
            <a:pPr>
              <a:lnSpc>
                <a:spcPct val="80000"/>
              </a:lnSpc>
            </a:pPr>
            <a:r>
              <a:rPr lang="ru-RU" altLang="ru-RU" sz="1700"/>
              <a:t>Открытый ключ используется для шифрования текста, но расшифровать текст можно только с помощью закрытого ключа. </a:t>
            </a:r>
          </a:p>
          <a:p>
            <a:pPr>
              <a:lnSpc>
                <a:spcPct val="80000"/>
              </a:lnSpc>
            </a:pPr>
            <a:r>
              <a:rPr lang="ru-RU" altLang="ru-RU" sz="1700"/>
              <a:t>Поэтому открытый ключ передается отправителю в незащищенном виде. </a:t>
            </a:r>
          </a:p>
          <a:p>
            <a:pPr>
              <a:lnSpc>
                <a:spcPct val="80000"/>
              </a:lnSpc>
            </a:pPr>
            <a:r>
              <a:rPr lang="ru-RU" altLang="ru-RU" sz="1700"/>
              <a:t>Отправитель, используя открытый ключ получателя, шифрует сообщение X и передает его получателю. </a:t>
            </a:r>
          </a:p>
          <a:p>
            <a:pPr>
              <a:lnSpc>
                <a:spcPct val="80000"/>
              </a:lnSpc>
            </a:pPr>
            <a:r>
              <a:rPr lang="ru-RU" altLang="ru-RU" sz="1700"/>
              <a:t>Получатель расшифровывает сообщение своим закрытым ключом D.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56323" name="Rectangle 3"/>
          <p:cNvSpPr>
            <a:spLocks noGrp="1" noChangeArrowheads="1"/>
          </p:cNvSpPr>
          <p:nvPr>
            <p:ph type="body" idx="1"/>
          </p:nvPr>
        </p:nvSpPr>
        <p:spPr>
          <a:xfrm>
            <a:off x="468313" y="1905000"/>
            <a:ext cx="8675687" cy="4764088"/>
          </a:xfrm>
        </p:spPr>
        <p:txBody>
          <a:bodyPr/>
          <a:lstStyle/>
          <a:p>
            <a:pPr>
              <a:lnSpc>
                <a:spcPct val="80000"/>
              </a:lnSpc>
            </a:pPr>
            <a:r>
              <a:rPr lang="ru-RU" altLang="ru-RU" sz="1700"/>
              <a:t>Числа, используемые для шифрования и дешифрирования текста, не могут быть независимыми друг от друга, а значит, есть теоретическая возможность вычисления закрытого ключа по открытому, но это связано с огромным количеством вычислений, которые требуют огромного времени. </a:t>
            </a:r>
          </a:p>
          <a:p>
            <a:pPr>
              <a:lnSpc>
                <a:spcPct val="80000"/>
              </a:lnSpc>
            </a:pPr>
            <a:r>
              <a:rPr lang="ru-RU" altLang="ru-RU" sz="1700"/>
              <a:t>Поясним принципиальную связь между закрытым и открытым ключами следующей аналогией. </a:t>
            </a:r>
          </a:p>
          <a:p>
            <a:pPr>
              <a:lnSpc>
                <a:spcPct val="80000"/>
              </a:lnSpc>
            </a:pPr>
            <a:r>
              <a:rPr lang="ru-RU" altLang="ru-RU" sz="1700"/>
              <a:t>Пусть абонент 1 (рис. 6.4, а) решает вести секретную переписку со своими сотрудниками на малоизвестном языке, например санскрите. Для этого он обзаводится санскритско-русским словарем, а всем своим абонентам посылает русско-санскритские словари. Каждый из них, пользуясь словарем, пишет сообщения на санскрите и посылает их абоненту 1, который переводит их на русский язык, пользуясь доступным только ему санскритско-русским словарем. Очевидно, что здесь роль открытого ключа Е играет русско-санскритский словарь, а роль закрытого ключа D — санскритско-русский словарь. Могут ли абоненты 2, 3 и 4 прочитать чужие сообщения S2, S3, S4, которые посылает каждый из них абоненту 1? Вообще-то нет, так как, для этого им нужен санскритско-русский словарь, обладателем которого является только абонент 1. Но теоретическая возможность этого имеется, так как затратив массу времени, можно прямым перебором составить санскритско-русский словарь по русско-санскритскому словарю. Такая процедура, требующая больших временных затрат, является отдаленной аналогией восстановления закрытого ключа по открытому.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ru-RU" altLang="ru-RU" b="1"/>
              <a:t>1. Введение</a:t>
            </a:r>
            <a:endParaRPr lang="ru-RU" altLang="ru-RU"/>
          </a:p>
        </p:txBody>
      </p:sp>
      <p:sp>
        <p:nvSpPr>
          <p:cNvPr id="4099" name="Rectangle 3"/>
          <p:cNvSpPr>
            <a:spLocks noGrp="1" noChangeArrowheads="1"/>
          </p:cNvSpPr>
          <p:nvPr>
            <p:ph type="body" idx="1"/>
          </p:nvPr>
        </p:nvSpPr>
        <p:spPr/>
        <p:txBody>
          <a:bodyPr/>
          <a:lstStyle/>
          <a:p>
            <a:pPr>
              <a:lnSpc>
                <a:spcPct val="80000"/>
              </a:lnSpc>
              <a:buFont typeface="Wingdings" panose="05000000000000000000" pitchFamily="2" charset="2"/>
              <a:buNone/>
            </a:pPr>
            <a:r>
              <a:rPr lang="ru-RU" altLang="ru-RU" sz="1900"/>
              <a:t>Специфика сетевой безопасности:</a:t>
            </a:r>
          </a:p>
          <a:p>
            <a:pPr>
              <a:lnSpc>
                <a:spcPct val="80000"/>
              </a:lnSpc>
            </a:pPr>
            <a:r>
              <a:rPr lang="ru-RU" altLang="ru-RU" sz="1900"/>
              <a:t>Логический вход чужого пользователя в ваш компьютер является штатной ситуацией, если вы работаете в сети. </a:t>
            </a:r>
            <a:r>
              <a:rPr lang="ru-RU" altLang="ru-RU" sz="1900" b="1"/>
              <a:t>Обеспечение безопасности в такой ситуации сводится к тому, чтобы сделать это проникновение контролируемым</a:t>
            </a:r>
            <a:r>
              <a:rPr lang="ru-RU" altLang="ru-RU" sz="1900"/>
              <a:t> – </a:t>
            </a:r>
            <a:r>
              <a:rPr lang="ru-RU" altLang="ru-RU" sz="1900" b="1"/>
              <a:t>каждому пользователю сети должны быть четко определены его права по доступу к информации</a:t>
            </a:r>
            <a:r>
              <a:rPr lang="ru-RU" altLang="ru-RU" sz="1900"/>
              <a:t>, внешним устройствам и выполнению системных действий на каждом из компьютеров сети. </a:t>
            </a:r>
          </a:p>
          <a:p>
            <a:pPr>
              <a:lnSpc>
                <a:spcPct val="80000"/>
              </a:lnSpc>
            </a:pPr>
            <a:r>
              <a:rPr lang="ru-RU" altLang="ru-RU" sz="1900"/>
              <a:t>Сети по своей природе подвержены еще </a:t>
            </a:r>
            <a:r>
              <a:rPr lang="ru-RU" altLang="ru-RU" sz="1900" b="1"/>
              <a:t>одному виду опасности — перехвату и анализу сообщений, передаваемых по сети, а также созданию «ложного» трафика</a:t>
            </a:r>
            <a:r>
              <a:rPr lang="ru-RU" altLang="ru-RU" sz="1900"/>
              <a:t>. Большая часть средств обеспечения сетевой безопасности направлена на предотвращение именно этого типа нарушений.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57347" name="Rectangle 3"/>
          <p:cNvSpPr>
            <a:spLocks noGrp="1" noChangeArrowheads="1"/>
          </p:cNvSpPr>
          <p:nvPr>
            <p:ph type="body" idx="1"/>
          </p:nvPr>
        </p:nvSpPr>
        <p:spPr>
          <a:xfrm>
            <a:off x="1524000" y="1905000"/>
            <a:ext cx="7369175" cy="4764088"/>
          </a:xfrm>
        </p:spPr>
        <p:txBody>
          <a:bodyPr/>
          <a:lstStyle/>
          <a:p>
            <a:pPr>
              <a:lnSpc>
                <a:spcPct val="80000"/>
              </a:lnSpc>
            </a:pPr>
            <a:r>
              <a:rPr lang="ru-RU" altLang="ru-RU" sz="1900"/>
              <a:t>На рис. 6.4, б показана другая схема использования открытого и закрытого ключей, целью которой является подтверждение авторства (аутентификация или электронная подпись) посылаемого сообщения. В этом случае поток сообщений имеет обратное направление — от абонента 1, обладателя закрытого ключа D, к его корреспондентам, обладателям открытого ключа Е. Если абонент 1 хочет аутентифицировать себя (поставить электронную подпись), то он шифрует известный текст своим закрытым ключом D и передает шифровку своим корреспондентам. Если им удается расшифровать текст открытым ключом абонента 1, то это доказывает, что текст был зашифрован его же закрытым ключом, а значит, именно он является автором этого сообщения. Заметим, что в этом случае сообщения S2, S3, 84, адресованные разным абонентам, не являются секретными, так как все они — обладатели одного и того же открытого ключа, с помощью которого они могут расшифровывать все сообщения, поступающие от абонента 1.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38325" y="260350"/>
            <a:ext cx="5337175" cy="6192838"/>
          </a:xfrm>
          <a:solidFill>
            <a:srgbClr val="FFFF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8375" name="Rectangle 7"/>
          <p:cNvSpPr>
            <a:spLocks noChangeArrowheads="1"/>
          </p:cNvSpPr>
          <p:nvPr/>
        </p:nvSpPr>
        <p:spPr bwMode="auto">
          <a:xfrm>
            <a:off x="6948488" y="4797425"/>
            <a:ext cx="2195512"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ru-RU" altLang="ru-RU"/>
              <a:t>Рис. 6.4. Две схемы использования открытого и закрытого ключей </a:t>
            </a:r>
          </a:p>
          <a:p>
            <a:pPr eaLnBrk="0" hangingPunct="0"/>
            <a:endParaRPr lang="ru-RU" altLang="ru-RU"/>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60419" name="Rectangle 3"/>
          <p:cNvSpPr>
            <a:spLocks noGrp="1" noChangeArrowheads="1"/>
          </p:cNvSpPr>
          <p:nvPr>
            <p:ph type="body" idx="1"/>
          </p:nvPr>
        </p:nvSpPr>
        <p:spPr/>
        <p:txBody>
          <a:bodyPr/>
          <a:lstStyle/>
          <a:p>
            <a:pPr>
              <a:lnSpc>
                <a:spcPct val="80000"/>
              </a:lnSpc>
            </a:pPr>
            <a:r>
              <a:rPr lang="ru-RU" altLang="ru-RU" sz="1900"/>
              <a:t>Для того чтобы в сети все </a:t>
            </a:r>
            <a:r>
              <a:rPr lang="en-US" altLang="ru-RU" sz="1900"/>
              <a:t>n</a:t>
            </a:r>
            <a:r>
              <a:rPr lang="ru-RU" altLang="ru-RU" sz="1900"/>
              <a:t> абонентов имели возможность не только принимать зашифрованные сообщения, но и сами посылать таковые, каждый абонент должен обладать своей собственной парой ключей Е и D. Всего в сети будет 2</a:t>
            </a:r>
            <a:r>
              <a:rPr lang="en-US" altLang="ru-RU" sz="1900"/>
              <a:t>n</a:t>
            </a:r>
            <a:r>
              <a:rPr lang="ru-RU" altLang="ru-RU" sz="1900"/>
              <a:t> ключей: </a:t>
            </a:r>
            <a:r>
              <a:rPr lang="en-US" altLang="ru-RU" sz="1900"/>
              <a:t>n</a:t>
            </a:r>
            <a:r>
              <a:rPr lang="ru-RU" altLang="ru-RU" sz="1900"/>
              <a:t> открытых ключей для шифрования и n секретных ключей для дешифрирования. Таким образом, решается проблема масштабируемости — квадратичная зависимость количества ключей от числа абонентов в симметричных алгоритмах заменяется линейной зависимостью в несимметричных алгоритмах. Исчезает и задача секретной доставки ключа. Злоумышленнику нет смысла стремиться завладеть открытым ключом, поскольку это не дает возможности расшифровывать текст или вычислить закрытый ключ.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61443" name="Rectangle 3"/>
          <p:cNvSpPr>
            <a:spLocks noGrp="1" noChangeArrowheads="1"/>
          </p:cNvSpPr>
          <p:nvPr>
            <p:ph type="body" idx="1"/>
          </p:nvPr>
        </p:nvSpPr>
        <p:spPr/>
        <p:txBody>
          <a:bodyPr/>
          <a:lstStyle/>
          <a:p>
            <a:pPr>
              <a:lnSpc>
                <a:spcPct val="80000"/>
              </a:lnSpc>
            </a:pPr>
            <a:r>
              <a:rPr lang="ru-RU" altLang="ru-RU" sz="1700" b="1"/>
              <a:t>Хотя информация об открытом ключе не является секретной, ее нужно защищать от подлогов, чтобы злоумышленник под именем легального пользователя не навязал свой открытый ключ, после чего с помощью своего закрытого ключа он может расшифровывать все сообщения, посылаемые легальному пользователю и отправлять свои сообщения от его имени</a:t>
            </a:r>
            <a:r>
              <a:rPr lang="ru-RU" altLang="ru-RU" sz="1700"/>
              <a:t>. Проще всего было бы распространять списки, связывающие имена пользователей с их открытыми ключами широковещательно, путем публикаций в средствах массовой информации (бюллетени, специализированные журналы и т. п.). Однако при таком подходе мы снова, как и в случае с паролями, сталкиваемся с плохой масштабируемостью. Решением этой проблемы является технология цифровых сертификатов. Сертификат — это электронный документ, который связывает конкретного пользователя с конкретным ключом. </a:t>
            </a:r>
          </a:p>
          <a:p>
            <a:pPr>
              <a:lnSpc>
                <a:spcPct val="80000"/>
              </a:lnSpc>
            </a:pPr>
            <a:r>
              <a:rPr lang="ru-RU" altLang="ru-RU" sz="1700"/>
              <a:t>В настоящее время одним из наиболее популярных криптоалгоритмов с открытым ключом является криптоалгоритм RSA.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62467" name="Rectangle 3"/>
          <p:cNvSpPr>
            <a:spLocks noGrp="1" noChangeArrowheads="1"/>
          </p:cNvSpPr>
          <p:nvPr>
            <p:ph type="body" idx="1"/>
          </p:nvPr>
        </p:nvSpPr>
        <p:spPr>
          <a:xfrm>
            <a:off x="755650" y="1905000"/>
            <a:ext cx="8208963" cy="4764088"/>
          </a:xfrm>
        </p:spPr>
        <p:txBody>
          <a:bodyPr/>
          <a:lstStyle/>
          <a:p>
            <a:pPr>
              <a:lnSpc>
                <a:spcPct val="80000"/>
              </a:lnSpc>
              <a:buFont typeface="Wingdings" panose="05000000000000000000" pitchFamily="2" charset="2"/>
              <a:buNone/>
            </a:pPr>
            <a:r>
              <a:rPr lang="ru-RU" altLang="ru-RU" sz="1700" b="1"/>
              <a:t>Криптоалгоритм RSA</a:t>
            </a:r>
          </a:p>
          <a:p>
            <a:pPr>
              <a:lnSpc>
                <a:spcPct val="80000"/>
              </a:lnSpc>
            </a:pPr>
            <a:r>
              <a:rPr lang="ru-RU" altLang="ru-RU" sz="1700"/>
              <a:t>В 1978 году трое ученых (Ривест, Шамир и Адлеман) разработали систему шифрования с открытыми ключами RSA (Rivest, Shamir, Adleman), полностью отвечающую всем принципам Диффи-Хеллмана. Этот метод состоит в следующем: </a:t>
            </a:r>
          </a:p>
          <a:p>
            <a:pPr>
              <a:lnSpc>
                <a:spcPct val="80000"/>
              </a:lnSpc>
              <a:buFont typeface="Wingdings" panose="05000000000000000000" pitchFamily="2" charset="2"/>
              <a:buAutoNum type="arabicPeriod"/>
            </a:pPr>
            <a:r>
              <a:rPr lang="ru-RU" altLang="ru-RU" sz="1700"/>
              <a:t>Случайно выбираются два очень больших простых числа р и q. </a:t>
            </a:r>
          </a:p>
          <a:p>
            <a:pPr>
              <a:lnSpc>
                <a:spcPct val="80000"/>
              </a:lnSpc>
              <a:buFont typeface="Wingdings" panose="05000000000000000000" pitchFamily="2" charset="2"/>
              <a:buAutoNum type="arabicPeriod"/>
            </a:pPr>
            <a:r>
              <a:rPr lang="ru-RU" altLang="ru-RU" sz="1700"/>
              <a:t>Вычисляются два произведения n=pxq и nr=(p-l)x(q-l). </a:t>
            </a:r>
          </a:p>
          <a:p>
            <a:pPr>
              <a:lnSpc>
                <a:spcPct val="80000"/>
              </a:lnSpc>
              <a:buFont typeface="Wingdings" panose="05000000000000000000" pitchFamily="2" charset="2"/>
              <a:buAutoNum type="arabicPeriod"/>
            </a:pPr>
            <a:r>
              <a:rPr lang="ru-RU" altLang="ru-RU" sz="1700"/>
              <a:t>Выбирается случайное целое число Е, не имеющее общих сомножителей с m. </a:t>
            </a:r>
          </a:p>
          <a:p>
            <a:pPr>
              <a:lnSpc>
                <a:spcPct val="80000"/>
              </a:lnSpc>
              <a:buFont typeface="Wingdings" panose="05000000000000000000" pitchFamily="2" charset="2"/>
              <a:buAutoNum type="arabicPeriod"/>
            </a:pPr>
            <a:r>
              <a:rPr lang="ru-RU" altLang="ru-RU" sz="1700"/>
              <a:t>Находится D, такое, что DE=1 по модулю m. </a:t>
            </a:r>
          </a:p>
          <a:p>
            <a:pPr>
              <a:lnSpc>
                <a:spcPct val="80000"/>
              </a:lnSpc>
              <a:buFont typeface="Wingdings" panose="05000000000000000000" pitchFamily="2" charset="2"/>
              <a:buAutoNum type="arabicPeriod"/>
            </a:pPr>
            <a:r>
              <a:rPr lang="ru-RU" altLang="ru-RU" sz="1700"/>
              <a:t>Исходный текст, X, разбивается на блоки таким образом, чтобы 0&lt;Х&lt;n. </a:t>
            </a:r>
          </a:p>
          <a:p>
            <a:pPr>
              <a:lnSpc>
                <a:spcPct val="80000"/>
              </a:lnSpc>
              <a:buFont typeface="Wingdings" panose="05000000000000000000" pitchFamily="2" charset="2"/>
              <a:buAutoNum type="arabicPeriod"/>
            </a:pPr>
            <a:r>
              <a:rPr lang="ru-RU" altLang="ru-RU" sz="1700"/>
              <a:t>Для шифрования сообщения необходимо вычислить С=ХЕ по модулю n. </a:t>
            </a:r>
          </a:p>
          <a:p>
            <a:pPr>
              <a:lnSpc>
                <a:spcPct val="80000"/>
              </a:lnSpc>
              <a:buFont typeface="Wingdings" panose="05000000000000000000" pitchFamily="2" charset="2"/>
              <a:buAutoNum type="arabicPeriod"/>
            </a:pPr>
            <a:r>
              <a:rPr lang="ru-RU" altLang="ru-RU" sz="1700"/>
              <a:t>Для дешифрирования вычисляется X=CD по модулю n. </a:t>
            </a:r>
          </a:p>
          <a:p>
            <a:pPr>
              <a:lnSpc>
                <a:spcPct val="80000"/>
              </a:lnSpc>
            </a:pPr>
            <a:r>
              <a:rPr lang="ru-RU" altLang="ru-RU" sz="1700"/>
              <a:t>Таким образом, чтобы зашифровать сообщение, необходимо знать пару чисел (Е, </a:t>
            </a:r>
            <a:r>
              <a:rPr lang="en-US" altLang="ru-RU" sz="1700"/>
              <a:t>n</a:t>
            </a:r>
            <a:r>
              <a:rPr lang="ru-RU" altLang="ru-RU" sz="1700"/>
              <a:t>), а чтобы дешифрировать — пару чисел (D, n). Первая пара — это открытый ключ, а вторая — закрытый.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63491" name="Rectangle 3"/>
          <p:cNvSpPr>
            <a:spLocks noGrp="1" noChangeArrowheads="1"/>
          </p:cNvSpPr>
          <p:nvPr>
            <p:ph type="body" idx="1"/>
          </p:nvPr>
        </p:nvSpPr>
        <p:spPr>
          <a:xfrm>
            <a:off x="395288" y="1905000"/>
            <a:ext cx="8569325" cy="4953000"/>
          </a:xfrm>
        </p:spPr>
        <p:txBody>
          <a:bodyPr/>
          <a:lstStyle/>
          <a:p>
            <a:pPr>
              <a:lnSpc>
                <a:spcPct val="80000"/>
              </a:lnSpc>
              <a:buFont typeface="Wingdings" panose="05000000000000000000" pitchFamily="2" charset="2"/>
              <a:buNone/>
            </a:pPr>
            <a:r>
              <a:rPr lang="ru-RU" altLang="ru-RU" sz="2100" b="1"/>
              <a:t>Криптоалгоритм RSA</a:t>
            </a:r>
          </a:p>
          <a:p>
            <a:pPr>
              <a:lnSpc>
                <a:spcPct val="80000"/>
              </a:lnSpc>
              <a:buFont typeface="Wingdings" panose="05000000000000000000" pitchFamily="2" charset="2"/>
              <a:buNone/>
            </a:pPr>
            <a:r>
              <a:rPr lang="ru-RU" altLang="ru-RU" sz="2100"/>
              <a:t>Зная открытый ключ (Е, n), можно вычислить значение закрытого ключа D. Необходимым промежуточным действием в этом преобразовании является нахождение чисел р и q, для чего нужно разложить на простые множители очень большое число n, а на это требуется очень много времени. Именно с огромной вычислительной сложностью разложения большого числа на простые множители связана высокая криптостойкость алгоритма RSA. </a:t>
            </a:r>
          </a:p>
          <a:p>
            <a:pPr>
              <a:lnSpc>
                <a:spcPct val="80000"/>
              </a:lnSpc>
              <a:buFont typeface="Wingdings" panose="05000000000000000000" pitchFamily="2" charset="2"/>
              <a:buNone/>
            </a:pPr>
            <a:r>
              <a:rPr lang="ru-RU" altLang="ru-RU" sz="2100"/>
              <a:t>В некоторых публикациях приводятся следующие оценки: для того чтобы найти разложение 200-значно-го числа, понадобится 4 миллиарда лет работы компьютера с быстродействием миллион операций в секунду. Однако следует учесть, что в настоящее время активно ведутся работы по совершенствованию методов разложения больших чисел, поэтому в алгоритме RSA стараются применять числа длиной более 200 десятичных разрядов.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64515" name="Rectangle 3"/>
          <p:cNvSpPr>
            <a:spLocks noGrp="1" noChangeArrowheads="1"/>
          </p:cNvSpPr>
          <p:nvPr>
            <p:ph type="body" idx="1"/>
          </p:nvPr>
        </p:nvSpPr>
        <p:spPr>
          <a:xfrm>
            <a:off x="323850" y="1905000"/>
            <a:ext cx="8496300" cy="4619625"/>
          </a:xfrm>
        </p:spPr>
        <p:txBody>
          <a:bodyPr/>
          <a:lstStyle/>
          <a:p>
            <a:pPr>
              <a:lnSpc>
                <a:spcPct val="90000"/>
              </a:lnSpc>
              <a:buFont typeface="Wingdings" panose="05000000000000000000" pitchFamily="2" charset="2"/>
              <a:buNone/>
            </a:pPr>
            <a:r>
              <a:rPr lang="ru-RU" altLang="ru-RU" sz="2100" b="1"/>
              <a:t>Криптоалгоритм RSA</a:t>
            </a:r>
          </a:p>
          <a:p>
            <a:pPr>
              <a:lnSpc>
                <a:spcPct val="90000"/>
              </a:lnSpc>
              <a:buFont typeface="Wingdings" panose="05000000000000000000" pitchFamily="2" charset="2"/>
              <a:buNone/>
            </a:pPr>
            <a:r>
              <a:rPr lang="ru-RU" altLang="ru-RU" sz="2100"/>
              <a:t>Программная реализация криптоалгоритмов типа RSA значительно сложнее и менее производительна, чем реализация классических криптоалгоритмов типа DES. Вследствие сложности реализации операций модульной арифметики криптоалгоритм RSA часто используют только для шифрования небольших объемов информации, например для рассылки классических секретных ключей или в алгоритмах цифровой подписи, а основную часть пересылаемой информации шифруют с помощью симметричных алгоритмов. </a:t>
            </a:r>
          </a:p>
          <a:p>
            <a:pPr>
              <a:lnSpc>
                <a:spcPct val="90000"/>
              </a:lnSpc>
            </a:pPr>
            <a:r>
              <a:rPr lang="ru-RU" altLang="ru-RU" sz="2100"/>
              <a:t>В табл. 6.1 приведены некоторые сравнительные характеристики классического криптоалгоритма DES и криптоалгоритма RSA.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graphicFrame>
        <p:nvGraphicFramePr>
          <p:cNvPr id="65643" name="Group 107"/>
          <p:cNvGraphicFramePr>
            <a:graphicFrameLocks noGrp="1"/>
          </p:cNvGraphicFramePr>
          <p:nvPr>
            <p:ph idx="1"/>
          </p:nvPr>
        </p:nvGraphicFramePr>
        <p:xfrm>
          <a:off x="684213" y="2276475"/>
          <a:ext cx="7704137" cy="4365625"/>
        </p:xfrm>
        <a:graphic>
          <a:graphicData uri="http://schemas.openxmlformats.org/drawingml/2006/table">
            <a:tbl>
              <a:tblPr/>
              <a:tblGrid>
                <a:gridCol w="2974975"/>
                <a:gridCol w="2524125"/>
                <a:gridCol w="2205037"/>
              </a:tblGrid>
              <a:tr h="485775">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Характеристика</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DES</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RSA</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5775">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Скорость шифрования</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Высокая</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Низкая</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06450">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Используемая функция шифрования</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Перестановка и подстановка</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Возведение в степень</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5775">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Длина ключа</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56 бит</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Более 500 бит</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30300">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Наименее затратный криптоанализ (его сложность определяет стойкость алгоритма)</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Перебор по всему ключевому пространству</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Разложение числа на простые множители</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5775">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Время генерации ключа</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Миллисекунды</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Минуты</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5775">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Тип ключа</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Симметричный</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tx1"/>
                        </a:buClr>
                        <a:buSzPct val="70000"/>
                        <a:buFont typeface="Wingdings" panose="05000000000000000000" pitchFamily="2" charset="2"/>
                        <a:defRPr sz="26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defRPr sz="2400">
                          <a:solidFill>
                            <a:schemeClr val="tx2"/>
                          </a:solidFill>
                          <a:latin typeface="Arial" panose="020B0604020202020204" pitchFamily="34" charset="0"/>
                        </a:defRPr>
                      </a:lvl2pPr>
                      <a:lvl3pPr marL="1143000" indent="-228600">
                        <a:spcBef>
                          <a:spcPct val="20000"/>
                        </a:spcBef>
                        <a:buClr>
                          <a:schemeClr val="accent2"/>
                        </a:buClr>
                        <a:defRPr sz="2000">
                          <a:solidFill>
                            <a:schemeClr val="tx2"/>
                          </a:solidFill>
                          <a:latin typeface="Arial" panose="020B0604020202020204" pitchFamily="34" charset="0"/>
                        </a:defRPr>
                      </a:lvl3pPr>
                      <a:lvl4pPr marL="1600200" indent="-228600">
                        <a:spcBef>
                          <a:spcPct val="20000"/>
                        </a:spcBef>
                        <a:buClr>
                          <a:schemeClr val="tx1"/>
                        </a:buClr>
                        <a:defRPr>
                          <a:solidFill>
                            <a:schemeClr val="tx2"/>
                          </a:solidFill>
                          <a:latin typeface="Arial" panose="020B0604020202020204" pitchFamily="34" charset="0"/>
                        </a:defRPr>
                      </a:lvl4pPr>
                      <a:lvl5pPr marL="2057400" indent="-228600">
                        <a:spcBef>
                          <a:spcPct val="20000"/>
                        </a:spcBef>
                        <a:defRPr>
                          <a:solidFill>
                            <a:schemeClr val="tx2"/>
                          </a:solidFill>
                          <a:latin typeface="Arial" panose="020B0604020202020204" pitchFamily="34" charset="0"/>
                        </a:defRPr>
                      </a:lvl5pPr>
                      <a:lvl6pPr marL="2514600" indent="-228600" fontAlgn="base">
                        <a:spcBef>
                          <a:spcPct val="20000"/>
                        </a:spcBef>
                        <a:spcAft>
                          <a:spcPct val="0"/>
                        </a:spcAft>
                        <a:defRPr>
                          <a:solidFill>
                            <a:schemeClr val="tx2"/>
                          </a:solidFill>
                          <a:latin typeface="Arial" panose="020B0604020202020204" pitchFamily="34" charset="0"/>
                        </a:defRPr>
                      </a:lvl6pPr>
                      <a:lvl7pPr marL="2971800" indent="-228600" fontAlgn="base">
                        <a:spcBef>
                          <a:spcPct val="20000"/>
                        </a:spcBef>
                        <a:spcAft>
                          <a:spcPct val="0"/>
                        </a:spcAft>
                        <a:defRPr>
                          <a:solidFill>
                            <a:schemeClr val="tx2"/>
                          </a:solidFill>
                          <a:latin typeface="Arial" panose="020B0604020202020204" pitchFamily="34" charset="0"/>
                        </a:defRPr>
                      </a:lvl7pPr>
                      <a:lvl8pPr marL="3429000" indent="-228600" fontAlgn="base">
                        <a:spcBef>
                          <a:spcPct val="20000"/>
                        </a:spcBef>
                        <a:spcAft>
                          <a:spcPct val="0"/>
                        </a:spcAft>
                        <a:defRPr>
                          <a:solidFill>
                            <a:schemeClr val="tx2"/>
                          </a:solidFill>
                          <a:latin typeface="Arial" panose="020B0604020202020204" pitchFamily="34" charset="0"/>
                        </a:defRPr>
                      </a:lvl8pPr>
                      <a:lvl9pPr marL="3886200" indent="-228600" fontAlgn="base">
                        <a:spcBef>
                          <a:spcPct val="20000"/>
                        </a:spcBef>
                        <a:spcAft>
                          <a:spcPct val="0"/>
                        </a:spcAft>
                        <a:defRPr>
                          <a:solidFill>
                            <a:schemeClr val="tx2"/>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Асимметричный</a:t>
                      </a:r>
                      <a:endParaRPr kumimoji="0" lang="ru-RU" altLang="ru-RU" sz="1800" b="0" i="0" u="none" strike="noStrike" cap="none" normalizeH="0" baseline="0" smtClean="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5645" name="Rectangle 109"/>
          <p:cNvSpPr>
            <a:spLocks noChangeArrowheads="1"/>
          </p:cNvSpPr>
          <p:nvPr/>
        </p:nvSpPr>
        <p:spPr bwMode="auto">
          <a:xfrm>
            <a:off x="755650" y="1773238"/>
            <a:ext cx="7829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just"/>
            <a:r>
              <a:rPr lang="ru-RU" altLang="ru-RU"/>
              <a:t>Таблица 6.1. Сравнительные характеристики алгоритмов шифрования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67587" name="Rectangle 3"/>
          <p:cNvSpPr>
            <a:spLocks noGrp="1" noChangeArrowheads="1"/>
          </p:cNvSpPr>
          <p:nvPr>
            <p:ph type="body" idx="1"/>
          </p:nvPr>
        </p:nvSpPr>
        <p:spPr>
          <a:xfrm>
            <a:off x="395288" y="1905000"/>
            <a:ext cx="8569325" cy="4692650"/>
          </a:xfrm>
        </p:spPr>
        <p:txBody>
          <a:bodyPr/>
          <a:lstStyle/>
          <a:p>
            <a:pPr>
              <a:lnSpc>
                <a:spcPct val="80000"/>
              </a:lnSpc>
            </a:pPr>
            <a:r>
              <a:rPr lang="ru-RU" altLang="ru-RU" sz="1900" b="1"/>
              <a:t>Односторонние функции шифрования</a:t>
            </a:r>
          </a:p>
          <a:p>
            <a:pPr>
              <a:lnSpc>
                <a:spcPct val="80000"/>
              </a:lnSpc>
            </a:pPr>
            <a:r>
              <a:rPr lang="ru-RU" altLang="ru-RU" sz="1900"/>
              <a:t>Во многих базовых технологиях безопасности используется еще один прием шифрования — шифрование с помощью односторонней функции (one-way function), называемой также хэш-функцией (hash function), или дайджест-функцией (digest function). </a:t>
            </a:r>
          </a:p>
          <a:p>
            <a:pPr>
              <a:lnSpc>
                <a:spcPct val="80000"/>
              </a:lnSpc>
            </a:pPr>
            <a:r>
              <a:rPr lang="ru-RU" altLang="ru-RU" sz="1900"/>
              <a:t>Эта функция, примененная к шифруемым данным, дает в результате значение (дайджест), состоящее из фиксированного небольшого числа байт (рис. 6.5, а). Дайджест передается вместе с исходным сообщением. Получатель сообщения, зная, какая односторонняя функция шифрования (ОФШ) была применена для получения дайджеста, заново вычисляет его, используя незашифрованную часть сообщения. Если значения полученного и вычисленного дайджестов совпадают, то значит, содержимое сообщения не было подвергнуто никаким изменениям. Знание дайджеста не дает возможности восстановить исходное сообщение, но зато позволяет проверить целостность данных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68611" name="Rectangle 3"/>
          <p:cNvSpPr>
            <a:spLocks noGrp="1" noChangeArrowheads="1"/>
          </p:cNvSpPr>
          <p:nvPr>
            <p:ph type="body" idx="1"/>
          </p:nvPr>
        </p:nvSpPr>
        <p:spPr>
          <a:xfrm>
            <a:off x="684213" y="1905000"/>
            <a:ext cx="7850187" cy="4548188"/>
          </a:xfrm>
        </p:spPr>
        <p:txBody>
          <a:bodyPr/>
          <a:lstStyle/>
          <a:p>
            <a:pPr>
              <a:lnSpc>
                <a:spcPct val="80000"/>
              </a:lnSpc>
            </a:pPr>
            <a:r>
              <a:rPr lang="ru-RU" altLang="ru-RU" sz="2100" b="1"/>
              <a:t>Односторонние функции шифрования</a:t>
            </a:r>
          </a:p>
          <a:p>
            <a:pPr>
              <a:lnSpc>
                <a:spcPct val="80000"/>
              </a:lnSpc>
            </a:pPr>
            <a:r>
              <a:rPr lang="ru-RU" altLang="ru-RU" sz="2100"/>
              <a:t>Дайджест является своего рода контрольной суммой для исходного сообщения. Однако имеется и существенное отличие. Использование контрольной суммы является средством проверки целостности передаваемых сообщений по ненадежным линиям связи. Это средство не направлено на борьбу со злоумышленниками, которым в такой ситуации ничто не мешает подменить сообщение, добавив к нему новое значение контрольной суммы. Получатель в таком случае не заметит никакой подмены. </a:t>
            </a:r>
          </a:p>
          <a:p>
            <a:pPr>
              <a:lnSpc>
                <a:spcPct val="80000"/>
              </a:lnSpc>
            </a:pPr>
            <a:r>
              <a:rPr lang="ru-RU" altLang="ru-RU" sz="2100"/>
              <a:t>В отличие от контрольной суммы при вычислении дайджеста требуются секретные ключи. В случае если для получения дайджеста использовалась односторонняя функция с параметром, который известен только отправителю и получателю, любая модификация исходного сообщения будет немедленно обнаружена.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ru-RU" altLang="ru-RU" b="1"/>
              <a:t>2. Основные понятия безопасности</a:t>
            </a:r>
            <a:r>
              <a:rPr lang="ru-RU" altLang="ru-RU"/>
              <a:t> </a:t>
            </a:r>
          </a:p>
        </p:txBody>
      </p:sp>
      <p:sp>
        <p:nvSpPr>
          <p:cNvPr id="27651" name="Rectangle 3"/>
          <p:cNvSpPr>
            <a:spLocks noGrp="1" noChangeArrowheads="1"/>
          </p:cNvSpPr>
          <p:nvPr>
            <p:ph type="body" idx="1"/>
          </p:nvPr>
        </p:nvSpPr>
        <p:spPr/>
        <p:txBody>
          <a:bodyPr/>
          <a:lstStyle/>
          <a:p>
            <a:pPr marL="400050" indent="-400050">
              <a:lnSpc>
                <a:spcPct val="80000"/>
              </a:lnSpc>
            </a:pPr>
            <a:r>
              <a:rPr lang="ru-RU" altLang="ru-RU" sz="2600"/>
              <a:t>Безопасная информационная система — это система, которая </a:t>
            </a:r>
          </a:p>
          <a:p>
            <a:pPr marL="838200" lvl="1" indent="-381000">
              <a:lnSpc>
                <a:spcPct val="80000"/>
              </a:lnSpc>
              <a:buFont typeface="Wingdings" panose="05000000000000000000" pitchFamily="2" charset="2"/>
              <a:buAutoNum type="arabicPeriod"/>
            </a:pPr>
            <a:r>
              <a:rPr lang="ru-RU" altLang="ru-RU" sz="2400"/>
              <a:t>защищает данные от несанкционированного доступа, </a:t>
            </a:r>
          </a:p>
          <a:p>
            <a:pPr marL="838200" lvl="1" indent="-381000">
              <a:lnSpc>
                <a:spcPct val="80000"/>
              </a:lnSpc>
              <a:buFont typeface="Wingdings" panose="05000000000000000000" pitchFamily="2" charset="2"/>
              <a:buAutoNum type="arabicPeriod"/>
            </a:pPr>
            <a:r>
              <a:rPr lang="ru-RU" altLang="ru-RU" sz="2400"/>
              <a:t>всегда готова предоставить их своим пользователям, а </a:t>
            </a:r>
          </a:p>
          <a:p>
            <a:pPr marL="838200" lvl="1" indent="-381000">
              <a:lnSpc>
                <a:spcPct val="80000"/>
              </a:lnSpc>
              <a:buFont typeface="Wingdings" panose="05000000000000000000" pitchFamily="2" charset="2"/>
              <a:buAutoNum type="arabicPeriod"/>
            </a:pPr>
            <a:r>
              <a:rPr lang="ru-RU" altLang="ru-RU" sz="2400"/>
              <a:t>надежно хранит информацию и гарантирует неизменность данных. </a:t>
            </a:r>
          </a:p>
          <a:p>
            <a:pPr marL="400050" indent="-400050">
              <a:lnSpc>
                <a:spcPct val="80000"/>
              </a:lnSpc>
            </a:pPr>
            <a:r>
              <a:rPr lang="ru-RU" altLang="ru-RU" sz="2600"/>
              <a:t>Безопасная система по определению обладает свойствами конфиденциальности, доступности и целостности.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60"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47813" y="0"/>
            <a:ext cx="5686425" cy="6597650"/>
          </a:xfrm>
          <a:solidFill>
            <a:srgbClr val="FFFF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0663" name="Rectangle 7"/>
          <p:cNvSpPr>
            <a:spLocks noChangeArrowheads="1"/>
          </p:cNvSpPr>
          <p:nvPr/>
        </p:nvSpPr>
        <p:spPr bwMode="auto">
          <a:xfrm>
            <a:off x="7308850" y="5157788"/>
            <a:ext cx="163195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ru-RU" altLang="ru-RU"/>
              <a:t>Рис. 6.5. Односторонние функции шифрования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69635" name="Rectangle 3"/>
          <p:cNvSpPr>
            <a:spLocks noGrp="1" noChangeArrowheads="1"/>
          </p:cNvSpPr>
          <p:nvPr>
            <p:ph type="body" idx="1"/>
          </p:nvPr>
        </p:nvSpPr>
        <p:spPr/>
        <p:txBody>
          <a:bodyPr/>
          <a:lstStyle/>
          <a:p>
            <a:pPr>
              <a:lnSpc>
                <a:spcPct val="80000"/>
              </a:lnSpc>
            </a:pPr>
            <a:r>
              <a:rPr lang="ru-RU" altLang="ru-RU" sz="1900"/>
              <a:t>На рис. 6.5, б показан другой вариант использования односторонней функции шифрования для обеспечения целостности данных. В данном случае односторонняя функция не имеет параметра-ключа, но зато применяется не просто к сообщению, а к сообщению, дополненному секретным ключом. Получатель, извлекая исходное сообщение, также дополняет его тем же известным ему секретным ключом, после чего применяет к полученным данным одностороннюю функцию. Результат вычислений сравнивается с полученным по сети дайджестом. </a:t>
            </a:r>
          </a:p>
          <a:p>
            <a:pPr>
              <a:lnSpc>
                <a:spcPct val="80000"/>
              </a:lnSpc>
            </a:pPr>
            <a:r>
              <a:rPr lang="ru-RU" altLang="ru-RU" sz="1900"/>
              <a:t>Помимо обеспечения целостности сообщений дайджест может быть использован в качестве электронной подписи для аутентификации передаваемого документа.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ru-RU" altLang="ru-RU" sz="3800" b="1"/>
              <a:t>5. Базовые технологии безопасности</a:t>
            </a:r>
            <a:r>
              <a:rPr lang="ru-RU" altLang="ru-RU" sz="3800"/>
              <a:t>. </a:t>
            </a:r>
            <a:r>
              <a:rPr lang="ru-RU" altLang="ru-RU" sz="3800" b="1"/>
              <a:t>Шифрование</a:t>
            </a:r>
          </a:p>
        </p:txBody>
      </p:sp>
      <p:sp>
        <p:nvSpPr>
          <p:cNvPr id="72707" name="Rectangle 3"/>
          <p:cNvSpPr>
            <a:spLocks noGrp="1" noChangeArrowheads="1"/>
          </p:cNvSpPr>
          <p:nvPr>
            <p:ph type="body" idx="1"/>
          </p:nvPr>
        </p:nvSpPr>
        <p:spPr/>
        <p:txBody>
          <a:bodyPr/>
          <a:lstStyle/>
          <a:p>
            <a:pPr>
              <a:lnSpc>
                <a:spcPct val="80000"/>
              </a:lnSpc>
            </a:pPr>
            <a:r>
              <a:rPr lang="ru-RU" altLang="ru-RU" sz="1700"/>
              <a:t>Построение односторонних функций является трудной задачей. Такого рода функции должны удовлетворять двум условиям: </a:t>
            </a:r>
          </a:p>
          <a:p>
            <a:pPr>
              <a:lnSpc>
                <a:spcPct val="80000"/>
              </a:lnSpc>
            </a:pPr>
            <a:r>
              <a:rPr lang="ru-RU" altLang="ru-RU" sz="1700"/>
              <a:t>по дайджесту, вычисленному с помощью данной функции, невозможно каким-либо образом вычислить исходное сообщение;</a:t>
            </a:r>
          </a:p>
          <a:p>
            <a:pPr>
              <a:lnSpc>
                <a:spcPct val="80000"/>
              </a:lnSpc>
            </a:pPr>
            <a:r>
              <a:rPr lang="ru-RU" altLang="ru-RU" sz="1700"/>
              <a:t>должна отсутствовать возможность вычисления двух разных сообщений, для которых с помощью данной функции могли быть вычислены одинаковые дайджесты.</a:t>
            </a:r>
          </a:p>
          <a:p>
            <a:pPr>
              <a:lnSpc>
                <a:spcPct val="80000"/>
              </a:lnSpc>
            </a:pPr>
            <a:r>
              <a:rPr lang="ru-RU" altLang="ru-RU" sz="1700"/>
              <a:t>Наиболее популярной в системах безопасности в настоящее время является серия хэш-функций MD2, MD4, MD5. Все они генерируют дайджесты фиксированной длины 16 байт. Адаптированным вариантом MD4 является американский стандарт SHA, длина дайджеста в котором составляет 20 байт. Компания IBM поддерживает односторонние функции MDC2 и MDC4, основанные на алгоритме шифрования DES.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ru-RU" altLang="ru-RU" b="1"/>
              <a:t>6. Аутентификация, авторизация, аудит</a:t>
            </a:r>
            <a:r>
              <a:rPr lang="ru-RU" altLang="ru-RU"/>
              <a:t> </a:t>
            </a:r>
          </a:p>
        </p:txBody>
      </p:sp>
      <p:sp>
        <p:nvSpPr>
          <p:cNvPr id="73731" name="Rectangle 3"/>
          <p:cNvSpPr>
            <a:spLocks noGrp="1" noChangeArrowheads="1"/>
          </p:cNvSpPr>
          <p:nvPr>
            <p:ph type="body" idx="1"/>
          </p:nvPr>
        </p:nvSpPr>
        <p:spPr/>
        <p:txBody>
          <a:bodyPr/>
          <a:lstStyle/>
          <a:p>
            <a:pPr>
              <a:lnSpc>
                <a:spcPct val="80000"/>
              </a:lnSpc>
            </a:pPr>
            <a:r>
              <a:rPr lang="ru-RU" altLang="ru-RU" sz="2100" b="1"/>
              <a:t>Аутентификация</a:t>
            </a:r>
            <a:r>
              <a:rPr lang="ru-RU" altLang="ru-RU" sz="2100"/>
              <a:t> (authentication) предотвращает доступ к сети нежелательных лиц и разрешает вход для легальных пользователей. </a:t>
            </a:r>
          </a:p>
          <a:p>
            <a:pPr>
              <a:lnSpc>
                <a:spcPct val="80000"/>
              </a:lnSpc>
            </a:pPr>
            <a:r>
              <a:rPr lang="ru-RU" altLang="ru-RU" sz="2100"/>
              <a:t>Термин «аутентификация» в переводе с латинского означает «установление подлинности».</a:t>
            </a:r>
          </a:p>
          <a:p>
            <a:pPr>
              <a:lnSpc>
                <a:spcPct val="80000"/>
              </a:lnSpc>
            </a:pPr>
            <a:r>
              <a:rPr lang="ru-RU" altLang="ru-RU" sz="2100"/>
              <a:t> Аутентификацию следует отличать от идентификации. </a:t>
            </a:r>
          </a:p>
          <a:p>
            <a:pPr>
              <a:lnSpc>
                <a:spcPct val="80000"/>
              </a:lnSpc>
            </a:pPr>
            <a:r>
              <a:rPr lang="ru-RU" altLang="ru-RU" sz="2100"/>
              <a:t>Идентификация заключается в сообщении пользователем системе своего идентификатора, в то время как аутентификация — это процедура доказательства пользователем того, что он есть тот, за кого себя выдает, в частности, доказательство того, что именно ему принадлежит введенный им идентификатор.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74755" name="Rectangle 3"/>
          <p:cNvSpPr>
            <a:spLocks noGrp="1" noChangeArrowheads="1"/>
          </p:cNvSpPr>
          <p:nvPr>
            <p:ph type="body" idx="1"/>
          </p:nvPr>
        </p:nvSpPr>
        <p:spPr>
          <a:xfrm>
            <a:off x="323850" y="1905000"/>
            <a:ext cx="8210550" cy="4619625"/>
          </a:xfrm>
        </p:spPr>
        <p:txBody>
          <a:bodyPr/>
          <a:lstStyle/>
          <a:p>
            <a:pPr marL="361950" indent="-361950">
              <a:lnSpc>
                <a:spcPct val="80000"/>
              </a:lnSpc>
              <a:buFont typeface="Wingdings" panose="05000000000000000000" pitchFamily="2" charset="2"/>
              <a:buNone/>
            </a:pPr>
            <a:r>
              <a:rPr lang="ru-RU" altLang="ru-RU" sz="1900" b="1"/>
              <a:t>В процедуре аутентификации участвуют две стороны</a:t>
            </a:r>
            <a:r>
              <a:rPr lang="ru-RU" altLang="ru-RU" sz="1900"/>
              <a:t>: </a:t>
            </a:r>
            <a:endParaRPr lang="ru-RU" altLang="ru-RU" sz="1900" b="1"/>
          </a:p>
          <a:p>
            <a:pPr marL="361950" indent="-361950">
              <a:lnSpc>
                <a:spcPct val="80000"/>
              </a:lnSpc>
              <a:buFont typeface="Wingdings" panose="05000000000000000000" pitchFamily="2" charset="2"/>
              <a:buAutoNum type="arabicPeriod"/>
            </a:pPr>
            <a:r>
              <a:rPr lang="ru-RU" altLang="ru-RU" sz="1900" b="1"/>
              <a:t>одна сторона</a:t>
            </a:r>
            <a:r>
              <a:rPr lang="ru-RU" altLang="ru-RU" sz="1900"/>
              <a:t> доказывает свою аутентичность, предъявляя некоторые доказательства, а </a:t>
            </a:r>
            <a:endParaRPr lang="ru-RU" altLang="ru-RU" sz="1900" b="1"/>
          </a:p>
          <a:p>
            <a:pPr marL="361950" indent="-361950">
              <a:lnSpc>
                <a:spcPct val="80000"/>
              </a:lnSpc>
              <a:buFont typeface="Wingdings" panose="05000000000000000000" pitchFamily="2" charset="2"/>
              <a:buAutoNum type="arabicPeriod"/>
            </a:pPr>
            <a:r>
              <a:rPr lang="ru-RU" altLang="ru-RU" sz="1900" b="1"/>
              <a:t>другая сторона</a:t>
            </a:r>
            <a:r>
              <a:rPr lang="ru-RU" altLang="ru-RU" sz="1900"/>
              <a:t> — аутентификатор — проверяет эти доказательства и принимает решение. В качестве доказательства аутентичности используются самые разнообразные приемы: </a:t>
            </a:r>
          </a:p>
          <a:p>
            <a:pPr marL="361950" indent="-361950">
              <a:lnSpc>
                <a:spcPct val="80000"/>
              </a:lnSpc>
            </a:pPr>
            <a:r>
              <a:rPr lang="ru-RU" altLang="ru-RU" sz="1900"/>
              <a:t>аутентифицируемый может продемонстрировать знание некоего общего для обеих сторон секрета: слова (пароля) или факта (даты и места события, прозвища человека и т. п.);</a:t>
            </a:r>
          </a:p>
          <a:p>
            <a:pPr marL="361950" indent="-361950">
              <a:lnSpc>
                <a:spcPct val="80000"/>
              </a:lnSpc>
            </a:pPr>
            <a:r>
              <a:rPr lang="ru-RU" altLang="ru-RU" sz="1900"/>
              <a:t>аутентифицируемый может продемонстрировать, что он владеет неким уникальным предметом (физическим ключом), в качестве которого может выступать, например, электронная магнитная карта;</a:t>
            </a:r>
          </a:p>
          <a:p>
            <a:pPr marL="361950" indent="-361950">
              <a:lnSpc>
                <a:spcPct val="80000"/>
              </a:lnSpc>
            </a:pPr>
            <a:r>
              <a:rPr lang="ru-RU" altLang="ru-RU" sz="1900"/>
              <a:t>аутентифицируемый может доказать свою идентичность, используя собственные биохарактеристики: рисунок радужной оболочки глаза или отпечатки пальцев, которые предварительно были занесены в базу данных аутентификатора.</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75779" name="Rectangle 3"/>
          <p:cNvSpPr>
            <a:spLocks noGrp="1" noChangeArrowheads="1"/>
          </p:cNvSpPr>
          <p:nvPr>
            <p:ph type="body" idx="1"/>
          </p:nvPr>
        </p:nvSpPr>
        <p:spPr>
          <a:xfrm>
            <a:off x="395288" y="1905000"/>
            <a:ext cx="8139112" cy="4953000"/>
          </a:xfrm>
        </p:spPr>
        <p:txBody>
          <a:bodyPr/>
          <a:lstStyle/>
          <a:p>
            <a:pPr marL="361950" indent="-361950">
              <a:lnSpc>
                <a:spcPct val="80000"/>
              </a:lnSpc>
            </a:pPr>
            <a:r>
              <a:rPr lang="ru-RU" altLang="ru-RU" sz="1900"/>
              <a:t>Сетевые службы аутентификации строятся на основе всех этих приемов, но чаще всего для доказательства идентичности пользователя используются пароли.</a:t>
            </a:r>
          </a:p>
          <a:p>
            <a:pPr marL="361950" indent="-361950">
              <a:lnSpc>
                <a:spcPct val="80000"/>
              </a:lnSpc>
            </a:pPr>
            <a:r>
              <a:rPr lang="ru-RU" altLang="ru-RU" sz="1900"/>
              <a:t> Простота и логическая ясность механизмов аутентификации на основе паролей в какой-то степени компенсирует известные слабости паролей:</a:t>
            </a:r>
          </a:p>
          <a:p>
            <a:pPr marL="361950" indent="-361950">
              <a:lnSpc>
                <a:spcPct val="80000"/>
              </a:lnSpc>
              <a:buFont typeface="Wingdings" panose="05000000000000000000" pitchFamily="2" charset="2"/>
              <a:buAutoNum type="arabicPeriod"/>
            </a:pPr>
            <a:r>
              <a:rPr lang="ru-RU" altLang="ru-RU" sz="1900"/>
              <a:t>возможность раскрытия и разгадывания паролей,</a:t>
            </a:r>
          </a:p>
          <a:p>
            <a:pPr marL="361950" indent="-361950">
              <a:lnSpc>
                <a:spcPct val="80000"/>
              </a:lnSpc>
              <a:buFont typeface="Wingdings" panose="05000000000000000000" pitchFamily="2" charset="2"/>
              <a:buAutoNum type="arabicPeriod"/>
            </a:pPr>
            <a:r>
              <a:rPr lang="ru-RU" altLang="ru-RU" sz="1900"/>
              <a:t>возможность «подслушивания» пароля путем анализа сетевого трафика.</a:t>
            </a:r>
          </a:p>
          <a:p>
            <a:pPr marL="361950" indent="-361950">
              <a:lnSpc>
                <a:spcPct val="80000"/>
              </a:lnSpc>
            </a:pPr>
            <a:r>
              <a:rPr lang="ru-RU" altLang="ru-RU" sz="1900"/>
              <a:t>Для снижения уровня угрозы от раскрытия паролей администраторы сети, как правило, применяют встроенные программные средства для формирования политики назначения и использования паролей: </a:t>
            </a:r>
          </a:p>
          <a:p>
            <a:pPr marL="800100" lvl="1" indent="-342900">
              <a:lnSpc>
                <a:spcPct val="80000"/>
              </a:lnSpc>
            </a:pPr>
            <a:r>
              <a:rPr lang="ru-RU" altLang="ru-RU" sz="1800"/>
              <a:t>задание максимального и минимального сроков действия пароля, </a:t>
            </a:r>
          </a:p>
          <a:p>
            <a:pPr marL="800100" lvl="1" indent="-342900">
              <a:lnSpc>
                <a:spcPct val="80000"/>
              </a:lnSpc>
            </a:pPr>
            <a:r>
              <a:rPr lang="ru-RU" altLang="ru-RU" sz="1800"/>
              <a:t>хранение списка уже использованных паролей, </a:t>
            </a:r>
          </a:p>
          <a:p>
            <a:pPr marL="800100" lvl="1" indent="-342900">
              <a:lnSpc>
                <a:spcPct val="80000"/>
              </a:lnSpc>
            </a:pPr>
            <a:r>
              <a:rPr lang="ru-RU" altLang="ru-RU" sz="1800"/>
              <a:t>управление поведением системы после нескольких неудачных попыток логического входа и т. п. </a:t>
            </a:r>
          </a:p>
          <a:p>
            <a:pPr marL="800100" lvl="1" indent="-342900">
              <a:lnSpc>
                <a:spcPct val="80000"/>
              </a:lnSpc>
            </a:pPr>
            <a:r>
              <a:rPr lang="ru-RU" altLang="ru-RU" sz="1800"/>
              <a:t>Перехват паролей по сети можно предупредить путем их шифрования перед передачей в сеть.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76803" name="Rectangle 3"/>
          <p:cNvSpPr>
            <a:spLocks noGrp="1" noChangeArrowheads="1"/>
          </p:cNvSpPr>
          <p:nvPr>
            <p:ph type="body" idx="1"/>
          </p:nvPr>
        </p:nvSpPr>
        <p:spPr>
          <a:xfrm>
            <a:off x="395288" y="1905000"/>
            <a:ext cx="8139112" cy="4548188"/>
          </a:xfrm>
        </p:spPr>
        <p:txBody>
          <a:bodyPr/>
          <a:lstStyle/>
          <a:p>
            <a:pPr>
              <a:lnSpc>
                <a:spcPct val="80000"/>
              </a:lnSpc>
            </a:pPr>
            <a:r>
              <a:rPr lang="ru-RU" altLang="ru-RU" sz="1900"/>
              <a:t>Легальность пользователя может устанавливаться по отношению к различным системам. </a:t>
            </a:r>
          </a:p>
          <a:p>
            <a:pPr>
              <a:lnSpc>
                <a:spcPct val="80000"/>
              </a:lnSpc>
            </a:pPr>
            <a:r>
              <a:rPr lang="ru-RU" altLang="ru-RU" sz="1900"/>
              <a:t>Так, работая в сети, пользователь может проходить процедуру аутентификации и как локальный пользователь, который претендует на использование ресурсов только данного компьютера, и как пользователь сети, который хочет получить доступ ко всем сетевым ресурсам. </a:t>
            </a:r>
          </a:p>
          <a:p>
            <a:pPr>
              <a:lnSpc>
                <a:spcPct val="80000"/>
              </a:lnSpc>
            </a:pPr>
            <a:r>
              <a:rPr lang="ru-RU" altLang="ru-RU" sz="1900"/>
              <a:t>При локальной аутентификации пользователь вводит свои идентификатор и пароль, которые автономно обрабатываются операционной системой, установленной на данном компьютере.</a:t>
            </a:r>
          </a:p>
          <a:p>
            <a:pPr>
              <a:lnSpc>
                <a:spcPct val="80000"/>
              </a:lnSpc>
            </a:pPr>
            <a:r>
              <a:rPr lang="ru-RU" altLang="ru-RU" sz="1900"/>
              <a:t> При логическом входе в сеть данные о пользователе (идентификатор и пароль) передаются на сервер, который хранит учетные записи обо всех пользователях сети. </a:t>
            </a:r>
          </a:p>
          <a:p>
            <a:pPr>
              <a:lnSpc>
                <a:spcPct val="80000"/>
              </a:lnSpc>
            </a:pPr>
            <a:r>
              <a:rPr lang="ru-RU" altLang="ru-RU" sz="1900"/>
              <a:t>Многие приложения имеют свои средства определения, является ли пользователь законным. И тогда пользователю приходится проходить дополнительные этапы проверки.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77827" name="Rectangle 3"/>
          <p:cNvSpPr>
            <a:spLocks noGrp="1" noChangeArrowheads="1"/>
          </p:cNvSpPr>
          <p:nvPr>
            <p:ph type="body" idx="1"/>
          </p:nvPr>
        </p:nvSpPr>
        <p:spPr>
          <a:xfrm>
            <a:off x="611188" y="1905000"/>
            <a:ext cx="8281987" cy="4692650"/>
          </a:xfrm>
        </p:spPr>
        <p:txBody>
          <a:bodyPr/>
          <a:lstStyle/>
          <a:p>
            <a:pPr>
              <a:lnSpc>
                <a:spcPct val="80000"/>
              </a:lnSpc>
            </a:pPr>
            <a:r>
              <a:rPr lang="ru-RU" altLang="ru-RU" sz="1700"/>
              <a:t>В качестве объектов, требующих аутентификации, могут выступать не только пользователи, но и различные устройства, приложения, текстовая и другая информация. </a:t>
            </a:r>
          </a:p>
          <a:p>
            <a:pPr>
              <a:lnSpc>
                <a:spcPct val="80000"/>
              </a:lnSpc>
            </a:pPr>
            <a:r>
              <a:rPr lang="ru-RU" altLang="ru-RU" sz="1700"/>
              <a:t>Так, например, пользователь, обращающийся с запросом к корпоративному серверу, должен доказать ему свою легальность, но он также должен убедиться сам, что ведет диалог действительно с сервером своего предприятия.</a:t>
            </a:r>
          </a:p>
          <a:p>
            <a:pPr>
              <a:lnSpc>
                <a:spcPct val="80000"/>
              </a:lnSpc>
            </a:pPr>
            <a:r>
              <a:rPr lang="ru-RU" altLang="ru-RU" sz="1700"/>
              <a:t> Другими словами, сервер и клиент должны пройти процедуру взаимной аутентификации. Здесь мы имеем дело с аутентификацией на уровне приложений. </a:t>
            </a:r>
          </a:p>
          <a:p>
            <a:pPr>
              <a:lnSpc>
                <a:spcPct val="80000"/>
              </a:lnSpc>
            </a:pPr>
            <a:r>
              <a:rPr lang="ru-RU" altLang="ru-RU" sz="1700"/>
              <a:t>При установлении сеанса связи между двумя устройствами также часто предусматриваются процедуры взаимной аутентификации на более низком, канальном уровне. </a:t>
            </a:r>
          </a:p>
          <a:p>
            <a:pPr>
              <a:lnSpc>
                <a:spcPct val="80000"/>
              </a:lnSpc>
            </a:pPr>
            <a:r>
              <a:rPr lang="ru-RU" altLang="ru-RU" sz="1700"/>
              <a:t>Примером такой процедуры является аутентификация по протоколам РАР и CHAP, входящим в семейство протоколов РРР. </a:t>
            </a:r>
          </a:p>
          <a:p>
            <a:pPr>
              <a:lnSpc>
                <a:spcPct val="80000"/>
              </a:lnSpc>
            </a:pPr>
            <a:r>
              <a:rPr lang="ru-RU" altLang="ru-RU" sz="1700"/>
              <a:t>Аутентификация данных означает доказательство целостности этих данных, а также того, что они поступили именно от того человека, который объявил об этом. Для этого используется механизм электронной подписи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78851" name="Rectangle 3"/>
          <p:cNvSpPr>
            <a:spLocks noGrp="1" noChangeArrowheads="1"/>
          </p:cNvSpPr>
          <p:nvPr>
            <p:ph type="body" idx="1"/>
          </p:nvPr>
        </p:nvSpPr>
        <p:spPr>
          <a:xfrm>
            <a:off x="323850" y="1905000"/>
            <a:ext cx="8820150" cy="4692650"/>
          </a:xfrm>
        </p:spPr>
        <p:txBody>
          <a:bodyPr/>
          <a:lstStyle/>
          <a:p>
            <a:pPr>
              <a:lnSpc>
                <a:spcPct val="80000"/>
              </a:lnSpc>
            </a:pPr>
            <a:r>
              <a:rPr lang="ru-RU" altLang="ru-RU" sz="2600"/>
              <a:t>В вычислительных сетях процедуры аутентификации часто реализуются теми же программными средствами, что и процедуры </a:t>
            </a:r>
            <a:r>
              <a:rPr lang="ru-RU" altLang="ru-RU" sz="2600" b="1"/>
              <a:t>авторизации</a:t>
            </a:r>
            <a:r>
              <a:rPr lang="ru-RU" altLang="ru-RU" sz="2600"/>
              <a:t>. </a:t>
            </a:r>
          </a:p>
          <a:p>
            <a:pPr>
              <a:lnSpc>
                <a:spcPct val="80000"/>
              </a:lnSpc>
            </a:pPr>
            <a:r>
              <a:rPr lang="ru-RU" altLang="ru-RU" sz="2600"/>
              <a:t>В отличие от аутентификации, которая распознает легальных и нелегальных пользователей, система авторизации имеет дело только с легальными пользователями, которые уже успешно прошли процедуру аутентификации.</a:t>
            </a:r>
          </a:p>
          <a:p>
            <a:pPr>
              <a:lnSpc>
                <a:spcPct val="80000"/>
              </a:lnSpc>
            </a:pPr>
            <a:r>
              <a:rPr lang="ru-RU" altLang="ru-RU" sz="2600"/>
              <a:t>Цель подсистем авторизации состоит в том, чтобы предоставить каждому легальному пользователю именно те виды доступа и к тем ресурсам, которые были для него определены администратором системы.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79875" name="Rectangle 3"/>
          <p:cNvSpPr>
            <a:spLocks noGrp="1" noChangeArrowheads="1"/>
          </p:cNvSpPr>
          <p:nvPr>
            <p:ph type="body" idx="1"/>
          </p:nvPr>
        </p:nvSpPr>
        <p:spPr>
          <a:xfrm>
            <a:off x="323850" y="1905000"/>
            <a:ext cx="8496300" cy="4692650"/>
          </a:xfrm>
        </p:spPr>
        <p:txBody>
          <a:bodyPr/>
          <a:lstStyle/>
          <a:p>
            <a:pPr>
              <a:lnSpc>
                <a:spcPct val="80000"/>
              </a:lnSpc>
            </a:pPr>
            <a:r>
              <a:rPr lang="ru-RU" altLang="ru-RU" sz="1900" b="1"/>
              <a:t>Авторизация доступа</a:t>
            </a:r>
          </a:p>
          <a:p>
            <a:pPr>
              <a:lnSpc>
                <a:spcPct val="80000"/>
              </a:lnSpc>
            </a:pPr>
            <a:r>
              <a:rPr lang="ru-RU" altLang="ru-RU" sz="1900"/>
              <a:t>Средства авторизации (authorization) контролируют доступ легальных пользователей к ресурсам системы, предоставляя каждому из них именно те права, которые ему были определены администратором.</a:t>
            </a:r>
          </a:p>
          <a:p>
            <a:pPr>
              <a:lnSpc>
                <a:spcPct val="80000"/>
              </a:lnSpc>
            </a:pPr>
            <a:r>
              <a:rPr lang="ru-RU" altLang="ru-RU" sz="1900"/>
              <a:t>Кроме того, система авторизации может контролировать возможность выполнения пользователями различных системных функций, таких как локальный доступ к серверу, установка системного времени, создание резервных копий данных, выключение сервера и т. п. </a:t>
            </a:r>
          </a:p>
          <a:p>
            <a:pPr>
              <a:lnSpc>
                <a:spcPct val="80000"/>
              </a:lnSpc>
            </a:pPr>
            <a:r>
              <a:rPr lang="ru-RU" altLang="ru-RU" sz="1900"/>
              <a:t>Система авторизации наделяет пользователя сети правами выполнять определенные действия над определенными ресурсами. Для этого могут быть использованы различные формы предоставления правил доступа, которые часто делят на два класса: </a:t>
            </a:r>
          </a:p>
          <a:p>
            <a:pPr lvl="1">
              <a:lnSpc>
                <a:spcPct val="80000"/>
              </a:lnSpc>
            </a:pPr>
            <a:r>
              <a:rPr lang="ru-RU" altLang="ru-RU" sz="1800"/>
              <a:t>избирательный доступ;</a:t>
            </a:r>
          </a:p>
          <a:p>
            <a:pPr lvl="1">
              <a:lnSpc>
                <a:spcPct val="80000"/>
              </a:lnSpc>
            </a:pPr>
            <a:r>
              <a:rPr lang="ru-RU" altLang="ru-RU" sz="1800"/>
              <a:t>мандатный доступ.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ru-RU" altLang="ru-RU" sz="3800" b="1"/>
              <a:t>2.1. Конфиденциальность, целостность и доступность данных</a:t>
            </a:r>
            <a:r>
              <a:rPr lang="ru-RU" altLang="ru-RU" sz="3800"/>
              <a:t> </a:t>
            </a:r>
          </a:p>
        </p:txBody>
      </p:sp>
      <p:sp>
        <p:nvSpPr>
          <p:cNvPr id="28675" name="Rectangle 3"/>
          <p:cNvSpPr>
            <a:spLocks noGrp="1" noChangeArrowheads="1"/>
          </p:cNvSpPr>
          <p:nvPr>
            <p:ph type="body" idx="1"/>
          </p:nvPr>
        </p:nvSpPr>
        <p:spPr/>
        <p:txBody>
          <a:bodyPr/>
          <a:lstStyle/>
          <a:p>
            <a:pPr>
              <a:lnSpc>
                <a:spcPct val="80000"/>
              </a:lnSpc>
            </a:pPr>
            <a:r>
              <a:rPr lang="ru-RU" altLang="ru-RU" sz="2100" b="1"/>
              <a:t>Конфиденциальность</a:t>
            </a:r>
            <a:r>
              <a:rPr lang="ru-RU" altLang="ru-RU" sz="2100"/>
              <a:t> (confidentiality) — гарантия того, что секретные данные будут доступны только тем пользователям, которым этот доступ разрешен (такие пользователи называются авторизованными).</a:t>
            </a:r>
            <a:endParaRPr lang="ru-RU" altLang="ru-RU" sz="2100" b="1"/>
          </a:p>
          <a:p>
            <a:pPr>
              <a:lnSpc>
                <a:spcPct val="80000"/>
              </a:lnSpc>
            </a:pPr>
            <a:r>
              <a:rPr lang="ru-RU" altLang="ru-RU" sz="2100" b="1"/>
              <a:t>Доступность</a:t>
            </a:r>
            <a:r>
              <a:rPr lang="ru-RU" altLang="ru-RU" sz="2100"/>
              <a:t> (availability) — гарантия того, что авторизованные пользователи всегда получат доступ к данным.</a:t>
            </a:r>
            <a:endParaRPr lang="ru-RU" altLang="ru-RU" sz="2100" b="1"/>
          </a:p>
          <a:p>
            <a:pPr>
              <a:lnSpc>
                <a:spcPct val="80000"/>
              </a:lnSpc>
            </a:pPr>
            <a:r>
              <a:rPr lang="ru-RU" altLang="ru-RU" sz="2100" b="1"/>
              <a:t>Целостность</a:t>
            </a:r>
            <a:r>
              <a:rPr lang="ru-RU" altLang="ru-RU" sz="2100"/>
              <a:t> (integrity) — гарантия сохранности данными правильных значений, которая обеспечивается запретом для неавторизованных пользователей каким-либо образом изменять, модифицировать, разрушать или создавать данные.</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80899" name="Rectangle 3"/>
          <p:cNvSpPr>
            <a:spLocks noGrp="1" noChangeArrowheads="1"/>
          </p:cNvSpPr>
          <p:nvPr>
            <p:ph type="body" idx="1"/>
          </p:nvPr>
        </p:nvSpPr>
        <p:spPr>
          <a:xfrm>
            <a:off x="468313" y="1905000"/>
            <a:ext cx="8066087" cy="4403725"/>
          </a:xfrm>
        </p:spPr>
        <p:txBody>
          <a:bodyPr/>
          <a:lstStyle/>
          <a:p>
            <a:pPr>
              <a:lnSpc>
                <a:spcPct val="80000"/>
              </a:lnSpc>
            </a:pPr>
            <a:r>
              <a:rPr lang="ru-RU" altLang="ru-RU" sz="1900" b="1"/>
              <a:t>Избирательные права доступа реализуются в операционных системах универсального назначения</a:t>
            </a:r>
            <a:r>
              <a:rPr lang="ru-RU" altLang="ru-RU" sz="1900"/>
              <a:t>.</a:t>
            </a:r>
          </a:p>
          <a:p>
            <a:pPr>
              <a:lnSpc>
                <a:spcPct val="80000"/>
              </a:lnSpc>
            </a:pPr>
            <a:r>
              <a:rPr lang="ru-RU" altLang="ru-RU" sz="1900"/>
              <a:t>В наиболее распространенном варианте такого подхода определенные операции над определенным ресурсом разрешаются или запрещаются пользователям или группам пользователей, явно указанным своими идентификаторами. </a:t>
            </a:r>
          </a:p>
          <a:p>
            <a:pPr>
              <a:lnSpc>
                <a:spcPct val="80000"/>
              </a:lnSpc>
              <a:buFont typeface="Wingdings" panose="05000000000000000000" pitchFamily="2" charset="2"/>
              <a:buNone/>
            </a:pPr>
            <a:r>
              <a:rPr lang="ru-RU" altLang="ru-RU" sz="1900" i="1"/>
              <a:t>Например, пользователю, имеющему идентификатор User_T, может быть разрешено выполнять операции чтения и записи по отношению к файлу Filet.</a:t>
            </a:r>
            <a:r>
              <a:rPr lang="ru-RU" altLang="ru-RU" sz="1900"/>
              <a:t> </a:t>
            </a:r>
          </a:p>
          <a:p>
            <a:pPr>
              <a:lnSpc>
                <a:spcPct val="80000"/>
              </a:lnSpc>
            </a:pPr>
            <a:r>
              <a:rPr lang="ru-RU" altLang="ru-RU" sz="1900"/>
              <a:t>Модификацией этого способа является использование для идентификации пользователей их должностей, или факта их принадлежности к персоналу того или иного производственного подразделения, или еще каких-либо других позиционирующих характеристик. </a:t>
            </a:r>
          </a:p>
          <a:p>
            <a:pPr>
              <a:lnSpc>
                <a:spcPct val="80000"/>
              </a:lnSpc>
              <a:buFont typeface="Wingdings" panose="05000000000000000000" pitchFamily="2" charset="2"/>
              <a:buNone/>
            </a:pPr>
            <a:r>
              <a:rPr lang="ru-RU" altLang="ru-RU" sz="1900" i="1"/>
              <a:t>Примером такого правила может служить следующее: файл бухгалтерской отчетности BUCH могут читать работники бухгалтерии и руководитель предприятия.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81923" name="Rectangle 3"/>
          <p:cNvSpPr>
            <a:spLocks noGrp="1" noChangeArrowheads="1"/>
          </p:cNvSpPr>
          <p:nvPr>
            <p:ph type="body" idx="1"/>
          </p:nvPr>
        </p:nvSpPr>
        <p:spPr>
          <a:xfrm>
            <a:off x="323850" y="1905000"/>
            <a:ext cx="8210550" cy="4692650"/>
          </a:xfrm>
        </p:spPr>
        <p:txBody>
          <a:bodyPr/>
          <a:lstStyle/>
          <a:p>
            <a:pPr>
              <a:lnSpc>
                <a:spcPct val="80000"/>
              </a:lnSpc>
            </a:pPr>
            <a:r>
              <a:rPr lang="ru-RU" altLang="ru-RU" sz="2100" b="1"/>
              <a:t>Мандатный подход к определению прав доступа заключается в том, что вся информация делится на уровни в зависимости от степени секретности, а все пользователи сети также делятся на группы, образующие иерархию в соответствии с уровнем допуска к этой информации</a:t>
            </a:r>
            <a:r>
              <a:rPr lang="ru-RU" altLang="ru-RU" sz="2100"/>
              <a:t>. </a:t>
            </a:r>
          </a:p>
          <a:p>
            <a:pPr>
              <a:lnSpc>
                <a:spcPct val="80000"/>
              </a:lnSpc>
            </a:pPr>
            <a:r>
              <a:rPr lang="ru-RU" altLang="ru-RU" sz="2100"/>
              <a:t>Такой подход используется в известном делении информации на информацию для служебного пользования, «секретно», «совершенно секретно». </a:t>
            </a:r>
          </a:p>
          <a:p>
            <a:pPr>
              <a:lnSpc>
                <a:spcPct val="80000"/>
              </a:lnSpc>
            </a:pPr>
            <a:r>
              <a:rPr lang="ru-RU" altLang="ru-RU" sz="2100"/>
              <a:t>При этом пользователи этой информации в зависимости от определенного для них статуса получают различные формы допуска: первую, вторую или третью.</a:t>
            </a:r>
          </a:p>
          <a:p>
            <a:pPr>
              <a:lnSpc>
                <a:spcPct val="80000"/>
              </a:lnSpc>
            </a:pPr>
            <a:r>
              <a:rPr lang="ru-RU" altLang="ru-RU" sz="2100"/>
              <a:t>В отличие от систем с избирательными правами доступа в системах с мандатным подходом пользователи в принципе не имеют возможности изменить уровень доступности информации.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86019" name="Rectangle 3"/>
          <p:cNvSpPr>
            <a:spLocks noGrp="1" noChangeArrowheads="1"/>
          </p:cNvSpPr>
          <p:nvPr>
            <p:ph type="body" idx="1"/>
          </p:nvPr>
        </p:nvSpPr>
        <p:spPr/>
        <p:txBody>
          <a:bodyPr/>
          <a:lstStyle/>
          <a:p>
            <a:pPr>
              <a:lnSpc>
                <a:spcPct val="80000"/>
              </a:lnSpc>
              <a:buFont typeface="Wingdings" panose="05000000000000000000" pitchFamily="2" charset="2"/>
              <a:buNone/>
            </a:pPr>
            <a:r>
              <a:rPr lang="ru-RU" altLang="ru-RU" sz="2600"/>
              <a:t>Процедуры авторизации реализуются программными средствами, которые могут быть встроены в ОС или в приложение, а также могут поставляться в виде отдельных программных продуктов. При этом программные системы авторизации могут строиться на базе двух схем: </a:t>
            </a:r>
          </a:p>
          <a:p>
            <a:pPr>
              <a:lnSpc>
                <a:spcPct val="80000"/>
              </a:lnSpc>
            </a:pPr>
            <a:r>
              <a:rPr lang="ru-RU" altLang="ru-RU" sz="2600"/>
              <a:t> централизованная схема авторизации, базирующаяся на сервере; </a:t>
            </a:r>
          </a:p>
          <a:p>
            <a:pPr>
              <a:lnSpc>
                <a:spcPct val="80000"/>
              </a:lnSpc>
            </a:pPr>
            <a:r>
              <a:rPr lang="ru-RU" altLang="ru-RU" sz="2600"/>
              <a:t>децентрализованная схема, базирующаяся на рабочих станциях.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84995" name="Rectangle 3"/>
          <p:cNvSpPr>
            <a:spLocks noGrp="1" noChangeArrowheads="1"/>
          </p:cNvSpPr>
          <p:nvPr>
            <p:ph type="body" idx="1"/>
          </p:nvPr>
        </p:nvSpPr>
        <p:spPr>
          <a:xfrm>
            <a:off x="539750" y="1905000"/>
            <a:ext cx="7994650" cy="4619625"/>
          </a:xfrm>
        </p:spPr>
        <p:txBody>
          <a:bodyPr/>
          <a:lstStyle/>
          <a:p>
            <a:pPr>
              <a:lnSpc>
                <a:spcPct val="80000"/>
              </a:lnSpc>
            </a:pPr>
            <a:r>
              <a:rPr lang="ru-RU" altLang="ru-RU" sz="1700" b="1"/>
              <a:t>В первой схеме сервер управляет процессом предоставления ресурсов пользователю. Главная цель таких систем — реализовать «принцип единого входа».</a:t>
            </a:r>
            <a:r>
              <a:rPr lang="ru-RU" altLang="ru-RU" sz="1700"/>
              <a:t> В соответствии с централизованной схемой пользователь один раз логически входит в сеть и получает на все время работы некоторый набор разрешений по доступу к ресурсам сети. </a:t>
            </a:r>
            <a:endParaRPr lang="ru-RU" altLang="ru-RU" sz="1700" b="1"/>
          </a:p>
          <a:p>
            <a:pPr>
              <a:lnSpc>
                <a:spcPct val="80000"/>
              </a:lnSpc>
            </a:pPr>
            <a:r>
              <a:rPr lang="ru-RU" altLang="ru-RU" sz="1700" b="1"/>
              <a:t>При втором подходе рабочая станция сама является защищенной — средства защиты работают на каждой машине, и сервер не требуется.</a:t>
            </a:r>
            <a:r>
              <a:rPr lang="ru-RU" altLang="ru-RU" sz="1700"/>
              <a:t> Теоретически доступ к каждому приложению должен контролироваться средствами безопасности самого приложения или же средствами, существующими в той операционной среде, в которой оно работает. В корпоративной сети администратору придется отслеживать работу механизмов безопасности, используемых всеми типами приложений — электронной почтой, службой каталогов локальной сети, базами данных хостов и т. п. Когда администратору приходится добавлять или удалять пользователей, то часто требуется вручную конфигурировать доступ к каждой программе или системе. </a:t>
            </a:r>
          </a:p>
          <a:p>
            <a:pPr>
              <a:lnSpc>
                <a:spcPct val="80000"/>
              </a:lnSpc>
            </a:pPr>
            <a:r>
              <a:rPr lang="ru-RU" altLang="ru-RU" sz="1700"/>
              <a:t>В крупных сетях часто применяется комбинированный подход предоставления пользователю прав доступа к ресурсам сети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83971" name="Rectangle 3"/>
          <p:cNvSpPr>
            <a:spLocks noGrp="1" noChangeArrowheads="1"/>
          </p:cNvSpPr>
          <p:nvPr>
            <p:ph type="body" idx="1"/>
          </p:nvPr>
        </p:nvSpPr>
        <p:spPr>
          <a:xfrm>
            <a:off x="1187450" y="1905000"/>
            <a:ext cx="7346950" cy="4476750"/>
          </a:xfrm>
        </p:spPr>
        <p:txBody>
          <a:bodyPr/>
          <a:lstStyle/>
          <a:p>
            <a:pPr>
              <a:lnSpc>
                <a:spcPct val="90000"/>
              </a:lnSpc>
            </a:pPr>
            <a:r>
              <a:rPr lang="ru-RU" altLang="ru-RU" sz="2100"/>
              <a:t>Подчеркнем, что системы аутентификации и авторизации совместно выполняют одну задачу, поэтому необходимо предъявлять одинаковый уровень требований к системам авторизации и аутентификации. </a:t>
            </a:r>
          </a:p>
          <a:p>
            <a:pPr>
              <a:lnSpc>
                <a:spcPct val="90000"/>
              </a:lnSpc>
            </a:pPr>
            <a:r>
              <a:rPr lang="ru-RU" altLang="ru-RU" sz="2100"/>
              <a:t>Ненадежность одного звена здесь не может быть компенсирована высоким качеством другого звена. </a:t>
            </a:r>
          </a:p>
          <a:p>
            <a:pPr>
              <a:lnSpc>
                <a:spcPct val="90000"/>
              </a:lnSpc>
            </a:pPr>
            <a:r>
              <a:rPr lang="ru-RU" altLang="ru-RU" sz="2100"/>
              <a:t>Если при аутентификации используются пароли, то требуются чрезвычайные меры по их защите. </a:t>
            </a:r>
          </a:p>
          <a:p>
            <a:pPr>
              <a:lnSpc>
                <a:spcPct val="90000"/>
              </a:lnSpc>
            </a:pPr>
            <a:r>
              <a:rPr lang="ru-RU" altLang="ru-RU" sz="2100"/>
              <a:t>Однажды украденный пароль открывает двери ко всем приложениям и данным, к которым пользователь с этим паролем имел легальный доступ.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ru-RU" altLang="ru-RU" b="1"/>
              <a:t>6. Аутентификация, авторизация, аудит</a:t>
            </a:r>
            <a:r>
              <a:rPr lang="ru-RU" altLang="ru-RU"/>
              <a:t> </a:t>
            </a:r>
          </a:p>
        </p:txBody>
      </p:sp>
      <p:sp>
        <p:nvSpPr>
          <p:cNvPr id="82947" name="Rectangle 3"/>
          <p:cNvSpPr>
            <a:spLocks noGrp="1" noChangeArrowheads="1"/>
          </p:cNvSpPr>
          <p:nvPr>
            <p:ph type="body" idx="1"/>
          </p:nvPr>
        </p:nvSpPr>
        <p:spPr>
          <a:xfrm>
            <a:off x="684213" y="1905000"/>
            <a:ext cx="7850187" cy="4403725"/>
          </a:xfrm>
        </p:spPr>
        <p:txBody>
          <a:bodyPr/>
          <a:lstStyle/>
          <a:p>
            <a:pPr>
              <a:lnSpc>
                <a:spcPct val="90000"/>
              </a:lnSpc>
            </a:pPr>
            <a:r>
              <a:rPr lang="ru-RU" altLang="ru-RU" sz="2000" b="1" u="sng"/>
              <a:t>Аудит (auditing)</a:t>
            </a:r>
            <a:r>
              <a:rPr lang="ru-RU" altLang="ru-RU" sz="2000"/>
              <a:t> — фиксация в системном журнале событий, связанных с доступом к защищаемым системным ресурсам. </a:t>
            </a:r>
          </a:p>
          <a:p>
            <a:pPr>
              <a:lnSpc>
                <a:spcPct val="90000"/>
              </a:lnSpc>
            </a:pPr>
            <a:r>
              <a:rPr lang="ru-RU" altLang="ru-RU" sz="2000"/>
              <a:t>Подсистема аудита современных ОС позволяет дифференцирование задавать перечень интересующих администратора событий с помощью удобного графического интерфейса.</a:t>
            </a:r>
          </a:p>
          <a:p>
            <a:pPr>
              <a:lnSpc>
                <a:spcPct val="90000"/>
              </a:lnSpc>
            </a:pPr>
            <a:r>
              <a:rPr lang="ru-RU" altLang="ru-RU" sz="2000"/>
              <a:t>Средства учета и наблюдения обеспечивают возможность обнаружить и зафиксировать важные события, связанные с безопасностью, или любые попытки создать, получить доступ или удалить системные ресурсы. </a:t>
            </a:r>
          </a:p>
          <a:p>
            <a:pPr>
              <a:lnSpc>
                <a:spcPct val="90000"/>
              </a:lnSpc>
            </a:pPr>
            <a:r>
              <a:rPr lang="ru-RU" altLang="ru-RU" sz="2000"/>
              <a:t>Аудит используется для того, чтобы засекать даже неудачные попытки «взлома» системы.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ru-RU" altLang="ru-RU" b="1"/>
              <a:t>6. Аутентификация, авторизация, аудит</a:t>
            </a:r>
          </a:p>
        </p:txBody>
      </p:sp>
      <p:sp>
        <p:nvSpPr>
          <p:cNvPr id="87043" name="Rectangle 3"/>
          <p:cNvSpPr>
            <a:spLocks noGrp="1" noChangeArrowheads="1"/>
          </p:cNvSpPr>
          <p:nvPr>
            <p:ph type="body" idx="1"/>
          </p:nvPr>
        </p:nvSpPr>
        <p:spPr>
          <a:xfrm>
            <a:off x="827088" y="1905000"/>
            <a:ext cx="7707312" cy="4548188"/>
          </a:xfrm>
        </p:spPr>
        <p:txBody>
          <a:bodyPr/>
          <a:lstStyle/>
          <a:p>
            <a:pPr>
              <a:lnSpc>
                <a:spcPct val="80000"/>
              </a:lnSpc>
            </a:pPr>
            <a:r>
              <a:rPr lang="ru-RU" altLang="ru-RU" sz="2100"/>
              <a:t>Учет и наблюдение означает способность системы безопасности «шпионить» за выбранными объектами и их пользователями и выдавать сообщения тревоги, когда кто-нибудь пытается читать или модифицировать системный файл. </a:t>
            </a:r>
          </a:p>
          <a:p>
            <a:pPr>
              <a:lnSpc>
                <a:spcPct val="80000"/>
              </a:lnSpc>
            </a:pPr>
            <a:r>
              <a:rPr lang="ru-RU" altLang="ru-RU" sz="2100"/>
              <a:t>Если кто-то пытается выполнить действия, определенные системой безопасности для отслеживания, то система аудита пишет сообщение в журнал регистрации, идентифицируя пользователя.</a:t>
            </a:r>
          </a:p>
          <a:p>
            <a:pPr>
              <a:lnSpc>
                <a:spcPct val="80000"/>
              </a:lnSpc>
            </a:pPr>
            <a:r>
              <a:rPr lang="ru-RU" altLang="ru-RU" sz="2100"/>
              <a:t>Системный менеджер может создавать отчеты о безопасности, которые содержат информацию из журнала регистрации. Для «сверхбезопасных» систем предусматриваются аудио- и видеосигналы тревоги, устанавливаемые на машинах администраторов, отвечающих за безопасность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ru-RU" altLang="ru-RU" b="1"/>
              <a:t>7. Технология защищенного канала</a:t>
            </a:r>
            <a:r>
              <a:rPr lang="ru-RU" altLang="ru-RU"/>
              <a:t> </a:t>
            </a:r>
          </a:p>
        </p:txBody>
      </p:sp>
      <p:sp>
        <p:nvSpPr>
          <p:cNvPr id="88067" name="Rectangle 3"/>
          <p:cNvSpPr>
            <a:spLocks noGrp="1" noChangeArrowheads="1"/>
          </p:cNvSpPr>
          <p:nvPr>
            <p:ph type="body" idx="1"/>
          </p:nvPr>
        </p:nvSpPr>
        <p:spPr>
          <a:xfrm>
            <a:off x="611188" y="1905000"/>
            <a:ext cx="7923212" cy="4764088"/>
          </a:xfrm>
        </p:spPr>
        <p:txBody>
          <a:bodyPr/>
          <a:lstStyle/>
          <a:p>
            <a:pPr>
              <a:lnSpc>
                <a:spcPct val="80000"/>
              </a:lnSpc>
            </a:pPr>
            <a:r>
              <a:rPr lang="ru-RU" altLang="ru-RU" sz="2100"/>
              <a:t>Технология защищенного канала призвана обеспечивать безопасность передачи данных по открытой транспортной сети, например по Интернету. Защищенный канал подразумевает выполнение трех основных функций: </a:t>
            </a:r>
          </a:p>
          <a:p>
            <a:pPr lvl="1">
              <a:lnSpc>
                <a:spcPct val="80000"/>
              </a:lnSpc>
            </a:pPr>
            <a:r>
              <a:rPr lang="ru-RU" altLang="ru-RU" sz="2000"/>
              <a:t>взаимную аутентификацию абонентов при установлении соединения, которая может быть выполнена, например, путем обмена паролями;</a:t>
            </a:r>
          </a:p>
          <a:p>
            <a:pPr lvl="1">
              <a:lnSpc>
                <a:spcPct val="80000"/>
              </a:lnSpc>
            </a:pPr>
            <a:r>
              <a:rPr lang="ru-RU" altLang="ru-RU" sz="2000"/>
              <a:t>защиту передаваемых по каналу сообщений от несанкционированного доступа, например, путем шифрования;</a:t>
            </a:r>
          </a:p>
          <a:p>
            <a:pPr lvl="1">
              <a:lnSpc>
                <a:spcPct val="80000"/>
              </a:lnSpc>
            </a:pPr>
            <a:r>
              <a:rPr lang="ru-RU" altLang="ru-RU" sz="2000"/>
              <a:t>подтверждение целостности поступающих по каналу сообщений, например, путем передачи одновременно с сообщением его дайджеста.</a:t>
            </a:r>
          </a:p>
          <a:p>
            <a:pPr>
              <a:lnSpc>
                <a:spcPct val="80000"/>
              </a:lnSpc>
            </a:pPr>
            <a:r>
              <a:rPr lang="ru-RU" altLang="ru-RU" sz="2100"/>
              <a:t>Совокупность защищенных каналов, созданных предприятием в публичной сети для объединения своих филиалов, часто называют виртуальной частной сетью (Virtual Private Network, VPN).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ru-RU" altLang="ru-RU" b="1"/>
              <a:t>7. Технология защищенного канала</a:t>
            </a:r>
          </a:p>
        </p:txBody>
      </p:sp>
      <p:sp>
        <p:nvSpPr>
          <p:cNvPr id="89091" name="Rectangle 3"/>
          <p:cNvSpPr>
            <a:spLocks noGrp="1" noChangeArrowheads="1"/>
          </p:cNvSpPr>
          <p:nvPr>
            <p:ph type="body" idx="1"/>
          </p:nvPr>
        </p:nvSpPr>
        <p:spPr>
          <a:xfrm>
            <a:off x="971550" y="1905000"/>
            <a:ext cx="7562850" cy="4476750"/>
          </a:xfrm>
        </p:spPr>
        <p:txBody>
          <a:bodyPr/>
          <a:lstStyle/>
          <a:p>
            <a:pPr>
              <a:lnSpc>
                <a:spcPct val="90000"/>
              </a:lnSpc>
            </a:pPr>
            <a:r>
              <a:rPr lang="ru-RU" altLang="ru-RU" sz="2600"/>
              <a:t>В зависимости от места расположения программного обеспечения защищенного канала различают две схемы его образования: </a:t>
            </a:r>
          </a:p>
          <a:p>
            <a:pPr>
              <a:lnSpc>
                <a:spcPct val="90000"/>
              </a:lnSpc>
            </a:pPr>
            <a:r>
              <a:rPr lang="ru-RU" altLang="ru-RU" sz="2600"/>
              <a:t>схему с конечными узлами, взаимодействующими через публичную сеть (рис. 6.6, а);</a:t>
            </a:r>
          </a:p>
          <a:p>
            <a:pPr>
              <a:lnSpc>
                <a:spcPct val="90000"/>
              </a:lnSpc>
            </a:pPr>
            <a:r>
              <a:rPr lang="ru-RU" altLang="ru-RU" sz="2600"/>
              <a:t>схему с оборудованием поставщика услуг публичной сети, расположенным на границе между частной и публичной сетями (рис. 6.6, б).</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ru-RU" altLang="ru-RU" b="1"/>
              <a:t>7. Технология защищенного канала</a:t>
            </a:r>
          </a:p>
        </p:txBody>
      </p:sp>
      <p:sp>
        <p:nvSpPr>
          <p:cNvPr id="90115" name="Rectangle 3"/>
          <p:cNvSpPr>
            <a:spLocks noGrp="1" noChangeArrowheads="1"/>
          </p:cNvSpPr>
          <p:nvPr>
            <p:ph type="body" idx="1"/>
          </p:nvPr>
        </p:nvSpPr>
        <p:spPr>
          <a:xfrm>
            <a:off x="684213" y="1905000"/>
            <a:ext cx="7850187" cy="4619625"/>
          </a:xfrm>
        </p:spPr>
        <p:txBody>
          <a:bodyPr/>
          <a:lstStyle/>
          <a:p>
            <a:pPr>
              <a:lnSpc>
                <a:spcPct val="80000"/>
              </a:lnSpc>
            </a:pPr>
            <a:r>
              <a:rPr lang="ru-RU" altLang="ru-RU" sz="1500"/>
              <a:t>В первом случае защищенный канал образуется программными средствами, установленными на двух удаленных компьютерах, принадлежащих двум разным локальным сетям одного предприятия и связанных между собой через публичную сеть. </a:t>
            </a:r>
          </a:p>
          <a:p>
            <a:pPr>
              <a:lnSpc>
                <a:spcPct val="80000"/>
              </a:lnSpc>
            </a:pPr>
            <a:r>
              <a:rPr lang="ru-RU" altLang="ru-RU" sz="1500"/>
              <a:t>Преимуществом этого подхода является полная защищенность канала вдоль всего пути следования, а также возможность использования любых протоколов создания защищенных каналов, лишь бы на конечных точках канала поддерживался один и тот же протокол. </a:t>
            </a:r>
          </a:p>
          <a:p>
            <a:pPr>
              <a:lnSpc>
                <a:spcPct val="80000"/>
              </a:lnSpc>
            </a:pPr>
            <a:r>
              <a:rPr lang="ru-RU" altLang="ru-RU" sz="1500"/>
              <a:t>Недостатки заключаются в избыточности и децентрализованности решения. </a:t>
            </a:r>
          </a:p>
          <a:p>
            <a:pPr>
              <a:lnSpc>
                <a:spcPct val="80000"/>
              </a:lnSpc>
            </a:pPr>
            <a:r>
              <a:rPr lang="ru-RU" altLang="ru-RU" sz="1500"/>
              <a:t>Избыточность состоит в том, что вряд ли стоит создавать защищенный канал на всем пути прохождения данных: уязвимыми для злоумышленников обычно являются сети с коммутацией пакетов, а не каналы телефонной сети или выделенные каналы, через которые локальные сети подключены к территориальной сети. </a:t>
            </a:r>
          </a:p>
          <a:p>
            <a:pPr>
              <a:lnSpc>
                <a:spcPct val="80000"/>
              </a:lnSpc>
            </a:pPr>
            <a:r>
              <a:rPr lang="ru-RU" altLang="ru-RU" sz="1500"/>
              <a:t>Децентрализация заключается в том, что для каждого компьютера, которому требуется предоставить услуги защищенного канала, необходимо отдельно устанавливать, конфигурировать и администрировать программные средства защиты данных. Подключение каждого нового компьютера к защищенному каналу требует выполнения этих трудоемких работ заново.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ru-RU" altLang="ru-RU" sz="3800" b="1"/>
              <a:t>2.1. Конфиденциальность, целостность и доступность данных</a:t>
            </a:r>
          </a:p>
        </p:txBody>
      </p:sp>
      <p:sp>
        <p:nvSpPr>
          <p:cNvPr id="29699" name="Rectangle 3"/>
          <p:cNvSpPr>
            <a:spLocks noGrp="1" noChangeArrowheads="1"/>
          </p:cNvSpPr>
          <p:nvPr>
            <p:ph type="body" idx="1"/>
          </p:nvPr>
        </p:nvSpPr>
        <p:spPr/>
        <p:txBody>
          <a:bodyPr/>
          <a:lstStyle/>
          <a:p>
            <a:pPr>
              <a:lnSpc>
                <a:spcPct val="90000"/>
              </a:lnSpc>
            </a:pPr>
            <a:r>
              <a:rPr lang="ru-RU" altLang="ru-RU" sz="2100"/>
              <a:t>Любое действие, которое направлено на нарушение конфиденциальности, целостности и/или доступности информации, а также на нелегальное использование других ресурсов сети, называется </a:t>
            </a:r>
            <a:r>
              <a:rPr lang="ru-RU" altLang="ru-RU" sz="2100" b="1" i="1"/>
              <a:t>угрозой</a:t>
            </a:r>
            <a:r>
              <a:rPr lang="ru-RU" altLang="ru-RU" sz="2100"/>
              <a:t>. </a:t>
            </a:r>
          </a:p>
          <a:p>
            <a:pPr>
              <a:lnSpc>
                <a:spcPct val="90000"/>
              </a:lnSpc>
            </a:pPr>
            <a:r>
              <a:rPr lang="ru-RU" altLang="ru-RU" sz="2100"/>
              <a:t>Реализованная угроза называется </a:t>
            </a:r>
            <a:r>
              <a:rPr lang="ru-RU" altLang="ru-RU" sz="2100" b="1" i="1"/>
              <a:t>атакой</a:t>
            </a:r>
            <a:r>
              <a:rPr lang="ru-RU" altLang="ru-RU" sz="2100"/>
              <a:t>. </a:t>
            </a:r>
          </a:p>
          <a:p>
            <a:pPr>
              <a:lnSpc>
                <a:spcPct val="90000"/>
              </a:lnSpc>
            </a:pPr>
            <a:r>
              <a:rPr lang="ru-RU" altLang="ru-RU" sz="2100" b="1" i="1"/>
              <a:t>Риск</a:t>
            </a:r>
            <a:r>
              <a:rPr lang="ru-RU" altLang="ru-RU" sz="2100"/>
              <a:t> — это вероятностная оценка величины возможного ущерба, который может понести владелец информационного ресурса в результате успешно проведенной атаки. </a:t>
            </a:r>
          </a:p>
          <a:p>
            <a:pPr>
              <a:lnSpc>
                <a:spcPct val="90000"/>
              </a:lnSpc>
            </a:pPr>
            <a:r>
              <a:rPr lang="ru-RU" altLang="ru-RU" sz="2100"/>
              <a:t>Значение риска тем выше, чем более уязвимой является существующая система безопасности и чем выше вероятность реализации атаки.</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ru-RU" altLang="ru-RU" b="1"/>
              <a:t>7. Технология защищенного канала</a:t>
            </a:r>
          </a:p>
        </p:txBody>
      </p:sp>
      <p:sp>
        <p:nvSpPr>
          <p:cNvPr id="91139" name="Rectangle 3"/>
          <p:cNvSpPr>
            <a:spLocks noGrp="1" noChangeArrowheads="1"/>
          </p:cNvSpPr>
          <p:nvPr>
            <p:ph type="body" idx="1"/>
          </p:nvPr>
        </p:nvSpPr>
        <p:spPr>
          <a:xfrm>
            <a:off x="468313" y="1905000"/>
            <a:ext cx="8066087" cy="4764088"/>
          </a:xfrm>
        </p:spPr>
        <p:txBody>
          <a:bodyPr/>
          <a:lstStyle/>
          <a:p>
            <a:pPr>
              <a:lnSpc>
                <a:spcPct val="80000"/>
              </a:lnSpc>
            </a:pPr>
            <a:r>
              <a:rPr lang="ru-RU" altLang="ru-RU" sz="1500"/>
              <a:t>Во втором случае клиенты и серверы не участвуют в создании защищенного канала — он прокладывается только внутри публичной сети с коммутацией пакетов, например, внутри Интернета.</a:t>
            </a:r>
          </a:p>
          <a:p>
            <a:pPr>
              <a:lnSpc>
                <a:spcPct val="80000"/>
              </a:lnSpc>
            </a:pPr>
            <a:r>
              <a:rPr lang="ru-RU" altLang="ru-RU" sz="1500"/>
              <a:t> Канал может быть проложен, например, между сервером удаленного доступа поставщика услуг публичной сети и пограничным маршрутизатором корпоративной сети. </a:t>
            </a:r>
          </a:p>
          <a:p>
            <a:pPr>
              <a:lnSpc>
                <a:spcPct val="80000"/>
              </a:lnSpc>
            </a:pPr>
            <a:r>
              <a:rPr lang="ru-RU" altLang="ru-RU" sz="1500"/>
              <a:t>Это хорошо масштабируемое решение, управляемое централизованно как администратором корпоративной сети, так и администратором сети поставщика услуг. Для компьютеров корпоративной сети канал прозрачен — программное обеспечение этих конечных узлов остается без изменений. </a:t>
            </a:r>
          </a:p>
          <a:p>
            <a:pPr>
              <a:lnSpc>
                <a:spcPct val="80000"/>
              </a:lnSpc>
            </a:pPr>
            <a:r>
              <a:rPr lang="ru-RU" altLang="ru-RU" sz="1500"/>
              <a:t>Такой гибкий подход позволяет легко образовывать новые каналы защищенного взаимодействия между компьютерами независимо от их места расположения. </a:t>
            </a:r>
          </a:p>
          <a:p>
            <a:pPr>
              <a:lnSpc>
                <a:spcPct val="80000"/>
              </a:lnSpc>
            </a:pPr>
            <a:r>
              <a:rPr lang="ru-RU" altLang="ru-RU" sz="1500"/>
              <a:t>Реализация этого подхода сложнее — нужен стандартный протокол образования защищенного канала, требуется установка у всех поставщиков услуг программного обеспечения, поддерживающего такой протокол, необходима поддержка протокола производителями пограничного коммуникационного оборудования. </a:t>
            </a:r>
          </a:p>
          <a:p>
            <a:pPr>
              <a:lnSpc>
                <a:spcPct val="80000"/>
              </a:lnSpc>
            </a:pPr>
            <a:r>
              <a:rPr lang="ru-RU" altLang="ru-RU" sz="1500"/>
              <a:t>Однако вариант, когда все заботы по поддержанию защищенного канала берет на себя поставщик услуг публичной сети, оставляет сомнения в надежности защиты: </a:t>
            </a:r>
          </a:p>
          <a:p>
            <a:pPr lvl="1">
              <a:lnSpc>
                <a:spcPct val="80000"/>
              </a:lnSpc>
            </a:pPr>
            <a:r>
              <a:rPr lang="ru-RU" altLang="ru-RU" sz="1400"/>
              <a:t>незащищенными оказываются каналы доступа к публичной сети,</a:t>
            </a:r>
          </a:p>
          <a:p>
            <a:pPr lvl="1">
              <a:lnSpc>
                <a:spcPct val="80000"/>
              </a:lnSpc>
            </a:pPr>
            <a:r>
              <a:rPr lang="ru-RU" altLang="ru-RU" sz="1400"/>
              <a:t>потребитель услуг чувствует себя в полной зависимости от надежности поставщика услуг. И, тем не менее, специалисты прогнозируют, что именно вторая схема в ближайшем будущем станет основной в построении защищенных каналов.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ru-RU" altLang="ru-RU" b="1"/>
              <a:t>7. Технология защищенного канала</a:t>
            </a:r>
          </a:p>
        </p:txBody>
      </p:sp>
      <p:pic>
        <p:nvPicPr>
          <p:cNvPr id="92164" name="Picture 4"/>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195513" y="1773238"/>
            <a:ext cx="4514850" cy="3762375"/>
          </a:xfrm>
          <a:solidFill>
            <a:srgbClr val="FFFF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165" name="Rectangle 5"/>
          <p:cNvSpPr>
            <a:spLocks noChangeArrowheads="1"/>
          </p:cNvSpPr>
          <p:nvPr/>
        </p:nvSpPr>
        <p:spPr bwMode="auto">
          <a:xfrm>
            <a:off x="1187450" y="5949950"/>
            <a:ext cx="629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altLang="ru-RU"/>
              <a:t>Рис. 6.6. Два способа образования защищенного канала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1366838" y="549275"/>
            <a:ext cx="7777162" cy="1527175"/>
          </a:xfrm>
        </p:spPr>
        <p:txBody>
          <a:bodyPr/>
          <a:lstStyle/>
          <a:p>
            <a:r>
              <a:rPr lang="ru-RU" altLang="ru-RU" sz="3800" b="1"/>
              <a:t>8. Технологии аутентификации</a:t>
            </a:r>
            <a:r>
              <a:rPr lang="ru-RU" altLang="ru-RU" sz="3800"/>
              <a:t> </a:t>
            </a:r>
            <a:r>
              <a:rPr lang="ru-RU" altLang="ru-RU" sz="3800" b="1"/>
              <a:t/>
            </a:r>
            <a:br>
              <a:rPr lang="ru-RU" altLang="ru-RU" sz="3800" b="1"/>
            </a:br>
            <a:r>
              <a:rPr lang="ru-RU" altLang="ru-RU" sz="3800" b="1"/>
              <a:t>8.1. Сетевая аутентификация на основе многоразового пароля </a:t>
            </a:r>
          </a:p>
        </p:txBody>
      </p:sp>
      <p:sp>
        <p:nvSpPr>
          <p:cNvPr id="93187" name="Rectangle 3"/>
          <p:cNvSpPr>
            <a:spLocks noGrp="1" noChangeArrowheads="1"/>
          </p:cNvSpPr>
          <p:nvPr>
            <p:ph type="body" idx="1"/>
          </p:nvPr>
        </p:nvSpPr>
        <p:spPr>
          <a:xfrm>
            <a:off x="250825" y="2930525"/>
            <a:ext cx="8748713" cy="3927475"/>
          </a:xfrm>
        </p:spPr>
        <p:txBody>
          <a:bodyPr/>
          <a:lstStyle/>
          <a:p>
            <a:pPr>
              <a:lnSpc>
                <a:spcPct val="80000"/>
              </a:lnSpc>
            </a:pPr>
            <a:r>
              <a:rPr lang="ru-RU" altLang="ru-RU" sz="1900"/>
              <a:t>В соответствии с базовым принципом «единого входа», когда пользователю достаточно один раз пройти процедуру аутентификации, чтобы получить доступ ко всем сетевым ресурсам, в современных ОС предусматриваются централизованные службы аутентификации. </a:t>
            </a:r>
          </a:p>
          <a:p>
            <a:pPr>
              <a:lnSpc>
                <a:spcPct val="80000"/>
              </a:lnSpc>
            </a:pPr>
            <a:r>
              <a:rPr lang="ru-RU" altLang="ru-RU" sz="1900"/>
              <a:t>Такая служба поддерживается одним из серверов сети и использует для своей работы базу данных, в которой хранятся учетные данные (иногда называемые бюджетами) о пользователях сети. </a:t>
            </a:r>
          </a:p>
          <a:p>
            <a:pPr>
              <a:lnSpc>
                <a:spcPct val="80000"/>
              </a:lnSpc>
            </a:pPr>
            <a:r>
              <a:rPr lang="ru-RU" altLang="ru-RU" sz="1900"/>
              <a:t>Учетные данные содержат наряду с другой информацией идентификаторы и пароли пользователей. </a:t>
            </a:r>
          </a:p>
          <a:p>
            <a:pPr>
              <a:lnSpc>
                <a:spcPct val="80000"/>
              </a:lnSpc>
            </a:pPr>
            <a:r>
              <a:rPr lang="ru-RU" altLang="ru-RU" sz="1900"/>
              <a:t>Однако такая упрощенная схема имеет большой изъян. А именно при передаче пароля с клиентского компьютера на сервер, выполняющий процедуру аутентификации, этот пароль может быть перехвачен злоумышленником. Поэтому в разных  ОС применяются разные приемы, чтобы избежать передачи пароля по сети в незащищенном виде.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ru-RU" altLang="ru-RU" sz="3800" b="1"/>
              <a:t>8.2. Аутентификация с использованием одноразового пароля</a:t>
            </a:r>
          </a:p>
        </p:txBody>
      </p:sp>
      <p:sp>
        <p:nvSpPr>
          <p:cNvPr id="94211" name="Rectangle 3"/>
          <p:cNvSpPr>
            <a:spLocks noGrp="1" noChangeArrowheads="1"/>
          </p:cNvSpPr>
          <p:nvPr>
            <p:ph type="body" idx="1"/>
          </p:nvPr>
        </p:nvSpPr>
        <p:spPr>
          <a:xfrm>
            <a:off x="1116013" y="1905000"/>
            <a:ext cx="7418387" cy="4187825"/>
          </a:xfrm>
        </p:spPr>
        <p:txBody>
          <a:bodyPr/>
          <a:lstStyle/>
          <a:p>
            <a:pPr>
              <a:lnSpc>
                <a:spcPct val="80000"/>
              </a:lnSpc>
            </a:pPr>
            <a:r>
              <a:rPr lang="ru-RU" altLang="ru-RU" sz="2100"/>
              <a:t>Алгоритмы аутентификации, основанные на многоразовых паролях, не очень надежны.</a:t>
            </a:r>
          </a:p>
          <a:p>
            <a:pPr>
              <a:lnSpc>
                <a:spcPct val="80000"/>
              </a:lnSpc>
            </a:pPr>
            <a:r>
              <a:rPr lang="ru-RU" altLang="ru-RU" sz="2100"/>
              <a:t>Более надежными оказываются схемы, использующие одноразовые пароли. </a:t>
            </a:r>
          </a:p>
          <a:p>
            <a:pPr>
              <a:lnSpc>
                <a:spcPct val="80000"/>
              </a:lnSpc>
            </a:pPr>
            <a:r>
              <a:rPr lang="ru-RU" altLang="ru-RU" sz="2100"/>
              <a:t>С другой стороны, одноразовые пароли намного дешевле и проще биометрических систем аутентификации, таких как сканеры сетчатки глаза или отпечатков пальцев.</a:t>
            </a:r>
          </a:p>
          <a:p>
            <a:pPr>
              <a:lnSpc>
                <a:spcPct val="80000"/>
              </a:lnSpc>
            </a:pPr>
            <a:r>
              <a:rPr lang="ru-RU" altLang="ru-RU" sz="2100"/>
              <a:t>Все это делает системы, основанные на одноразовых паролях, очень перспективными. </a:t>
            </a:r>
          </a:p>
          <a:p>
            <a:pPr>
              <a:lnSpc>
                <a:spcPct val="80000"/>
              </a:lnSpc>
            </a:pPr>
            <a:r>
              <a:rPr lang="ru-RU" altLang="ru-RU" sz="2100"/>
              <a:t>Следует иметь в виду, что, как правило, системы аутентификации на основе одноразовых паролей рассчитаны на проверку только удаленных, а не локальных пользователей.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ru-RU" altLang="ru-RU" sz="3700" b="1"/>
              <a:t>8.2. Аутентификация с использованием одноразового пароля</a:t>
            </a:r>
          </a:p>
        </p:txBody>
      </p:sp>
      <p:sp>
        <p:nvSpPr>
          <p:cNvPr id="95235" name="Rectangle 3"/>
          <p:cNvSpPr>
            <a:spLocks noGrp="1" noChangeArrowheads="1"/>
          </p:cNvSpPr>
          <p:nvPr>
            <p:ph type="body" idx="1"/>
          </p:nvPr>
        </p:nvSpPr>
        <p:spPr>
          <a:xfrm>
            <a:off x="900113" y="1905000"/>
            <a:ext cx="7634287" cy="4403725"/>
          </a:xfrm>
        </p:spPr>
        <p:txBody>
          <a:bodyPr/>
          <a:lstStyle/>
          <a:p>
            <a:pPr>
              <a:lnSpc>
                <a:spcPct val="90000"/>
              </a:lnSpc>
            </a:pPr>
            <a:r>
              <a:rPr lang="ru-RU" altLang="ru-RU" sz="2100"/>
              <a:t>Генерация одноразовых паролей может выполняться либо программно, либо аппаратно. </a:t>
            </a:r>
          </a:p>
          <a:p>
            <a:pPr>
              <a:lnSpc>
                <a:spcPct val="90000"/>
              </a:lnSpc>
            </a:pPr>
            <a:r>
              <a:rPr lang="ru-RU" altLang="ru-RU" sz="2100"/>
              <a:t>Некоторые реализации аппаратных устройств доступа на основе одноразовых паролей представляют собой миниатюрные устройства со встроенным микропроцессором, похожие на обычные пластиковые карточки, используемые для доступа к банкоматам (аппаратные ключи). </a:t>
            </a:r>
          </a:p>
          <a:p>
            <a:pPr>
              <a:lnSpc>
                <a:spcPct val="90000"/>
              </a:lnSpc>
            </a:pPr>
            <a:r>
              <a:rPr lang="ru-RU" altLang="ru-RU" sz="2100"/>
              <a:t>Аппаратные ключи могут быть также реализованы в виде присоединяемого к разъему устройства, которое располагается между компьютером и модемом, или в виде карты (гибкого диска), вставляемой в дисковод компьютера.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ru-RU" altLang="ru-RU" sz="3700" b="1"/>
              <a:t>8.2. Аутентификация с использованием одноразового пароля</a:t>
            </a:r>
          </a:p>
        </p:txBody>
      </p:sp>
      <p:sp>
        <p:nvSpPr>
          <p:cNvPr id="96259" name="Rectangle 3"/>
          <p:cNvSpPr>
            <a:spLocks noGrp="1" noChangeArrowheads="1"/>
          </p:cNvSpPr>
          <p:nvPr>
            <p:ph type="body" idx="1"/>
          </p:nvPr>
        </p:nvSpPr>
        <p:spPr>
          <a:xfrm>
            <a:off x="1258888" y="1905000"/>
            <a:ext cx="7275512" cy="4187825"/>
          </a:xfrm>
        </p:spPr>
        <p:txBody>
          <a:bodyPr/>
          <a:lstStyle/>
          <a:p>
            <a:pPr>
              <a:lnSpc>
                <a:spcPct val="80000"/>
              </a:lnSpc>
            </a:pPr>
            <a:r>
              <a:rPr lang="ru-RU" altLang="ru-RU" sz="2100"/>
              <a:t>Существуют и программные реализации средств аутентификации на основе одноразовых паролей (программные ключи). </a:t>
            </a:r>
          </a:p>
          <a:p>
            <a:pPr>
              <a:lnSpc>
                <a:spcPct val="80000"/>
              </a:lnSpc>
            </a:pPr>
            <a:r>
              <a:rPr lang="ru-RU" altLang="ru-RU" sz="2100"/>
              <a:t>Программные ключи размещаются на сменном магнитном диске в виде обычной программы, важной частью которой является генератор одноразовых паролей. </a:t>
            </a:r>
          </a:p>
          <a:p>
            <a:pPr>
              <a:lnSpc>
                <a:spcPct val="80000"/>
              </a:lnSpc>
            </a:pPr>
            <a:r>
              <a:rPr lang="ru-RU" altLang="ru-RU" sz="2100"/>
              <a:t>Применение программных ключей и присоединяемых к компьютеру карточек связано с некоторым риском, так как пользователи часто забывают гибкие диски в машине или не отсоединяют карточки от ноутбуков.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ru-RU" altLang="ru-RU" b="1"/>
              <a:t>Технологии аутентификации</a:t>
            </a:r>
          </a:p>
        </p:txBody>
      </p:sp>
      <p:sp>
        <p:nvSpPr>
          <p:cNvPr id="97283" name="Rectangle 3"/>
          <p:cNvSpPr>
            <a:spLocks noGrp="1" noChangeArrowheads="1"/>
          </p:cNvSpPr>
          <p:nvPr>
            <p:ph type="body" idx="1"/>
          </p:nvPr>
        </p:nvSpPr>
        <p:spPr>
          <a:xfrm>
            <a:off x="1042988" y="1905000"/>
            <a:ext cx="7491412" cy="4260850"/>
          </a:xfrm>
        </p:spPr>
        <p:txBody>
          <a:bodyPr/>
          <a:lstStyle/>
          <a:p>
            <a:pPr>
              <a:lnSpc>
                <a:spcPct val="80000"/>
              </a:lnSpc>
            </a:pPr>
            <a:r>
              <a:rPr lang="ru-RU" altLang="ru-RU" sz="1900"/>
              <a:t>Независимо от того, какую реализацию системы аутентификации на основе одноразовых паролей выбирает пользователь, он, как и в системах аутентификации с использованием многоразовых паролей, сообщает системе свой идентификатор, однако вместо того, чтобы вводить каждый раз один и тот же пароль, он указывает последовательность цифр, сообщаемую ему аппаратным или программным ключом. </a:t>
            </a:r>
          </a:p>
          <a:p>
            <a:pPr>
              <a:lnSpc>
                <a:spcPct val="80000"/>
              </a:lnSpc>
            </a:pPr>
            <a:r>
              <a:rPr lang="ru-RU" altLang="ru-RU" sz="1900"/>
              <a:t>Через определенный небольшой период времени генерируется другая последовательность — новый пароль. </a:t>
            </a:r>
          </a:p>
          <a:p>
            <a:pPr>
              <a:lnSpc>
                <a:spcPct val="80000"/>
              </a:lnSpc>
            </a:pPr>
            <a:r>
              <a:rPr lang="ru-RU" altLang="ru-RU" sz="1900"/>
              <a:t>Аутентификационный сервер проверяет введенную последовательность и разрешает пользователю осуществить логический вход.</a:t>
            </a:r>
          </a:p>
          <a:p>
            <a:pPr>
              <a:lnSpc>
                <a:spcPct val="80000"/>
              </a:lnSpc>
            </a:pPr>
            <a:r>
              <a:rPr lang="ru-RU" altLang="ru-RU" sz="1900"/>
              <a:t>Аутентификационный сервер может представлять собой отдельное устройство, выделенный компьютер или же программу, выполняемую на обычном сервере.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ru-RU" altLang="ru-RU" b="1"/>
              <a:t>8.3. Аутентификация на основе сертификатов</a:t>
            </a:r>
            <a:r>
              <a:rPr lang="ru-RU" altLang="ru-RU"/>
              <a:t> </a:t>
            </a:r>
          </a:p>
        </p:txBody>
      </p:sp>
      <p:sp>
        <p:nvSpPr>
          <p:cNvPr id="98307" name="Rectangle 3"/>
          <p:cNvSpPr>
            <a:spLocks noGrp="1" noChangeArrowheads="1"/>
          </p:cNvSpPr>
          <p:nvPr>
            <p:ph type="body" idx="1"/>
          </p:nvPr>
        </p:nvSpPr>
        <p:spPr>
          <a:xfrm>
            <a:off x="539750" y="1905000"/>
            <a:ext cx="7994650" cy="4548188"/>
          </a:xfrm>
        </p:spPr>
        <p:txBody>
          <a:bodyPr/>
          <a:lstStyle/>
          <a:p>
            <a:pPr>
              <a:lnSpc>
                <a:spcPct val="80000"/>
              </a:lnSpc>
            </a:pPr>
            <a:r>
              <a:rPr lang="ru-RU" altLang="ru-RU" sz="1700"/>
              <a:t>Аутентификация с применением цифровых сертификатов является альтернативой использованию паролей и представляется естественным решением в условиях, когда число пользователей сети измеряется миллионами. </a:t>
            </a:r>
          </a:p>
          <a:p>
            <a:pPr>
              <a:lnSpc>
                <a:spcPct val="80000"/>
              </a:lnSpc>
            </a:pPr>
            <a:r>
              <a:rPr lang="ru-RU" altLang="ru-RU" sz="1700"/>
              <a:t>В таких обстоятельствах процедура предварительной регистрации пользователей, связанная с назначением и хранением их паролей, становится крайне обременительной, опасной, а иногда и просто нереализуемой. </a:t>
            </a:r>
          </a:p>
          <a:p>
            <a:pPr>
              <a:lnSpc>
                <a:spcPct val="80000"/>
              </a:lnSpc>
            </a:pPr>
            <a:r>
              <a:rPr lang="ru-RU" altLang="ru-RU" sz="1700"/>
              <a:t>При использовании сертификатов сеть, которая дает пользователю доступ к своим ресурсам, не хранит никакой информации о своих пользователях — они ее предоставляют сами в своих запросах в виде сертификатов, удостоверяющих личность пользователей. </a:t>
            </a:r>
          </a:p>
          <a:p>
            <a:pPr>
              <a:lnSpc>
                <a:spcPct val="80000"/>
              </a:lnSpc>
            </a:pPr>
            <a:r>
              <a:rPr lang="ru-RU" altLang="ru-RU" sz="1700"/>
              <a:t>Сертификаты выдаются специальными уполномоченными организациями — центрами сертификации (Certificate Authority, СА). Поэтому задача хранения секретной информации (закрытых ключей) возлагается на самих пользователей, что делает это решение гораздо более масштабируемым, чем вариант с использованием централизованной базы паролей.</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ru-RU" altLang="ru-RU" b="1"/>
              <a:t>8.3. Аутентификация на основе сертификатов</a:t>
            </a:r>
          </a:p>
        </p:txBody>
      </p:sp>
      <p:sp>
        <p:nvSpPr>
          <p:cNvPr id="99331" name="Rectangle 3"/>
          <p:cNvSpPr>
            <a:spLocks noGrp="1" noChangeArrowheads="1"/>
          </p:cNvSpPr>
          <p:nvPr>
            <p:ph type="body" idx="1"/>
          </p:nvPr>
        </p:nvSpPr>
        <p:spPr>
          <a:xfrm>
            <a:off x="971550" y="1905000"/>
            <a:ext cx="7562850" cy="4619625"/>
          </a:xfrm>
        </p:spPr>
        <p:txBody>
          <a:bodyPr/>
          <a:lstStyle/>
          <a:p>
            <a:pPr>
              <a:lnSpc>
                <a:spcPct val="80000"/>
              </a:lnSpc>
            </a:pPr>
            <a:r>
              <a:rPr lang="ru-RU" altLang="ru-RU" sz="1900" b="1"/>
              <a:t>Схема использования сертификатов</a:t>
            </a:r>
            <a:r>
              <a:rPr lang="ru-RU" altLang="ru-RU" sz="1900"/>
              <a:t> </a:t>
            </a:r>
          </a:p>
          <a:p>
            <a:pPr>
              <a:lnSpc>
                <a:spcPct val="80000"/>
              </a:lnSpc>
            </a:pPr>
            <a:r>
              <a:rPr lang="ru-RU" altLang="ru-RU" sz="1900"/>
              <a:t>Сертификат представляет собой электронную форму, в которой содержится следующая информация: </a:t>
            </a:r>
          </a:p>
          <a:p>
            <a:pPr lvl="1">
              <a:lnSpc>
                <a:spcPct val="80000"/>
              </a:lnSpc>
            </a:pPr>
            <a:r>
              <a:rPr lang="ru-RU" altLang="ru-RU" sz="1800"/>
              <a:t>открытый ключ владельца данного сертификата;</a:t>
            </a:r>
          </a:p>
          <a:p>
            <a:pPr lvl="1">
              <a:lnSpc>
                <a:spcPct val="80000"/>
              </a:lnSpc>
            </a:pPr>
            <a:r>
              <a:rPr lang="ru-RU" altLang="ru-RU" sz="1800"/>
              <a:t>сведения о владельце сертификата, такие, например, как имя, адрес электронной почты, наименование организации, в которой он работает, и т. п.;</a:t>
            </a:r>
          </a:p>
          <a:p>
            <a:pPr lvl="1">
              <a:lnSpc>
                <a:spcPct val="80000"/>
              </a:lnSpc>
            </a:pPr>
            <a:r>
              <a:rPr lang="ru-RU" altLang="ru-RU" sz="1800"/>
              <a:t>наименование сертифицирующей организации, выдавшей данный сертификат.</a:t>
            </a:r>
          </a:p>
          <a:p>
            <a:pPr lvl="1">
              <a:lnSpc>
                <a:spcPct val="80000"/>
              </a:lnSpc>
            </a:pPr>
            <a:r>
              <a:rPr lang="ru-RU" altLang="ru-RU" sz="1900"/>
              <a:t>Кроме того, сертификат содержит электронную подпись сертифицирующей организации — зашифрованные закрытым ключом этой организации данные, содержащиеся в сертификате. </a:t>
            </a:r>
          </a:p>
          <a:p>
            <a:pPr lvl="1">
              <a:lnSpc>
                <a:spcPct val="80000"/>
              </a:lnSpc>
              <a:buFont typeface="Wingdings" panose="05000000000000000000" pitchFamily="2" charset="2"/>
              <a:buNone/>
            </a:pPr>
            <a:r>
              <a:rPr lang="ru-RU" altLang="ru-RU" sz="1900"/>
              <a:t>Использование сертификатов основано на предположении, что сертифицирующих организаций немного и их открытые ключи могут быть всем известны каким-либо способом, например, из публикаций в журналах.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ru-RU" altLang="ru-RU" b="1"/>
              <a:t>8.3. Аутентификация на основе сертификатов</a:t>
            </a:r>
          </a:p>
        </p:txBody>
      </p:sp>
      <p:sp>
        <p:nvSpPr>
          <p:cNvPr id="101379" name="Rectangle 3"/>
          <p:cNvSpPr>
            <a:spLocks noGrp="1" noChangeArrowheads="1"/>
          </p:cNvSpPr>
          <p:nvPr>
            <p:ph type="body" idx="1"/>
          </p:nvPr>
        </p:nvSpPr>
        <p:spPr>
          <a:xfrm>
            <a:off x="250825" y="1905000"/>
            <a:ext cx="8569325" cy="4692650"/>
          </a:xfrm>
        </p:spPr>
        <p:txBody>
          <a:bodyPr/>
          <a:lstStyle/>
          <a:p>
            <a:pPr>
              <a:lnSpc>
                <a:spcPct val="80000"/>
              </a:lnSpc>
            </a:pPr>
            <a:r>
              <a:rPr lang="ru-RU" altLang="ru-RU" sz="1900"/>
              <a:t>Когда пользователь хочет подтвердить свою личность, он предъявляет свой сертификат в двух формах — открытой (то есть такой, в которой он получил его в сертифицирующей организации) и зашифрованной с применением своего закрытого ключа (рис. 6.8).</a:t>
            </a:r>
          </a:p>
          <a:p>
            <a:pPr>
              <a:lnSpc>
                <a:spcPct val="80000"/>
              </a:lnSpc>
            </a:pPr>
            <a:r>
              <a:rPr lang="ru-RU" altLang="ru-RU" sz="1900"/>
              <a:t>Сторона, проводящая аутентификацию, берет из открытого сертификата открытый ключ пользователя и расшифровывает с помощью него зашифрованный сертификат. </a:t>
            </a:r>
          </a:p>
          <a:p>
            <a:pPr>
              <a:lnSpc>
                <a:spcPct val="80000"/>
              </a:lnSpc>
            </a:pPr>
            <a:r>
              <a:rPr lang="ru-RU" altLang="ru-RU" sz="1900"/>
              <a:t>Совпадение результата с открытым сертификатом подтверждает факт, что предъявитель действительно является владельцем закрытого ключа, парного с указанным открытым. </a:t>
            </a:r>
          </a:p>
          <a:p>
            <a:pPr>
              <a:lnSpc>
                <a:spcPct val="80000"/>
              </a:lnSpc>
            </a:pPr>
            <a:r>
              <a:rPr lang="ru-RU" altLang="ru-RU" sz="1900"/>
              <a:t>Затем с помощью известного открытого ключа указанной в сертификате организации проводится расшифровка подписи этой организации в сертификате. </a:t>
            </a:r>
          </a:p>
          <a:p>
            <a:pPr>
              <a:lnSpc>
                <a:spcPct val="80000"/>
              </a:lnSpc>
            </a:pPr>
            <a:r>
              <a:rPr lang="ru-RU" altLang="ru-RU" sz="1900"/>
              <a:t>Если в результате получается тот же сертификат с тем же именем пользователя и его открытым ключом — значит, он действительно прошел регистрацию в сертификационном центре, является тем, за кого себя выдает, и указанный в сертификате открытый ключ действительно принадлежит ему.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ru-RU" altLang="ru-RU" b="1"/>
              <a:t>2.2. Классификация угроз</a:t>
            </a:r>
            <a:r>
              <a:rPr lang="ru-RU" altLang="ru-RU"/>
              <a:t> </a:t>
            </a:r>
          </a:p>
        </p:txBody>
      </p:sp>
      <p:sp>
        <p:nvSpPr>
          <p:cNvPr id="30723" name="Rectangle 3"/>
          <p:cNvSpPr>
            <a:spLocks noGrp="1" noChangeArrowheads="1"/>
          </p:cNvSpPr>
          <p:nvPr>
            <p:ph type="body" idx="1"/>
          </p:nvPr>
        </p:nvSpPr>
        <p:spPr>
          <a:xfrm>
            <a:off x="1524000" y="1905000"/>
            <a:ext cx="7151688" cy="4476750"/>
          </a:xfrm>
        </p:spPr>
        <p:txBody>
          <a:bodyPr/>
          <a:lstStyle/>
          <a:p>
            <a:pPr>
              <a:lnSpc>
                <a:spcPct val="80000"/>
              </a:lnSpc>
            </a:pPr>
            <a:r>
              <a:rPr lang="ru-RU" altLang="ru-RU" sz="1700" b="1"/>
              <a:t>Неумышленные угрозы </a:t>
            </a:r>
            <a:r>
              <a:rPr lang="ru-RU" altLang="ru-RU" sz="1700"/>
              <a:t>вызываются ошибочными действиями лояльных сотрудников, становятся следствием их низкой квалификации или безответственности. К такому роду угроз относятся последствия ненадежной работы программных и аппаратных средств системы.</a:t>
            </a:r>
          </a:p>
          <a:p>
            <a:pPr>
              <a:lnSpc>
                <a:spcPct val="80000"/>
              </a:lnSpc>
              <a:buFont typeface="Wingdings" panose="05000000000000000000" pitchFamily="2" charset="2"/>
              <a:buNone/>
            </a:pPr>
            <a:r>
              <a:rPr lang="ru-RU" altLang="ru-RU" sz="1700"/>
              <a:t> </a:t>
            </a:r>
            <a:r>
              <a:rPr lang="ru-RU" altLang="ru-RU" sz="1700" i="1"/>
              <a:t>Вопросы безопасности тесно переплетаются с вопросами надежности, отказоустойчивости технических средств. предотвращаются путем их совершенствования, использования резервирования на уровне аппаратуры или на уровне массивов данных. </a:t>
            </a:r>
          </a:p>
          <a:p>
            <a:pPr>
              <a:lnSpc>
                <a:spcPct val="80000"/>
              </a:lnSpc>
            </a:pPr>
            <a:r>
              <a:rPr lang="ru-RU" altLang="ru-RU" sz="1700" b="1"/>
              <a:t>Умышленные угрозы</a:t>
            </a:r>
            <a:r>
              <a:rPr lang="ru-RU" altLang="ru-RU" sz="1700"/>
              <a:t> могут ограничиваться либо пассивным чтением данных или мониторингом системы, либо включать в себя активные действия, например нарушение целостности и доступности информации, приведение в нерабочее состояние приложений и устройств. </a:t>
            </a:r>
          </a:p>
          <a:p>
            <a:pPr>
              <a:lnSpc>
                <a:spcPct val="80000"/>
              </a:lnSpc>
              <a:buFont typeface="Wingdings" panose="05000000000000000000" pitchFamily="2" charset="2"/>
              <a:buNone/>
            </a:pPr>
            <a:r>
              <a:rPr lang="ru-RU" altLang="ru-RU" sz="1700"/>
              <a:t>Так, умышленные угрозы возникают в результате деятельности хакеров и явно направлены на нанесение ущерба предприятию. </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ru-RU" altLang="ru-RU" b="1"/>
              <a:t>8.3. Аутентификация на основе сертификатов</a:t>
            </a:r>
          </a:p>
        </p:txBody>
      </p:sp>
      <p:pic>
        <p:nvPicPr>
          <p:cNvPr id="10035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9750" y="2420938"/>
            <a:ext cx="8310563" cy="2709862"/>
          </a:xfrm>
          <a:solidFill>
            <a:srgbClr val="FFFF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0358" name="Rectangle 6"/>
          <p:cNvSpPr>
            <a:spLocks noChangeArrowheads="1"/>
          </p:cNvSpPr>
          <p:nvPr/>
        </p:nvSpPr>
        <p:spPr bwMode="auto">
          <a:xfrm>
            <a:off x="971550" y="5589588"/>
            <a:ext cx="72802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altLang="ru-RU"/>
              <a:t>Рис. 6.8. Аутентификация пользователей на основе сертификатов</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ru-RU" altLang="ru-RU" b="1"/>
              <a:t>8.3. Аутентификация на основе сертификатов</a:t>
            </a:r>
          </a:p>
        </p:txBody>
      </p:sp>
      <p:sp>
        <p:nvSpPr>
          <p:cNvPr id="104451" name="Rectangle 3"/>
          <p:cNvSpPr>
            <a:spLocks noGrp="1" noChangeArrowheads="1"/>
          </p:cNvSpPr>
          <p:nvPr>
            <p:ph type="body" idx="1"/>
          </p:nvPr>
        </p:nvSpPr>
        <p:spPr>
          <a:xfrm>
            <a:off x="395288" y="1700213"/>
            <a:ext cx="8497887" cy="4897437"/>
          </a:xfrm>
        </p:spPr>
        <p:txBody>
          <a:bodyPr/>
          <a:lstStyle/>
          <a:p>
            <a:pPr>
              <a:lnSpc>
                <a:spcPct val="80000"/>
              </a:lnSpc>
            </a:pPr>
            <a:r>
              <a:rPr lang="ru-RU" altLang="ru-RU" sz="1700"/>
              <a:t>Сертификаты можно использовать не только для аутентификации, но и для предоставления избирательных прав доступа.</a:t>
            </a:r>
          </a:p>
          <a:p>
            <a:pPr>
              <a:lnSpc>
                <a:spcPct val="80000"/>
              </a:lnSpc>
            </a:pPr>
            <a:r>
              <a:rPr lang="ru-RU" altLang="ru-RU" sz="1700"/>
              <a:t>Для этого в сертификат могут вводиться дополнительные поля, в которых указывается принадлежность его владельцев той или иной категории пользователей. Эта категория назначается сертифицирующей организацией в зависимости от условий, на которых выдается сертификат. </a:t>
            </a:r>
          </a:p>
          <a:p>
            <a:pPr>
              <a:lnSpc>
                <a:spcPct val="80000"/>
              </a:lnSpc>
              <a:buFont typeface="Wingdings" panose="05000000000000000000" pitchFamily="2" charset="2"/>
              <a:buNone/>
            </a:pPr>
            <a:r>
              <a:rPr lang="ru-RU" altLang="ru-RU" sz="1700" i="1"/>
              <a:t>Например, организация, поставляющая через Интернет на коммерческой основе информацию, может выдавать сертификаты определенной категории пользователям, оплатившим годовую подписку на некоторый бюллетень, а Web-сервер будет предоставлять доступ к страницам бюллетеня только пользователям, предъявившим сертификат данной категории. </a:t>
            </a:r>
          </a:p>
          <a:p>
            <a:pPr>
              <a:lnSpc>
                <a:spcPct val="80000"/>
              </a:lnSpc>
            </a:pPr>
            <a:r>
              <a:rPr lang="ru-RU" altLang="ru-RU" sz="1700"/>
              <a:t>Сертификат является не только удостоверением личности, но и удостоверением принадлежности открытого ключа. Цифровой сертификат устанавливает и гарантирует соответствие между открытым ключом и его владельцем. Это предотвращает угрозу подмены открытого ключа. </a:t>
            </a:r>
          </a:p>
          <a:p>
            <a:pPr>
              <a:lnSpc>
                <a:spcPct val="80000"/>
              </a:lnSpc>
            </a:pPr>
            <a:r>
              <a:rPr lang="ru-RU" altLang="ru-RU" sz="1700"/>
              <a:t>Если некоторому абоненту поступает открытый ключ в составе сертификата, то он может быть уверен, что этот открытый ключ гарантированно принадлежит отправителю, адрес и другие сведения о котором содержатся в этом сертификате.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ru-RU" altLang="ru-RU" b="1"/>
              <a:t>Сертифицирующие центры</a:t>
            </a:r>
            <a:r>
              <a:rPr lang="ru-RU" altLang="ru-RU"/>
              <a:t> </a:t>
            </a:r>
          </a:p>
        </p:txBody>
      </p:sp>
      <p:sp>
        <p:nvSpPr>
          <p:cNvPr id="103427" name="Rectangle 3"/>
          <p:cNvSpPr>
            <a:spLocks noGrp="1" noChangeArrowheads="1"/>
          </p:cNvSpPr>
          <p:nvPr>
            <p:ph type="body" idx="1"/>
          </p:nvPr>
        </p:nvSpPr>
        <p:spPr>
          <a:xfrm>
            <a:off x="323850" y="1916113"/>
            <a:ext cx="8569325" cy="4941887"/>
          </a:xfrm>
        </p:spPr>
        <p:txBody>
          <a:bodyPr/>
          <a:lstStyle/>
          <a:p>
            <a:pPr>
              <a:lnSpc>
                <a:spcPct val="80000"/>
              </a:lnSpc>
            </a:pPr>
            <a:r>
              <a:rPr lang="ru-RU" altLang="ru-RU" sz="1700"/>
              <a:t>Сертификат является средством аутентификации Пользователя при его обращении к сетевым ресурсам, роль аутентифицирующей стороны играют при этом информационные серверы корпоративной сети или Интернета.</a:t>
            </a:r>
          </a:p>
          <a:p>
            <a:pPr>
              <a:lnSpc>
                <a:spcPct val="80000"/>
              </a:lnSpc>
            </a:pPr>
            <a:r>
              <a:rPr lang="ru-RU" altLang="ru-RU" sz="1700"/>
              <a:t>В то же время и сама процедура получения сертификата включает этап аутентификации, здесь аутентификатором выступает сертифицирующая организация. </a:t>
            </a:r>
          </a:p>
          <a:p>
            <a:pPr>
              <a:lnSpc>
                <a:spcPct val="80000"/>
              </a:lnSpc>
            </a:pPr>
            <a:r>
              <a:rPr lang="ru-RU" altLang="ru-RU" sz="1700"/>
              <a:t>Для получения сертификата клиент должен сообщить сертифицирующей организации свой открытый ключ и те или иные сведения, удостоверяющие его личность. Все эти данные клиент может отправить по электронной почте или принести на гибком диске лично.</a:t>
            </a:r>
          </a:p>
          <a:p>
            <a:pPr>
              <a:lnSpc>
                <a:spcPct val="80000"/>
              </a:lnSpc>
            </a:pPr>
            <a:r>
              <a:rPr lang="ru-RU" altLang="ru-RU" sz="1700"/>
              <a:t>Перечень необходимых данных зависит от типа получаемого сертификата. </a:t>
            </a:r>
          </a:p>
          <a:p>
            <a:pPr>
              <a:lnSpc>
                <a:spcPct val="80000"/>
              </a:lnSpc>
            </a:pPr>
            <a:r>
              <a:rPr lang="ru-RU" altLang="ru-RU" sz="1700"/>
              <a:t>Сертифицирующая организация проверяет доказательства подлинности, помещает свою цифровую подпись в файл, содержащий открытый ключ, и посылает сертификат обратно, подтверждая факт принадлежности данного конкретного ключа конкретному лицу. </a:t>
            </a:r>
          </a:p>
          <a:p>
            <a:pPr>
              <a:lnSpc>
                <a:spcPct val="80000"/>
              </a:lnSpc>
            </a:pPr>
            <a:r>
              <a:rPr lang="ru-RU" altLang="ru-RU" sz="1700"/>
              <a:t>После этого сертификат может быть встроен в любой запрос на использование информационных ресурсов сети.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ru-RU" altLang="ru-RU" b="1"/>
              <a:t>Сертифицирующие центры</a:t>
            </a:r>
          </a:p>
        </p:txBody>
      </p:sp>
      <p:sp>
        <p:nvSpPr>
          <p:cNvPr id="102403" name="Rectangle 3"/>
          <p:cNvSpPr>
            <a:spLocks noGrp="1" noChangeArrowheads="1"/>
          </p:cNvSpPr>
          <p:nvPr>
            <p:ph type="body" idx="1"/>
          </p:nvPr>
        </p:nvSpPr>
        <p:spPr>
          <a:xfrm>
            <a:off x="395288" y="1905000"/>
            <a:ext cx="8748712" cy="4764088"/>
          </a:xfrm>
        </p:spPr>
        <p:txBody>
          <a:bodyPr/>
          <a:lstStyle/>
          <a:p>
            <a:pPr>
              <a:lnSpc>
                <a:spcPct val="80000"/>
              </a:lnSpc>
              <a:buFont typeface="Wingdings" panose="05000000000000000000" pitchFamily="2" charset="2"/>
              <a:buNone/>
            </a:pPr>
            <a:r>
              <a:rPr lang="ru-RU" altLang="ru-RU" sz="1900"/>
              <a:t>Функции сертифицирующей организации могут выполнять:</a:t>
            </a:r>
          </a:p>
          <a:p>
            <a:pPr>
              <a:lnSpc>
                <a:spcPct val="80000"/>
              </a:lnSpc>
            </a:pPr>
            <a:r>
              <a:rPr lang="ru-RU" altLang="ru-RU" sz="1900" u="sng"/>
              <a:t>само предприятие</a:t>
            </a:r>
            <a:r>
              <a:rPr lang="ru-RU" altLang="ru-RU" sz="1900"/>
              <a:t>. В этом случае упрощается процедура первичной аутентификации при выдаче сертификата. Предприятия уже достаточно осведомлены о своих сотрудниках, чтобы брать на себя задачу подтверждения их личности. Для автоматизации процесса генерации, выдачи и обслуживания сертификатов предприятия могут использовать готовые программные продукты, например компания Netscape Communications выпустила сервер сертификатов, который организации могут у себя устанавливать для выпуска своих собственных сертификатов. </a:t>
            </a:r>
          </a:p>
          <a:p>
            <a:pPr>
              <a:lnSpc>
                <a:spcPct val="80000"/>
              </a:lnSpc>
            </a:pPr>
            <a:r>
              <a:rPr lang="ru-RU" altLang="ru-RU" sz="1900" u="sng"/>
              <a:t>независимые центры по выдаче сертификатов, работающие на коммерческой основе</a:t>
            </a:r>
            <a:r>
              <a:rPr lang="ru-RU" altLang="ru-RU" sz="1900"/>
              <a:t>, например сертифицирующий центр компании Verisign. Сертификаты компании Verisign выполнены в соответствии с международным стандартом Х.509 и используются во многих продуктах защиты данных, в том числе в популярном протоколе защищенного канала SSL. Любой желающий может обратиться с запросом на получение сертификата на Web-сервер этой компании. Сервер Verisign предлагает несколько типов сертификатов, отличающихся уровнем возможностей, которые получает владелец сертификата.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ru-RU" altLang="ru-RU" b="1"/>
              <a:t>Сертифицирующие центры</a:t>
            </a:r>
          </a:p>
        </p:txBody>
      </p:sp>
      <p:sp>
        <p:nvSpPr>
          <p:cNvPr id="106499" name="Rectangle 3"/>
          <p:cNvSpPr>
            <a:spLocks noGrp="1" noChangeArrowheads="1"/>
          </p:cNvSpPr>
          <p:nvPr>
            <p:ph type="body" idx="1"/>
          </p:nvPr>
        </p:nvSpPr>
        <p:spPr>
          <a:xfrm>
            <a:off x="395288" y="1905000"/>
            <a:ext cx="8569325" cy="4953000"/>
          </a:xfrm>
        </p:spPr>
        <p:txBody>
          <a:bodyPr/>
          <a:lstStyle/>
          <a:p>
            <a:pPr>
              <a:lnSpc>
                <a:spcPct val="80000"/>
              </a:lnSpc>
            </a:pPr>
            <a:r>
              <a:rPr lang="ru-RU" altLang="ru-RU" sz="1700" b="1"/>
              <a:t>Сертификаты класса 1</a:t>
            </a:r>
            <a:r>
              <a:rPr lang="ru-RU" altLang="ru-RU" sz="1700"/>
              <a:t> предоставляют пользователю самый низкий уровень полномочий. Они могут быть использованы для отправки и получения шифрованной электронной почты через Интернет. Чтобы получить сертификат этого класса, пользователь должен сообщить серверу Verisign свой адрес электронной почты или свое уникальное имя.</a:t>
            </a:r>
            <a:endParaRPr lang="ru-RU" altLang="ru-RU" sz="1700" b="1"/>
          </a:p>
          <a:p>
            <a:pPr>
              <a:lnSpc>
                <a:spcPct val="80000"/>
              </a:lnSpc>
            </a:pPr>
            <a:r>
              <a:rPr lang="ru-RU" altLang="ru-RU" sz="1700" b="1"/>
              <a:t>Сертификаты класса 2</a:t>
            </a:r>
            <a:r>
              <a:rPr lang="ru-RU" altLang="ru-RU" sz="1700"/>
              <a:t> дают возможность их владельцу пользоваться внутрикорпоративной электронной почтой и принимать участие в подписных интерактивных службах. Чтобы получить сертификат этого более высокого уровня, пользователь должен организовать подтверждение своей личности сторонним лицом, например своим работодателем. Такой сертификат с информацией от работодателя может быть эффективно использован для деловой корреспонденции.</a:t>
            </a:r>
            <a:endParaRPr lang="ru-RU" altLang="ru-RU" sz="1700" b="1"/>
          </a:p>
          <a:p>
            <a:pPr>
              <a:lnSpc>
                <a:spcPct val="80000"/>
              </a:lnSpc>
            </a:pPr>
            <a:r>
              <a:rPr lang="ru-RU" altLang="ru-RU" sz="1700" b="1"/>
              <a:t>Сертификаты класса 3</a:t>
            </a:r>
            <a:r>
              <a:rPr lang="ru-RU" altLang="ru-RU" sz="1700"/>
              <a:t> предоставляют владельцу все те возможности, которые имеет обладатель сертификата класса 2, плюс возможность участия в электронных банковских операциях, электронных сделках по покупке товаров и некоторые другие возможности. Для доказательства своей аутентичности соискатель сертификата должен явиться лично и предоставить подтверждающие документы.</a:t>
            </a:r>
            <a:endParaRPr lang="ru-RU" altLang="ru-RU" sz="1700" b="1"/>
          </a:p>
          <a:p>
            <a:pPr>
              <a:lnSpc>
                <a:spcPct val="80000"/>
              </a:lnSpc>
            </a:pPr>
            <a:r>
              <a:rPr lang="ru-RU" altLang="ru-RU" sz="1700" b="1"/>
              <a:t>Сертификаты класса 4</a:t>
            </a:r>
            <a:r>
              <a:rPr lang="ru-RU" altLang="ru-RU" sz="1700"/>
              <a:t> используются при выполнении крупных финансовых операций. Поскольку такой сертификат наделяет владельца самым высоким уровнем доверия, сертифицирующий центр Verisign проводит тщательное изучение частного лица или организации, запрашивающей сертификат.</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ru-RU" altLang="ru-RU" b="1"/>
              <a:t>Сертифицирующие центры</a:t>
            </a:r>
          </a:p>
        </p:txBody>
      </p:sp>
      <p:sp>
        <p:nvSpPr>
          <p:cNvPr id="107523" name="Rectangle 3"/>
          <p:cNvSpPr>
            <a:spLocks noGrp="1" noChangeArrowheads="1"/>
          </p:cNvSpPr>
          <p:nvPr>
            <p:ph type="body" idx="1"/>
          </p:nvPr>
        </p:nvSpPr>
        <p:spPr>
          <a:xfrm>
            <a:off x="323850" y="1905000"/>
            <a:ext cx="8640763" cy="4764088"/>
          </a:xfrm>
        </p:spPr>
        <p:txBody>
          <a:bodyPr/>
          <a:lstStyle/>
          <a:p>
            <a:pPr>
              <a:lnSpc>
                <a:spcPct val="80000"/>
              </a:lnSpc>
            </a:pPr>
            <a:r>
              <a:rPr lang="ru-RU" altLang="ru-RU" sz="1700"/>
              <a:t>Механизм получения пользователем сертификата хорошо автоматизируется в сети в модели клиент-сервер, когда браузер выполняет роль клиента, а в сертифицирующей организации установлен специальный сервер выдачи сертификатов. </a:t>
            </a:r>
          </a:p>
          <a:p>
            <a:pPr>
              <a:lnSpc>
                <a:spcPct val="80000"/>
              </a:lnSpc>
            </a:pPr>
            <a:r>
              <a:rPr lang="ru-RU" altLang="ru-RU" sz="1700"/>
              <a:t>Браузер вырабатывает для пользователя пару ключей, оставляет закрытый ключ у себя и передает частично заполненную форму сертификата серверу. Для того чтобы неподписанный еще сертификат нельзя было подменить при передаче по сети, браузер ставит свою электронную подпись, зашифровывая сертификат выработанным закрытым ключом. </a:t>
            </a:r>
          </a:p>
          <a:p>
            <a:pPr>
              <a:lnSpc>
                <a:spcPct val="80000"/>
              </a:lnSpc>
            </a:pPr>
            <a:r>
              <a:rPr lang="ru-RU" altLang="ru-RU" sz="1700"/>
              <a:t>Сервер сертификатов подписывает полученный сертификат, фиксирует его в своей базе данных и возвращает его каким-либо способом владельцу. Очевидно, что при этом может выполняться еще и неформальная процедура подтверждения пользователем своей личности и права на получение сертификата, требующая участия оператора сервера сертификатов. Это могут быть доказательства оплаты услуги, доказательства принадлежности к той или иной организации — все случаи жизни предусмотреть и автоматизировать нельзя. </a:t>
            </a:r>
          </a:p>
          <a:p>
            <a:pPr>
              <a:lnSpc>
                <a:spcPct val="80000"/>
              </a:lnSpc>
            </a:pPr>
            <a:r>
              <a:rPr lang="ru-RU" altLang="ru-RU" sz="1700"/>
              <a:t>После получения сертификата браузер сохраняет его вместе с закрытым ключом и использует при аутентификации на тех серверах, которые поддерживают такой процесс.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ru-RU" altLang="ru-RU" b="1"/>
              <a:t>8.4. Аутентификация информации</a:t>
            </a:r>
            <a:r>
              <a:rPr lang="ru-RU" altLang="ru-RU"/>
              <a:t> </a:t>
            </a:r>
          </a:p>
        </p:txBody>
      </p:sp>
      <p:sp>
        <p:nvSpPr>
          <p:cNvPr id="108547" name="Rectangle 3"/>
          <p:cNvSpPr>
            <a:spLocks noGrp="1" noChangeArrowheads="1"/>
          </p:cNvSpPr>
          <p:nvPr>
            <p:ph type="body" idx="1"/>
          </p:nvPr>
        </p:nvSpPr>
        <p:spPr>
          <a:xfrm>
            <a:off x="611188" y="1905000"/>
            <a:ext cx="8281987" cy="4619625"/>
          </a:xfrm>
        </p:spPr>
        <p:txBody>
          <a:bodyPr/>
          <a:lstStyle/>
          <a:p>
            <a:pPr>
              <a:lnSpc>
                <a:spcPct val="90000"/>
              </a:lnSpc>
            </a:pPr>
            <a:r>
              <a:rPr lang="ru-RU" altLang="ru-RU" sz="2100"/>
              <a:t>Под аутентификацией информации в компьютерных системах понимают установление подлинности данных, полученных по сети, исключительно на основе информации, содержащейся в полученном сообщении. </a:t>
            </a:r>
          </a:p>
          <a:p>
            <a:pPr>
              <a:lnSpc>
                <a:spcPct val="90000"/>
              </a:lnSpc>
            </a:pPr>
            <a:r>
              <a:rPr lang="ru-RU" altLang="ru-RU" sz="2100"/>
              <a:t>Если конечной целью шифрования информации является обеспечение защиты от несанкционированного ознакомления с этой информацией, то конечной целью аутентификации информации является обеспечение защиты участников информационного обмена от навязывания ложной информации. </a:t>
            </a:r>
          </a:p>
          <a:p>
            <a:pPr>
              <a:lnSpc>
                <a:spcPct val="90000"/>
              </a:lnSpc>
            </a:pPr>
            <a:r>
              <a:rPr lang="ru-RU" altLang="ru-RU" sz="2100"/>
              <a:t>Концепция аутентификации в широком смысле предусматривает установление подлинности информации как при условии наличия взаимного доверия между участниками обмена, так и при его отсутствии.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ru-RU" altLang="ru-RU" b="1"/>
              <a:t>8.4. Аутентификация информации</a:t>
            </a:r>
          </a:p>
        </p:txBody>
      </p:sp>
      <p:sp>
        <p:nvSpPr>
          <p:cNvPr id="109571" name="Rectangle 3"/>
          <p:cNvSpPr>
            <a:spLocks noGrp="1" noChangeArrowheads="1"/>
          </p:cNvSpPr>
          <p:nvPr>
            <p:ph type="body" idx="1"/>
          </p:nvPr>
        </p:nvSpPr>
        <p:spPr>
          <a:xfrm>
            <a:off x="684213" y="1905000"/>
            <a:ext cx="7850187" cy="4476750"/>
          </a:xfrm>
        </p:spPr>
        <p:txBody>
          <a:bodyPr/>
          <a:lstStyle/>
          <a:p>
            <a:pPr>
              <a:buFont typeface="Wingdings" panose="05000000000000000000" pitchFamily="2" charset="2"/>
              <a:buNone/>
            </a:pPr>
            <a:r>
              <a:rPr lang="ru-RU" altLang="ru-RU" sz="2600"/>
              <a:t>В компьютерных системах выделяют два вида аутентификации информации: </a:t>
            </a:r>
          </a:p>
          <a:p>
            <a:r>
              <a:rPr lang="ru-RU" altLang="ru-RU" sz="2600"/>
              <a:t> аутентификация хранящихся массивов данных и программ — установление того факта, что данные не подвергались модификации;</a:t>
            </a:r>
          </a:p>
          <a:p>
            <a:r>
              <a:rPr lang="ru-RU" altLang="ru-RU" sz="2600"/>
              <a:t>аутентификация сообщений — установление подлинности полученного сообщения, в том числе решение вопроса об авторстве этого сообщения и установление факта приема.</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ru-RU" altLang="ru-RU" b="1"/>
              <a:t>9. Цифровая подпись</a:t>
            </a:r>
            <a:r>
              <a:rPr lang="ru-RU" altLang="ru-RU"/>
              <a:t> </a:t>
            </a:r>
          </a:p>
        </p:txBody>
      </p:sp>
      <p:sp>
        <p:nvSpPr>
          <p:cNvPr id="110595" name="Rectangle 3"/>
          <p:cNvSpPr>
            <a:spLocks noGrp="1" noChangeArrowheads="1"/>
          </p:cNvSpPr>
          <p:nvPr>
            <p:ph type="body" idx="1"/>
          </p:nvPr>
        </p:nvSpPr>
        <p:spPr>
          <a:xfrm>
            <a:off x="684213" y="1905000"/>
            <a:ext cx="8208962" cy="4548188"/>
          </a:xfrm>
        </p:spPr>
        <p:txBody>
          <a:bodyPr/>
          <a:lstStyle/>
          <a:p>
            <a:pPr>
              <a:lnSpc>
                <a:spcPct val="90000"/>
              </a:lnSpc>
            </a:pPr>
            <a:r>
              <a:rPr lang="ru-RU" altLang="ru-RU" sz="2600"/>
              <a:t>Для решения задачи аутентификации информации используется концепция цифровой (или электронной) подписи. </a:t>
            </a:r>
          </a:p>
          <a:p>
            <a:pPr>
              <a:lnSpc>
                <a:spcPct val="90000"/>
              </a:lnSpc>
            </a:pPr>
            <a:r>
              <a:rPr lang="ru-RU" altLang="ru-RU" sz="2600" u="sng"/>
              <a:t>«Цифровая подпись»</a:t>
            </a:r>
            <a:r>
              <a:rPr lang="ru-RU" altLang="ru-RU" sz="2600"/>
              <a:t> — методы , позволяющие устанавливать подлинность автора сообщения (документа) при возникновении спора относительно авторства этого сообщения.</a:t>
            </a:r>
          </a:p>
          <a:p>
            <a:pPr>
              <a:lnSpc>
                <a:spcPct val="90000"/>
              </a:lnSpc>
            </a:pPr>
            <a:r>
              <a:rPr lang="ru-RU" altLang="ru-RU" sz="2600"/>
              <a:t>Основная область применения цифровой подписи — это финансовые документы, сопровождающие электронные сделки, документы, фиксирующие международные договоренности и т. п.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ru-RU" altLang="ru-RU" b="1"/>
              <a:t>9. Цифровая подпись</a:t>
            </a:r>
          </a:p>
        </p:txBody>
      </p:sp>
      <p:sp>
        <p:nvSpPr>
          <p:cNvPr id="111619" name="Rectangle 3"/>
          <p:cNvSpPr>
            <a:spLocks noGrp="1" noChangeArrowheads="1"/>
          </p:cNvSpPr>
          <p:nvPr>
            <p:ph type="body" idx="1"/>
          </p:nvPr>
        </p:nvSpPr>
        <p:spPr>
          <a:xfrm>
            <a:off x="539750" y="1905000"/>
            <a:ext cx="7994650" cy="4692650"/>
          </a:xfrm>
        </p:spPr>
        <p:txBody>
          <a:bodyPr/>
          <a:lstStyle/>
          <a:p>
            <a:pPr>
              <a:lnSpc>
                <a:spcPct val="80000"/>
              </a:lnSpc>
            </a:pPr>
            <a:r>
              <a:rPr lang="ru-RU" altLang="ru-RU" sz="2100"/>
              <a:t>До настоящего времени наиболее часто для построения схемы цифровой подписи использовался алгоритм RSA. </a:t>
            </a:r>
          </a:p>
          <a:p>
            <a:pPr>
              <a:lnSpc>
                <a:spcPct val="80000"/>
              </a:lnSpc>
            </a:pPr>
            <a:r>
              <a:rPr lang="ru-RU" altLang="ru-RU" sz="2100"/>
              <a:t>В основе этого алгоритма лежит концепция Диффи-Хеллмана. </a:t>
            </a:r>
          </a:p>
          <a:p>
            <a:pPr>
              <a:lnSpc>
                <a:spcPct val="80000"/>
              </a:lnSpc>
            </a:pPr>
            <a:r>
              <a:rPr lang="ru-RU" altLang="ru-RU" sz="2100"/>
              <a:t>Она заключается в том, что каждый пользователь сети имеет свой закрытый ключ, необходимый для формирования подписи; соответствующий этому секретному ключу открытый ключ, предназначенный для проверки подписи, известен всем другим пользователям сети. </a:t>
            </a:r>
          </a:p>
          <a:p>
            <a:pPr>
              <a:lnSpc>
                <a:spcPct val="80000"/>
              </a:lnSpc>
            </a:pPr>
            <a:r>
              <a:rPr lang="ru-RU" altLang="ru-RU" sz="2100"/>
              <a:t>На рис. 6.9 показана схема формирования цифровой подписи по алгоритму RSA. </a:t>
            </a:r>
          </a:p>
          <a:p>
            <a:pPr>
              <a:lnSpc>
                <a:spcPct val="80000"/>
              </a:lnSpc>
            </a:pPr>
            <a:r>
              <a:rPr lang="ru-RU" altLang="ru-RU" sz="2100"/>
              <a:t>Подписанное сообщение состоит из двух частей: </a:t>
            </a:r>
            <a:r>
              <a:rPr lang="ru-RU" altLang="ru-RU" sz="2100" i="1"/>
              <a:t>незашифрованной части</a:t>
            </a:r>
            <a:r>
              <a:rPr lang="ru-RU" altLang="ru-RU" sz="2100"/>
              <a:t>, в которой содержится исходный текст Т, и </a:t>
            </a:r>
            <a:r>
              <a:rPr lang="ru-RU" altLang="ru-RU" sz="2100" i="1"/>
              <a:t>зашифрованной части</a:t>
            </a:r>
            <a:r>
              <a:rPr lang="ru-RU" altLang="ru-RU" sz="2100"/>
              <a:t>, представляющей собой цифровую подпись.</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ru-RU" altLang="ru-RU" b="1"/>
              <a:t>2.2. Классификация угроз</a:t>
            </a:r>
          </a:p>
        </p:txBody>
      </p:sp>
      <p:sp>
        <p:nvSpPr>
          <p:cNvPr id="31747"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sz="2100" b="1"/>
              <a:t>В вычислительных сетях можно выделить следующие типы умышленных угроз: </a:t>
            </a:r>
            <a:endParaRPr lang="ru-RU" altLang="ru-RU" sz="2100"/>
          </a:p>
          <a:p>
            <a:pPr>
              <a:lnSpc>
                <a:spcPct val="90000"/>
              </a:lnSpc>
            </a:pPr>
            <a:r>
              <a:rPr lang="ru-RU" altLang="ru-RU" sz="2100"/>
              <a:t>незаконное проникновение в один из компьютеров сети под видом легального пользователя;</a:t>
            </a:r>
          </a:p>
          <a:p>
            <a:pPr>
              <a:lnSpc>
                <a:spcPct val="90000"/>
              </a:lnSpc>
            </a:pPr>
            <a:r>
              <a:rPr lang="ru-RU" altLang="ru-RU" sz="2100"/>
              <a:t>разрушение системы с помощью программ-вирусов;</a:t>
            </a:r>
          </a:p>
          <a:p>
            <a:pPr>
              <a:lnSpc>
                <a:spcPct val="90000"/>
              </a:lnSpc>
            </a:pPr>
            <a:r>
              <a:rPr lang="ru-RU" altLang="ru-RU" sz="2100"/>
              <a:t>нелегальные действия легального пользователя;</a:t>
            </a:r>
          </a:p>
          <a:p>
            <a:pPr>
              <a:lnSpc>
                <a:spcPct val="90000"/>
              </a:lnSpc>
            </a:pPr>
            <a:r>
              <a:rPr lang="ru-RU" altLang="ru-RU" sz="2100"/>
              <a:t>«подслушивание» внутрисетевого трафика.</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5" name="Rectangle 5"/>
          <p:cNvSpPr>
            <a:spLocks noGrp="1" noChangeArrowheads="1"/>
          </p:cNvSpPr>
          <p:nvPr>
            <p:ph type="title"/>
          </p:nvPr>
        </p:nvSpPr>
        <p:spPr/>
        <p:txBody>
          <a:bodyPr/>
          <a:lstStyle/>
          <a:p>
            <a:r>
              <a:rPr lang="ru-RU" altLang="ru-RU" b="1"/>
              <a:t>9. Цифровая подпись</a:t>
            </a:r>
          </a:p>
        </p:txBody>
      </p:sp>
      <p:pic>
        <p:nvPicPr>
          <p:cNvPr id="11264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24075" y="1989138"/>
            <a:ext cx="4684713" cy="3517900"/>
          </a:xfrm>
          <a:solidFill>
            <a:srgbClr val="FFFF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2647" name="Rectangle 7"/>
          <p:cNvSpPr>
            <a:spLocks noChangeArrowheads="1"/>
          </p:cNvSpPr>
          <p:nvPr/>
        </p:nvSpPr>
        <p:spPr bwMode="auto">
          <a:xfrm>
            <a:off x="900113" y="5876925"/>
            <a:ext cx="7664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ltLang="ru-RU"/>
              <a:t>Рис. 6.9. Схема формирования цифровой подписи по алгоритму RSA </a:t>
            </a:r>
          </a:p>
          <a:p>
            <a:pPr eaLnBrk="0" hangingPunct="0"/>
            <a:endParaRPr lang="ru-RU" altLang="ru-RU"/>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ru-RU" altLang="ru-RU" b="1"/>
              <a:t>9. Цифровая подпись</a:t>
            </a:r>
          </a:p>
        </p:txBody>
      </p:sp>
      <p:sp>
        <p:nvSpPr>
          <p:cNvPr id="114691" name="Rectangle 3"/>
          <p:cNvSpPr>
            <a:spLocks noGrp="1" noChangeArrowheads="1"/>
          </p:cNvSpPr>
          <p:nvPr>
            <p:ph type="body" idx="1"/>
          </p:nvPr>
        </p:nvSpPr>
        <p:spPr>
          <a:xfrm>
            <a:off x="395288" y="1905000"/>
            <a:ext cx="8569325" cy="4619625"/>
          </a:xfrm>
        </p:spPr>
        <p:txBody>
          <a:bodyPr/>
          <a:lstStyle/>
          <a:p>
            <a:pPr>
              <a:lnSpc>
                <a:spcPct val="90000"/>
              </a:lnSpc>
            </a:pPr>
            <a:r>
              <a:rPr lang="ru-RU" altLang="ru-RU" sz="2100"/>
              <a:t>Если результат расшифровки цифровой подписи совпадает с открытой частью сообщения, то считается, что документ подлинный, не претерпел никаких изменений в процессе передачи, а автором его является именно тот человек, который передал свой открытый ключ получателю. </a:t>
            </a:r>
          </a:p>
          <a:p>
            <a:pPr>
              <a:lnSpc>
                <a:spcPct val="90000"/>
              </a:lnSpc>
            </a:pPr>
            <a:r>
              <a:rPr lang="ru-RU" altLang="ru-RU" sz="2100"/>
              <a:t>Если сообщение снабжено цифровой подписью, то получатель может быть уверен, что оно не было изменено или подделано по пути. </a:t>
            </a:r>
          </a:p>
          <a:p>
            <a:pPr>
              <a:lnSpc>
                <a:spcPct val="90000"/>
              </a:lnSpc>
            </a:pPr>
            <a:r>
              <a:rPr lang="ru-RU" altLang="ru-RU" sz="2100"/>
              <a:t>Такие схемы аутентификации называются асимметричными. </a:t>
            </a:r>
          </a:p>
          <a:p>
            <a:pPr>
              <a:lnSpc>
                <a:spcPct val="90000"/>
              </a:lnSpc>
            </a:pPr>
            <a:r>
              <a:rPr lang="ru-RU" altLang="ru-RU" sz="2100"/>
              <a:t>К недостаткам данного алгоритма можно отнести то, что длина подписи в этом случае равна длине сообщения, что не всегда удобно.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ru-RU" altLang="ru-RU" b="1"/>
              <a:t>9. Цифровая подпись</a:t>
            </a:r>
          </a:p>
        </p:txBody>
      </p:sp>
      <p:sp>
        <p:nvSpPr>
          <p:cNvPr id="115715" name="Rectangle 3"/>
          <p:cNvSpPr>
            <a:spLocks noGrp="1" noChangeArrowheads="1"/>
          </p:cNvSpPr>
          <p:nvPr>
            <p:ph type="body" idx="1"/>
          </p:nvPr>
        </p:nvSpPr>
        <p:spPr>
          <a:xfrm>
            <a:off x="539750" y="1905000"/>
            <a:ext cx="7994650" cy="4692650"/>
          </a:xfrm>
        </p:spPr>
        <p:txBody>
          <a:bodyPr/>
          <a:lstStyle/>
          <a:p>
            <a:pPr>
              <a:lnSpc>
                <a:spcPct val="80000"/>
              </a:lnSpc>
            </a:pPr>
            <a:r>
              <a:rPr lang="ru-RU" altLang="ru-RU" sz="1900"/>
              <a:t>Цифровые подписи применяются к тексту до того, как он шифруется. </a:t>
            </a:r>
          </a:p>
          <a:p>
            <a:pPr>
              <a:lnSpc>
                <a:spcPct val="80000"/>
              </a:lnSpc>
            </a:pPr>
            <a:r>
              <a:rPr lang="ru-RU" altLang="ru-RU" sz="1900"/>
              <a:t>Если помимо снабжения текста электронного документа цифровой подписью надо обеспечить его конфиденциальность, то вначале к тексту применяют цифровую подпись, а затем шифруют все вместе: и текст, и цифровую подпись.</a:t>
            </a:r>
          </a:p>
          <a:p>
            <a:pPr>
              <a:lnSpc>
                <a:spcPct val="80000"/>
              </a:lnSpc>
            </a:pPr>
            <a:r>
              <a:rPr lang="ru-RU" altLang="ru-RU" sz="1900"/>
              <a:t>Другие методы цифровой подписи основаны на формировании соответствующей сообщению контрольной комбинации с помощью классических алгоритмов типа DES. </a:t>
            </a:r>
          </a:p>
          <a:p>
            <a:pPr>
              <a:lnSpc>
                <a:spcPct val="80000"/>
              </a:lnSpc>
            </a:pPr>
            <a:r>
              <a:rPr lang="ru-RU" altLang="ru-RU" sz="1900"/>
              <a:t>Учитывая более высокую производительность алгоритма DES по сравнению с алгоритмом RSA, он более эффективен для подтверждения аутентичности больших объемов информации. </a:t>
            </a:r>
          </a:p>
          <a:p>
            <a:pPr>
              <a:lnSpc>
                <a:spcPct val="80000"/>
              </a:lnSpc>
            </a:pPr>
            <a:r>
              <a:rPr lang="ru-RU" altLang="ru-RU" sz="1900"/>
              <a:t>А для коротких сообщений типа платежных поручений или квитанций подтверждения приема, лучше подходит алгоритм RSA.</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ru-RU" altLang="ru-RU" b="1"/>
              <a:t>10. Аутентификация программных кодов</a:t>
            </a:r>
            <a:r>
              <a:rPr lang="ru-RU" altLang="ru-RU"/>
              <a:t> </a:t>
            </a:r>
          </a:p>
        </p:txBody>
      </p:sp>
      <p:sp>
        <p:nvSpPr>
          <p:cNvPr id="116739" name="Rectangle 3"/>
          <p:cNvSpPr>
            <a:spLocks noGrp="1" noChangeArrowheads="1"/>
          </p:cNvSpPr>
          <p:nvPr>
            <p:ph type="body" idx="1"/>
          </p:nvPr>
        </p:nvSpPr>
        <p:spPr>
          <a:xfrm>
            <a:off x="0" y="1905000"/>
            <a:ext cx="8964613" cy="4953000"/>
          </a:xfrm>
        </p:spPr>
        <p:txBody>
          <a:bodyPr/>
          <a:lstStyle/>
          <a:p>
            <a:pPr>
              <a:lnSpc>
                <a:spcPct val="80000"/>
              </a:lnSpc>
            </a:pPr>
            <a:r>
              <a:rPr lang="ru-RU" altLang="ru-RU" sz="1900"/>
              <a:t>Компания Microsoft разработала средства для доказательства аутентичности программных кодов, распространяемых через Интернет. </a:t>
            </a:r>
          </a:p>
          <a:p>
            <a:pPr>
              <a:lnSpc>
                <a:spcPct val="80000"/>
              </a:lnSpc>
            </a:pPr>
            <a:r>
              <a:rPr lang="ru-RU" altLang="ru-RU" sz="1900"/>
              <a:t>Пользователю важно иметь доказательства, что программа, которую он загрузил с какого-либо сервера, действительно содержит коды, разработанные определенной компанией. </a:t>
            </a:r>
          </a:p>
          <a:p>
            <a:pPr>
              <a:lnSpc>
                <a:spcPct val="80000"/>
              </a:lnSpc>
            </a:pPr>
            <a:r>
              <a:rPr lang="ru-RU" altLang="ru-RU" sz="1900"/>
              <a:t>Протоколы защищенного канала типа SSL помочь здесь не могут, так как позволяют удостоверить только аутентичность сервера. Microsoft разработала технологию аутентикода (Authenticode), суть которой сострит в следующем. </a:t>
            </a:r>
          </a:p>
          <a:p>
            <a:pPr>
              <a:lnSpc>
                <a:spcPct val="80000"/>
              </a:lnSpc>
            </a:pPr>
            <a:r>
              <a:rPr lang="ru-RU" altLang="ru-RU" sz="1900"/>
              <a:t>Организация, желающая подтвердить свое авторство на программу, должна встроить в распространяемый код так называемый подписывающий блок (рис. 6.10). </a:t>
            </a:r>
          </a:p>
          <a:p>
            <a:pPr>
              <a:lnSpc>
                <a:spcPct val="80000"/>
              </a:lnSpc>
            </a:pPr>
            <a:r>
              <a:rPr lang="ru-RU" altLang="ru-RU" sz="1900"/>
              <a:t>Этот блок состоит из двух частей: </a:t>
            </a:r>
          </a:p>
          <a:p>
            <a:pPr lvl="1">
              <a:lnSpc>
                <a:spcPct val="80000"/>
              </a:lnSpc>
            </a:pPr>
            <a:r>
              <a:rPr lang="ru-RU" altLang="ru-RU" sz="1800"/>
              <a:t>сертификат этой организации, полученный обычным  образом от какого-либо, сертифицирующего центра. </a:t>
            </a:r>
          </a:p>
          <a:p>
            <a:pPr lvl="1">
              <a:lnSpc>
                <a:spcPct val="80000"/>
              </a:lnSpc>
            </a:pPr>
            <a:r>
              <a:rPr lang="ru-RU" altLang="ru-RU" sz="1800"/>
              <a:t>зашифрованный дайджест, полученный в результате применения односторонней функции к распространяемому коду. Шифрование дайджеста выполняется с помощью закрытого ключа организации. </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ru-RU" altLang="ru-RU" b="1"/>
              <a:t>10. Аутентификация программных кодов</a:t>
            </a:r>
          </a:p>
        </p:txBody>
      </p:sp>
      <p:pic>
        <p:nvPicPr>
          <p:cNvPr id="11776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16013" y="1844675"/>
            <a:ext cx="7343775" cy="3898900"/>
          </a:xfrm>
          <a:solidFill>
            <a:srgbClr val="FFFF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7766" name="Rectangle 6"/>
          <p:cNvSpPr>
            <a:spLocks noChangeArrowheads="1"/>
          </p:cNvSpPr>
          <p:nvPr/>
        </p:nvSpPr>
        <p:spPr bwMode="auto">
          <a:xfrm>
            <a:off x="2339975" y="6021388"/>
            <a:ext cx="45989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altLang="ru-RU"/>
              <a:t>Рис. 6.10. Схема получения аутентикода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ru-RU" altLang="ru-RU" b="1"/>
              <a:t>2.2. Классификация угроз</a:t>
            </a:r>
          </a:p>
        </p:txBody>
      </p:sp>
      <p:sp>
        <p:nvSpPr>
          <p:cNvPr id="32771"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sz="2100" b="1"/>
              <a:t>Незаконное проникновение может быть реализовано через </a:t>
            </a:r>
          </a:p>
          <a:p>
            <a:pPr>
              <a:lnSpc>
                <a:spcPct val="90000"/>
              </a:lnSpc>
            </a:pPr>
            <a:r>
              <a:rPr lang="ru-RU" altLang="ru-RU" sz="2100"/>
              <a:t>уязвимые места в системе безопасности с использованием недокументированных возможностей операционной системы. </a:t>
            </a:r>
          </a:p>
          <a:p>
            <a:pPr>
              <a:lnSpc>
                <a:spcPct val="90000"/>
              </a:lnSpc>
            </a:pPr>
            <a:r>
              <a:rPr lang="ru-RU" altLang="ru-RU" sz="2100"/>
              <a:t>использование «чужих» паролей, полученных путем подглядывания, расшифровки файла паролей, подбора паролей или получения пароля путем анализа сетевого трафика.</a:t>
            </a:r>
          </a:p>
          <a:p>
            <a:pPr>
              <a:lnSpc>
                <a:spcPct val="90000"/>
              </a:lnSpc>
            </a:pPr>
            <a:r>
              <a:rPr lang="ru-RU" altLang="ru-RU" sz="2100"/>
              <a:t>внедрение в чужой компьютер «троянского коня». Программа - «троянский конь» всегда маскируется под какую-нибудь полезную утилиту или игру. </a:t>
            </a:r>
          </a:p>
        </p:txBody>
      </p:sp>
    </p:spTree>
  </p:cSld>
  <p:clrMapOvr>
    <a:masterClrMapping/>
  </p:clrMapOvr>
</p:sld>
</file>

<file path=ppt/theme/theme1.xml><?xml version="1.0" encoding="utf-8"?>
<a:theme xmlns:a="http://schemas.openxmlformats.org/drawingml/2006/main" name="Эхо">
  <a:themeElements>
    <a:clrScheme name="Эхо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Эхо">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Эхо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Эхо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Эхо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Эхо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Эхо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Эхо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Эхо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Эхо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Эхо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Эхо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Документ" ma:contentTypeID="0x010100233BD1A6E0933F40BE2B07177CF3C561" ma:contentTypeVersion="0" ma:contentTypeDescription="Создание документа." ma:contentTypeScope="" ma:versionID="fbf6bec0d4aae142e4e5405a63eef2aa">
  <xsd:schema xmlns:xsd="http://www.w3.org/2001/XMLSchema" xmlns:p="http://schemas.microsoft.com/office/2006/metadata/properties" targetNamespace="http://schemas.microsoft.com/office/2006/metadata/properties" ma:root="true" ma:fieldsID="53974d1da0c14f073d2cc649cae9f3e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содержимого" ma:readOnly="true"/>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DDFA811-EE7D-484A-8BCC-4FFD7E390593}">
  <ds:schemaRefs>
    <ds:schemaRef ds:uri="http://schemas.microsoft.com/sharepoint/v3/contenttype/forms"/>
  </ds:schemaRefs>
</ds:datastoreItem>
</file>

<file path=customXml/itemProps2.xml><?xml version="1.0" encoding="utf-8"?>
<ds:datastoreItem xmlns:ds="http://schemas.openxmlformats.org/officeDocument/2006/customXml" ds:itemID="{58A5FA2C-ACCE-4A29-BD04-E83F8CF508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8B009724-0E52-4127-8873-CF13D937F1E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Echo</Template>
  <TotalTime>145</TotalTime>
  <Words>8390</Words>
  <Application>Microsoft Office PowerPoint</Application>
  <PresentationFormat>Экран (4:3)</PresentationFormat>
  <Paragraphs>432</Paragraphs>
  <Slides>84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84</vt:i4>
      </vt:variant>
    </vt:vector>
  </HeadingPairs>
  <TitlesOfParts>
    <vt:vector size="88" baseType="lpstr">
      <vt:lpstr>Arial</vt:lpstr>
      <vt:lpstr>Times New Roman</vt:lpstr>
      <vt:lpstr>Wingdings</vt:lpstr>
      <vt:lpstr>Эхо</vt:lpstr>
      <vt:lpstr>Обеспечение информационной безопасности в современной ОС</vt:lpstr>
      <vt:lpstr>1. Введение</vt:lpstr>
      <vt:lpstr>1. Введение</vt:lpstr>
      <vt:lpstr>2. Основные понятия безопасности </vt:lpstr>
      <vt:lpstr>2.1. Конфиденциальность, целостность и доступность данных </vt:lpstr>
      <vt:lpstr>2.1. Конфиденциальность, целостность и доступность данных</vt:lpstr>
      <vt:lpstr>2.2. Классификация угроз </vt:lpstr>
      <vt:lpstr>2.2. Классификация угроз</vt:lpstr>
      <vt:lpstr>2.2. Классификация угроз</vt:lpstr>
      <vt:lpstr>2.2. Классификация угроз</vt:lpstr>
      <vt:lpstr>3. Системный подход к обеспечению безопасности </vt:lpstr>
      <vt:lpstr>4. Политика безопасности </vt:lpstr>
      <vt:lpstr>4. Политика безопасности</vt:lpstr>
      <vt:lpstr>4. Политика безопасности</vt:lpstr>
      <vt:lpstr>4. Политика безопасности</vt:lpstr>
      <vt:lpstr>4. Политика безопасности</vt:lpstr>
      <vt:lpstr>5. Базовые технологии безопасности. Шифрование </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Презентация PowerPoint</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5. Базовые технологии безопасности. Шифрование</vt:lpstr>
      <vt:lpstr>Презентация PowerPoint</vt:lpstr>
      <vt:lpstr>5. Базовые технологии безопасности. Шифрование</vt:lpstr>
      <vt:lpstr>5. Базовые технологии безопасности. Шифрование</vt:lpstr>
      <vt:lpstr>6. Аутентификация, авторизация, аудит </vt:lpstr>
      <vt:lpstr>6. Аутентификация, авторизация, аудит</vt:lpstr>
      <vt:lpstr>6. Аутентификация, авторизация, аудит</vt:lpstr>
      <vt:lpstr>6. Аутентификация, авторизация, аудит</vt:lpstr>
      <vt:lpstr>6. Аутентификация, авторизация, аудит</vt:lpstr>
      <vt:lpstr>6. Аутентификация, авторизация, аудит</vt:lpstr>
      <vt:lpstr>6. Аутентификация, авторизация, аудит</vt:lpstr>
      <vt:lpstr>6. Аутентификация, авторизация, аудит</vt:lpstr>
      <vt:lpstr>6. Аутентификация, авторизация, аудит</vt:lpstr>
      <vt:lpstr>6. Аутентификация, авторизация, аудит</vt:lpstr>
      <vt:lpstr>6. Аутентификация, авторизация, аудит</vt:lpstr>
      <vt:lpstr>6. Аутентификация, авторизация, аудит</vt:lpstr>
      <vt:lpstr>6. Аутентификация, авторизация, аудит </vt:lpstr>
      <vt:lpstr>6. Аутентификация, авторизация, аудит</vt:lpstr>
      <vt:lpstr>7. Технология защищенного канала </vt:lpstr>
      <vt:lpstr>7. Технология защищенного канала</vt:lpstr>
      <vt:lpstr>7. Технология защищенного канала</vt:lpstr>
      <vt:lpstr>7. Технология защищенного канала</vt:lpstr>
      <vt:lpstr>7. Технология защищенного канала</vt:lpstr>
      <vt:lpstr>8. Технологии аутентификации  8.1. Сетевая аутентификация на основе многоразового пароля </vt:lpstr>
      <vt:lpstr>8.2. Аутентификация с использованием одноразового пароля</vt:lpstr>
      <vt:lpstr>8.2. Аутентификация с использованием одноразового пароля</vt:lpstr>
      <vt:lpstr>8.2. Аутентификация с использованием одноразового пароля</vt:lpstr>
      <vt:lpstr>Технологии аутентификации</vt:lpstr>
      <vt:lpstr>8.3. Аутентификация на основе сертификатов </vt:lpstr>
      <vt:lpstr>8.3. Аутентификация на основе сертификатов</vt:lpstr>
      <vt:lpstr>8.3. Аутентификация на основе сертификатов</vt:lpstr>
      <vt:lpstr>8.3. Аутентификация на основе сертификатов</vt:lpstr>
      <vt:lpstr>8.3. Аутентификация на основе сертификатов</vt:lpstr>
      <vt:lpstr>Сертифицирующие центры </vt:lpstr>
      <vt:lpstr>Сертифицирующие центры</vt:lpstr>
      <vt:lpstr>Сертифицирующие центры</vt:lpstr>
      <vt:lpstr>Сертифицирующие центры</vt:lpstr>
      <vt:lpstr>8.4. Аутентификация информации </vt:lpstr>
      <vt:lpstr>8.4. Аутентификация информации</vt:lpstr>
      <vt:lpstr>9. Цифровая подпись </vt:lpstr>
      <vt:lpstr>9. Цифровая подпись</vt:lpstr>
      <vt:lpstr>9. Цифровая подпись</vt:lpstr>
      <vt:lpstr>9. Цифровая подпись</vt:lpstr>
      <vt:lpstr>9. Цифровая подпись</vt:lpstr>
      <vt:lpstr>10. Аутентификация программных кодов </vt:lpstr>
      <vt:lpstr>10. Аутентификация программных кодов</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Обеспечение информационной безопасности в современной ОС</dc:title>
  <dc:creator>А</dc:creator>
  <cp:lastModifiedBy>admin</cp:lastModifiedBy>
  <cp:revision>14</cp:revision>
  <dcterms:created xsi:type="dcterms:W3CDTF">2009-11-23T22:04:34Z</dcterms:created>
  <dcterms:modified xsi:type="dcterms:W3CDTF">2015-04-08T15:37:10Z</dcterms:modified>
</cp:coreProperties>
</file>