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handoutMasterIdLst>
    <p:handoutMasterId r:id="rId20"/>
  </p:handoutMasterIdLst>
  <p:sldIdLst>
    <p:sldId id="256" r:id="rId3"/>
    <p:sldId id="259" r:id="rId4"/>
    <p:sldId id="258" r:id="rId5"/>
    <p:sldId id="260" r:id="rId6"/>
    <p:sldId id="264" r:id="rId7"/>
    <p:sldId id="270" r:id="rId8"/>
    <p:sldId id="275" r:id="rId9"/>
    <p:sldId id="265" r:id="rId10"/>
    <p:sldId id="261" r:id="rId11"/>
    <p:sldId id="266" r:id="rId12"/>
    <p:sldId id="267" r:id="rId13"/>
    <p:sldId id="262" r:id="rId14"/>
    <p:sldId id="263" r:id="rId15"/>
    <p:sldId id="269" r:id="rId16"/>
    <p:sldId id="271" r:id="rId17"/>
    <p:sldId id="272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7752B4-3D3F-4642-8BE0-09F707CB0DFB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41BFFC0-5AE0-4230-AC5E-613C3724DF2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71216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7"/>
          <p:cNvSpPr/>
          <p:nvPr userDrawn="1"/>
        </p:nvSpPr>
        <p:spPr>
          <a:xfrm>
            <a:off x="457200" y="762000"/>
            <a:ext cx="8229600" cy="2590800"/>
          </a:xfrm>
          <a:prstGeom prst="horizontalScroll">
            <a:avLst/>
          </a:prstGeom>
          <a:gradFill>
            <a:gsLst>
              <a:gs pos="0">
                <a:srgbClr val="99FF33">
                  <a:alpha val="26000"/>
                </a:srgbClr>
              </a:gs>
              <a:gs pos="50000">
                <a:schemeClr val="bg1">
                  <a:alpha val="25000"/>
                </a:schemeClr>
              </a:gs>
              <a:gs pos="100000">
                <a:schemeClr val="tx2">
                  <a:lumMod val="60000"/>
                  <a:lumOff val="40000"/>
                  <a:alpha val="31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848600" cy="1981200"/>
          </a:xfrm>
        </p:spPr>
        <p:txBody>
          <a:bodyPr>
            <a:noAutofit/>
          </a:bodyPr>
          <a:lstStyle>
            <a:lvl1pPr>
              <a:defRPr sz="5400">
                <a:latin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93D9-A46A-4245-9B66-C015DE5C98AF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A2AB-F19D-4E0D-B43E-F9D829CE15A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6490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623A3-C7DF-43F3-AF54-27AB1362185B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99830-39D7-4CBA-BD7E-515228D7270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6226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5D1A-9017-4EE2-B54E-663616382E41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9CD8-7BAC-4555-86E6-9C346C9D4F2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93647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B842-5004-4B88-802F-78F99F69DFAA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148C0-3C9D-4B03-B5FD-B1DCA7FD8BF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8080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A355-EEEA-4E6E-A6EB-1FE27F366DDD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EB66F-682F-4861-A44E-04A4563B44F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34200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50C7-26B8-4AB6-9D4A-9D5F53E6C3A8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B65C9-BB29-486C-901A-DC85D842A93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25738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DD62-AF4E-4A57-9B3B-D56F5A02D552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607C0-96FE-4A3C-9282-993A9CB9CA3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29836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E8D77-F3C0-4050-813D-C46F7FF78BC9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48B79-21DE-462E-BB2C-B06BDACC6E8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93338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DD5F-F33A-4A75-B596-93701E8C12F1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EDCF2-F22E-4D15-A368-D2430CC1802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00977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14B2A-41E6-4613-8506-1F1B8417CB3F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E8E3B-E03B-4737-AD1A-218816B9274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1210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E711-04BD-4575-A31F-01040E63E1EB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ADA20-47B8-4360-A17A-DABF7B00B4E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0554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8B5B-4262-4093-9BC8-0D3E22C568C7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3E4F7-2E75-4245-BFA5-DACD3B32EEB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78208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C0E3A-8B6D-4D22-9DAC-AA8D592CDBAE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4C125-D8A0-4420-BAF2-E9B809A7832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00590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84501-42FA-4135-9A91-5A55456CA5A6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1463-C8C2-41A6-8682-41102204A35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6923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C459-AB5B-44A7-8D5B-1F501C7DAE9F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252DD-06ED-4C8F-A24C-3F10C6BBE86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7182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91D6-3A5A-486A-BA7A-E1635E8735C2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88743-706B-43AF-B4B8-C26AB8F54EE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5908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8828-334C-4896-B7C6-A869C9F6E541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32054-7656-42C7-BDCF-68EC6106D6E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9255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F6B0B-0206-4819-A916-596B165C4BEA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12653-6BF6-4288-8C1A-3F497BBFF48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0767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A9DA-96F1-4932-8448-DF87E85B2434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E20F-9D62-4016-B050-01720F749AC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3680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7"/>
          <p:cNvSpPr/>
          <p:nvPr userDrawn="1"/>
        </p:nvSpPr>
        <p:spPr>
          <a:xfrm>
            <a:off x="228600" y="228600"/>
            <a:ext cx="6705600" cy="5029200"/>
          </a:xfrm>
          <a:prstGeom prst="frame">
            <a:avLst/>
          </a:prstGeom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75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5486400" cy="56673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38199"/>
            <a:ext cx="5486400" cy="3810001"/>
          </a:xfrm>
          <a:gradFill>
            <a:gsLst>
              <a:gs pos="0">
                <a:srgbClr val="99FF33">
                  <a:alpha val="23000"/>
                </a:srgbClr>
              </a:gs>
              <a:gs pos="50000">
                <a:schemeClr val="bg1">
                  <a:alpha val="17000"/>
                </a:schemeClr>
              </a:gs>
              <a:gs pos="100000">
                <a:schemeClr val="tx2">
                  <a:lumMod val="75000"/>
                  <a:alpha val="59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4200" y="381000"/>
            <a:ext cx="2209800" cy="464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3ADD-3DB1-44C4-8959-61EAC659FD4D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5EA09-030F-4012-A003-DA16642EAE2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7350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33502-F5DB-4D1F-BF73-16802CFF92FC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51F85-D219-43AB-A894-9233C2B9A74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3808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6AFF2-4F51-4C8F-984E-2CDA9AC118F6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AE639E5-924A-463B-9024-6DDF93362C1F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4" name="Picture 41" descr="B_B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6388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707" r:id="rId8"/>
    <p:sldLayoutId id="2147483693" r:id="rId9"/>
    <p:sldLayoutId id="2147483694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99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2053" name="Picture 41" descr="B_B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6388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/>
          <p:nvPr userDrawn="1"/>
        </p:nvSpPr>
        <p:spPr>
          <a:xfrm>
            <a:off x="381000" y="1600200"/>
            <a:ext cx="8382000" cy="449580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ound Diagonal Corner Rectangle 6"/>
          <p:cNvSpPr/>
          <p:nvPr userDrawn="1"/>
        </p:nvSpPr>
        <p:spPr>
          <a:xfrm>
            <a:off x="381000" y="228600"/>
            <a:ext cx="8382000" cy="1219200"/>
          </a:xfrm>
          <a:prstGeom prst="round2DiagRect">
            <a:avLst/>
          </a:prstGeom>
          <a:gradFill>
            <a:gsLst>
              <a:gs pos="0">
                <a:srgbClr val="99FF33">
                  <a:alpha val="26000"/>
                </a:srgbClr>
              </a:gs>
              <a:gs pos="50000">
                <a:schemeClr val="bg1">
                  <a:alpha val="25000"/>
                </a:schemeClr>
              </a:gs>
              <a:gs pos="100000">
                <a:schemeClr val="tx2">
                  <a:lumMod val="60000"/>
                  <a:lumOff val="40000"/>
                  <a:alpha val="31000"/>
                </a:schemeClr>
              </a:gs>
            </a:gsLst>
            <a:lin ang="5400000" scaled="0"/>
          </a:gradFill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825B33-7684-4C39-8FF3-B89103AD34BC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69FFC61-4955-4E04-AC02-643FE1900431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7" presetClass="entr" presetSubtype="0" fill="hold" nodeType="click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7" presetClass="entr" presetSubtype="0" fill="hold" nodeType="withEffect">
                  <p:stCondLst>
                    <p:cond delay="0"/>
                  </p:stCondLst>
                  <p:iterate type="lt">
                    <p:tmPct val="5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discrete" valueType="clr">
                      <p:cBhvr override="childStyle">
                        <p:cTn dur="80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anim calcmode="discrete" valueType="clr">
                      <p:cBhvr>
                        <p:cTn dur="80"/>
                        <p:tgtEl>
                          <p:spTgt spid="3"/>
                        </p:tgtEl>
                        <p:attrNameLst>
                          <p:attrName>fillcolor</p:attrName>
                        </p:attrNameLst>
                      </p:cBhvr>
                      <p:tavLst>
                        <p:tav tm="0">
                          <p:val>
                            <p:clrVal>
                              <a:schemeClr val="accent2"/>
                            </p:clrVal>
                          </p:val>
                        </p:tav>
                        <p:tav tm="50000">
                          <p:val>
                            <p:clrVal>
                              <a:schemeClr val="hlink"/>
                            </p:clrVal>
                          </p:val>
                        </p:tav>
                      </p:tavLst>
                    </p:anim>
                    <p:set>
                      <p:cBhvr>
                        <p:cTn dur="80"/>
                        <p:tgtEl>
                          <p:spTgt spid="3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4800" smtClean="0">
                <a:latin typeface="Franklin Gothic Heavy" pitchFamily="34" charset="0"/>
              </a:rPr>
              <a:t>Перспективные цифровые радиосигналы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134225" cy="175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/>
              <a:t>Фазоманипулированные сигналы (</a:t>
            </a:r>
            <a:r>
              <a:rPr lang="en-US" dirty="0" smtClean="0"/>
              <a:t>PSK). </a:t>
            </a:r>
            <a:r>
              <a:rPr lang="ru-RU" sz="3200" dirty="0" smtClean="0"/>
              <a:t>EDGE (</a:t>
            </a:r>
            <a:r>
              <a:rPr lang="ru-RU" sz="3200" dirty="0" err="1" smtClean="0"/>
              <a:t>Enhanced</a:t>
            </a:r>
            <a:r>
              <a:rPr lang="ru-RU" sz="3200" dirty="0" smtClean="0"/>
              <a:t> </a:t>
            </a:r>
            <a:r>
              <a:rPr lang="ru-RU" sz="3200" dirty="0" err="1" smtClean="0"/>
              <a:t>Data</a:t>
            </a:r>
            <a:r>
              <a:rPr lang="ru-RU" sz="3200" dirty="0" smtClean="0"/>
              <a:t> </a:t>
            </a:r>
            <a:r>
              <a:rPr lang="ru-RU" sz="3200" dirty="0" err="1" smtClean="0"/>
              <a:t>rates</a:t>
            </a:r>
            <a:r>
              <a:rPr lang="ru-RU" sz="3200" dirty="0" smtClean="0"/>
              <a:t> </a:t>
            </a:r>
            <a:r>
              <a:rPr lang="ru-RU" sz="3200" dirty="0" err="1" smtClean="0"/>
              <a:t>for</a:t>
            </a:r>
            <a:r>
              <a:rPr lang="ru-RU" sz="3200" dirty="0" smtClean="0"/>
              <a:t> GSM  - Повышенная скорость передачи данных стандарта GSM)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 idx="4294967295"/>
          </p:nvPr>
        </p:nvSpPr>
        <p:spPr>
          <a:xfrm>
            <a:off x="838200" y="228600"/>
            <a:ext cx="5486400" cy="566738"/>
          </a:xfrm>
        </p:spPr>
        <p:txBody>
          <a:bodyPr anchor="b"/>
          <a:lstStyle/>
          <a:p>
            <a:pPr eaLnBrk="1" hangingPunct="1"/>
            <a:r>
              <a:rPr lang="ru-RU" altLang="ru-RU" sz="2800" smtClean="0">
                <a:latin typeface="Franklin Gothic Heavy" pitchFamily="34" charset="0"/>
              </a:rPr>
              <a:t>Фазовое созвездие для </a:t>
            </a:r>
            <a:r>
              <a:rPr lang="en-US" altLang="ru-RU" sz="2800" smtClean="0">
                <a:latin typeface="Franklin Gothic Heavy" pitchFamily="34" charset="0"/>
              </a:rPr>
              <a:t>8PSK</a:t>
            </a:r>
            <a:endParaRPr lang="ru-RU" altLang="ru-RU" sz="2800" smtClean="0">
              <a:latin typeface="Franklin Gothic Heavy" pitchFamily="34" charset="0"/>
            </a:endParaRPr>
          </a:p>
        </p:txBody>
      </p:sp>
      <p:sp>
        <p:nvSpPr>
          <p:cNvPr id="34819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6934200" y="381000"/>
            <a:ext cx="2209800" cy="4648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 u="sng" smtClean="0"/>
              <a:t>Восьмеричная ФМн</a:t>
            </a:r>
            <a:r>
              <a:rPr lang="ru-RU" altLang="ru-RU" sz="2000" smtClean="0"/>
              <a:t> (8 значений фазы) используется для передачи трехбитных последовательностей и позволяет повысить скорость передачи в три раза по сравнению с двоичной ФМн.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4294967295"/>
          </p:nvPr>
        </p:nvSpPr>
        <p:spPr>
          <a:xfrm>
            <a:off x="838200" y="838199"/>
            <a:ext cx="5486400" cy="3810001"/>
          </a:xfrm>
          <a:gradFill>
            <a:gsLst>
              <a:gs pos="0">
                <a:srgbClr val="99FF33">
                  <a:alpha val="23000"/>
                </a:srgbClr>
              </a:gs>
              <a:gs pos="50000">
                <a:schemeClr val="bg1">
                  <a:alpha val="17000"/>
                </a:schemeClr>
              </a:gs>
              <a:gs pos="100000">
                <a:schemeClr val="tx2">
                  <a:lumMod val="75000"/>
                  <a:alpha val="59000"/>
                </a:schemeClr>
              </a:gs>
            </a:gsLst>
            <a:lin ang="5400000" scaled="0"/>
          </a:gradFill>
          <a:ln>
            <a:miter lim="800000"/>
            <a:headEnd/>
            <a:tailEnd/>
          </a:ln>
        </p:spPr>
      </p:sp>
      <p:pic>
        <p:nvPicPr>
          <p:cNvPr id="34823" name="Picture 7" descr="333x-8PSK_Gray_Co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36613"/>
            <a:ext cx="5473700" cy="3960812"/>
          </a:xfrm>
          <a:prstGeom prst="rect">
            <a:avLst/>
          </a:prstGeom>
          <a:solidFill>
            <a:schemeClr val="bg1">
              <a:alpha val="5686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5486400" cy="795338"/>
          </a:xfrm>
        </p:spPr>
        <p:txBody>
          <a:bodyPr anchor="b"/>
          <a:lstStyle/>
          <a:p>
            <a:pPr eaLnBrk="1" hangingPunct="1"/>
            <a:r>
              <a:rPr lang="ru-RU" altLang="ru-RU" sz="1800" smtClean="0">
                <a:latin typeface="Franklin Gothic Heavy" pitchFamily="34" charset="0"/>
              </a:rPr>
              <a:t>Вероятность ошибки на бит (BER) в зависимости от ОСШ на бит</a:t>
            </a:r>
          </a:p>
        </p:txBody>
      </p:sp>
      <p:sp>
        <p:nvSpPr>
          <p:cNvPr id="35843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6934200" y="381000"/>
            <a:ext cx="2209800" cy="4648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ru-RU" sz="1800" smtClean="0"/>
              <a:t>BPSK</a:t>
            </a:r>
            <a:r>
              <a:rPr lang="ru-RU" altLang="ru-RU" sz="1800" smtClean="0"/>
              <a:t> является самой помехоустойчивой из всех видов ФМн, то есть при использовании бинарной ФМн вероятность ошибки при приёме данных наименьшая. Однако каждый символ несет только 1 бит информации, что обуславливает наименьшую в этом методе модуляции скорость передачи информации.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4294967295"/>
          </p:nvPr>
        </p:nvSpPr>
        <p:spPr>
          <a:xfrm>
            <a:off x="838200" y="838199"/>
            <a:ext cx="5486400" cy="3810001"/>
          </a:xfrm>
          <a:gradFill>
            <a:gsLst>
              <a:gs pos="0">
                <a:srgbClr val="99FF33">
                  <a:alpha val="23000"/>
                </a:srgbClr>
              </a:gs>
              <a:gs pos="50000">
                <a:schemeClr val="bg1">
                  <a:alpha val="17000"/>
                </a:schemeClr>
              </a:gs>
              <a:gs pos="100000">
                <a:schemeClr val="tx2">
                  <a:lumMod val="75000"/>
                  <a:alpha val="59000"/>
                </a:schemeClr>
              </a:gs>
            </a:gsLst>
            <a:lin ang="5400000" scaled="0"/>
          </a:gradFill>
          <a:ln>
            <a:miter lim="800000"/>
            <a:headEnd/>
            <a:tailEnd/>
          </a:ln>
        </p:spPr>
      </p:sp>
      <p:pic>
        <p:nvPicPr>
          <p:cNvPr id="35847" name="Picture 7" descr="250px-PSK_BER_cur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836613"/>
            <a:ext cx="54006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>
                <a:latin typeface="Franklin Gothic Heavy" pitchFamily="34" charset="0"/>
              </a:rPr>
              <a:t>Фазовые созвездия для </a:t>
            </a:r>
            <a:r>
              <a:rPr lang="en-US" altLang="ru-RU" sz="3200" smtClean="0">
                <a:latin typeface="Franklin Gothic Heavy" pitchFamily="34" charset="0"/>
              </a:rPr>
              <a:t>EDGE </a:t>
            </a:r>
            <a:r>
              <a:rPr lang="ru-RU" altLang="ru-RU" sz="3200" smtClean="0">
                <a:latin typeface="Franklin Gothic Heavy" pitchFamily="34" charset="0"/>
              </a:rPr>
              <a:t>и </a:t>
            </a:r>
            <a:r>
              <a:rPr lang="en-US" altLang="ru-RU" sz="3200" smtClean="0">
                <a:latin typeface="Franklin Gothic Heavy" pitchFamily="34" charset="0"/>
              </a:rPr>
              <a:t>GPRS</a:t>
            </a:r>
            <a:endParaRPr lang="ru-RU" altLang="ru-RU" sz="3200" smtClean="0">
              <a:latin typeface="Franklin Gothic Heavy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382000" cy="4525963"/>
          </a:xfrm>
          <a:noFill/>
          <a:ln>
            <a:gradFill>
              <a:gsLst>
                <a:gs pos="0">
                  <a:srgbClr val="99FF33"/>
                </a:gs>
                <a:gs pos="5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kern="1200" dirty="0">
              <a:solidFill>
                <a:schemeClr val="tx1"/>
              </a:solidFill>
            </a:endParaRPr>
          </a:p>
        </p:txBody>
      </p:sp>
      <p:pic>
        <p:nvPicPr>
          <p:cNvPr id="29702" name="Picture 6" descr="edge_8p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73238"/>
            <a:ext cx="792162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Franklin Gothic Heavy" pitchFamily="34" charset="0"/>
              </a:rPr>
              <a:t>Каналы связи </a:t>
            </a:r>
            <a:r>
              <a:rPr lang="en-US" altLang="ru-RU" smtClean="0">
                <a:latin typeface="Franklin Gothic Heavy" pitchFamily="34" charset="0"/>
              </a:rPr>
              <a:t>EDGE </a:t>
            </a:r>
            <a:r>
              <a:rPr lang="ru-RU" altLang="ru-RU" smtClean="0">
                <a:latin typeface="Franklin Gothic Heavy" pitchFamily="34" charset="0"/>
              </a:rPr>
              <a:t>и </a:t>
            </a:r>
            <a:r>
              <a:rPr lang="en-US" altLang="ru-RU" smtClean="0">
                <a:latin typeface="Franklin Gothic Heavy" pitchFamily="34" charset="0"/>
              </a:rPr>
              <a:t>GPRS</a:t>
            </a:r>
            <a:endParaRPr lang="ru-RU" altLang="ru-RU" smtClean="0">
              <a:latin typeface="Franklin Gothic Heavy" pitchFamily="34" charset="0"/>
            </a:endParaRPr>
          </a:p>
        </p:txBody>
      </p:sp>
      <p:pic>
        <p:nvPicPr>
          <p:cNvPr id="30727" name="Picture 7" descr="ed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44675"/>
            <a:ext cx="7848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>
                <a:latin typeface="Franklin Gothic Heavy" pitchFamily="34" charset="0"/>
              </a:rPr>
              <a:t>Сравнение пропускной способности</a:t>
            </a:r>
          </a:p>
        </p:txBody>
      </p:sp>
      <p:pic>
        <p:nvPicPr>
          <p:cNvPr id="37891" name="Picture 3" descr="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755967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Franklin Gothic Heavy" pitchFamily="34" charset="0"/>
              </a:rPr>
              <a:t>Схемы кодирования </a:t>
            </a:r>
            <a:r>
              <a:rPr lang="en-US" altLang="ru-RU" smtClean="0">
                <a:latin typeface="Franklin Gothic Heavy" pitchFamily="34" charset="0"/>
              </a:rPr>
              <a:t>EDGE</a:t>
            </a:r>
            <a:endParaRPr lang="ru-RU" altLang="ru-RU" smtClean="0">
              <a:latin typeface="Franklin Gothic Heavy" pitchFamily="34" charset="0"/>
            </a:endParaRPr>
          </a:p>
        </p:txBody>
      </p:sp>
      <p:pic>
        <p:nvPicPr>
          <p:cNvPr id="39939" name="Picture 3" descr="Безымянный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80645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latin typeface="Franklin Gothic Heavy" pitchFamily="34" charset="0"/>
              </a:rPr>
              <a:t>Разные кодовые схемы в GPRS и EDGE.</a:t>
            </a:r>
          </a:p>
        </p:txBody>
      </p:sp>
      <p:pic>
        <p:nvPicPr>
          <p:cNvPr id="40963" name="Picture 3" descr="Ri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806450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800" smtClean="0">
                <a:latin typeface="Franklin Gothic Heavy" pitchFamily="34" charset="0"/>
              </a:rPr>
              <a:t>Литература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92138" y="1963738"/>
            <a:ext cx="7796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/>
              <a:t>1. Прокис Дж. Цифровая связь. 2000 г.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592138" y="2395538"/>
            <a:ext cx="765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/>
              <a:t>2. Скляр Б. Цифровая связь. Теоретические основы и практическое применение. 2003 г.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11188" y="3114675"/>
            <a:ext cx="6192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/>
              <a:t>3. Феер К. Беспроводная цифровая связь: методы модуляции. 2000 г.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468313" y="3716338"/>
            <a:ext cx="8580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 b="1"/>
              <a:t>4. В.И. Тихонов Авиационные системы и комплексы радиосвязи. 2007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bg1"/>
                </a:solidFill>
              </a:rPr>
              <a:t>Фазовая манипуляция</a:t>
            </a:r>
            <a:r>
              <a:rPr lang="ru-RU" altLang="ru-RU" sz="2400" smtClean="0"/>
              <a:t> (ФМн, англ. phase-shift keying (PSK)) — один из видов фазовой модуляции, при которой фаза несущего колебания меняется скачкообразно.</a:t>
            </a:r>
          </a:p>
        </p:txBody>
      </p:sp>
      <p:pic>
        <p:nvPicPr>
          <p:cNvPr id="26638" name="Picture 14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73238"/>
            <a:ext cx="748982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Franklin Gothic Heavy" pitchFamily="34" charset="0"/>
              </a:rPr>
              <a:t>Описание ФМн-сигнала</a:t>
            </a:r>
          </a:p>
        </p:txBody>
      </p:sp>
      <p:sp>
        <p:nvSpPr>
          <p:cNvPr id="7171" name="Text Placeholder 5"/>
          <p:cNvSpPr>
            <a:spLocks noGrp="1"/>
          </p:cNvSpPr>
          <p:nvPr>
            <p:ph type="body" sz="half" idx="2"/>
          </p:nvPr>
        </p:nvSpPr>
        <p:spPr>
          <a:xfrm>
            <a:off x="6948488" y="381000"/>
            <a:ext cx="2195512" cy="5711825"/>
          </a:xfrm>
        </p:spPr>
        <p:txBody>
          <a:bodyPr/>
          <a:lstStyle/>
          <a:p>
            <a:pPr eaLnBrk="1" hangingPunct="1"/>
            <a:r>
              <a:rPr lang="en-US" altLang="ru-RU" sz="1600" b="1" smtClean="0"/>
              <a:t>g(t)-</a:t>
            </a:r>
            <a:r>
              <a:rPr lang="ru-RU" altLang="ru-RU" sz="1600" b="1" smtClean="0"/>
              <a:t>огибающая сигнала</a:t>
            </a:r>
            <a:endParaRPr lang="en-US" altLang="ru-RU" sz="1600" b="1" smtClean="0"/>
          </a:p>
          <a:p>
            <a:pPr eaLnBrk="1" hangingPunct="1"/>
            <a:endParaRPr lang="en-US" altLang="ru-RU" sz="1600" b="1" smtClean="0"/>
          </a:p>
          <a:p>
            <a:pPr eaLnBrk="1" hangingPunct="1">
              <a:buFont typeface="Arial" panose="020B0604020202020204" pitchFamily="34" charset="0"/>
              <a:buChar char="φ"/>
            </a:pPr>
            <a:r>
              <a:rPr lang="en-US" altLang="ru-RU" sz="1600" b="1" smtClean="0"/>
              <a:t>m(t)-</a:t>
            </a:r>
            <a:r>
              <a:rPr lang="ru-RU" altLang="ru-RU" sz="1600" b="1" smtClean="0"/>
              <a:t>модулирующий сигнал</a:t>
            </a:r>
          </a:p>
          <a:p>
            <a:pPr eaLnBrk="1" hangingPunct="1"/>
            <a:endParaRPr lang="en-US" altLang="ru-RU" sz="1600" b="1" smtClean="0"/>
          </a:p>
          <a:p>
            <a:pPr eaLnBrk="1" hangingPunct="1"/>
            <a:r>
              <a:rPr lang="en-US" altLang="ru-RU" sz="1600" b="1" smtClean="0"/>
              <a:t>Y1,Y2-</a:t>
            </a:r>
            <a:r>
              <a:rPr lang="ru-RU" altLang="ru-RU" sz="1600" b="1" smtClean="0"/>
              <a:t>ортонормированные сигналы</a:t>
            </a:r>
          </a:p>
          <a:p>
            <a:pPr eaLnBrk="1" hangingPunct="1"/>
            <a:endParaRPr lang="ru-RU" altLang="ru-RU" sz="1600" b="1" smtClean="0"/>
          </a:p>
          <a:p>
            <a:pPr eaLnBrk="1" hangingPunct="1"/>
            <a:r>
              <a:rPr lang="en-US" altLang="ru-RU" sz="1600" b="1" smtClean="0"/>
              <a:t>Sm(t)-</a:t>
            </a:r>
            <a:r>
              <a:rPr lang="ru-RU" altLang="ru-RU" sz="1600" b="1" smtClean="0"/>
              <a:t>двухмерный вектор</a:t>
            </a:r>
          </a:p>
          <a:p>
            <a:pPr eaLnBrk="1" hangingPunct="1"/>
            <a:endParaRPr lang="ru-RU" altLang="ru-RU" sz="1600" b="1" smtClean="0"/>
          </a:p>
          <a:p>
            <a:pPr eaLnBrk="1" hangingPunct="1"/>
            <a:r>
              <a:rPr lang="en-US" altLang="ru-RU" sz="1600" b="1" smtClean="0"/>
              <a:t>[S1(m,M);S2(m,M)]</a:t>
            </a:r>
          </a:p>
          <a:p>
            <a:pPr eaLnBrk="1" hangingPunct="1"/>
            <a:endParaRPr lang="en-US" altLang="ru-RU" sz="1600" b="1" smtClean="0"/>
          </a:p>
          <a:p>
            <a:pPr eaLnBrk="1" hangingPunct="1"/>
            <a:r>
              <a:rPr lang="en-US" altLang="ru-RU" sz="1600" b="1" smtClean="0"/>
              <a:t>M-</a:t>
            </a:r>
            <a:r>
              <a:rPr lang="ru-RU" altLang="ru-RU" sz="1600" b="1" smtClean="0"/>
              <a:t>количество дискретных значений принимаемых  модулирующим сигналом.</a:t>
            </a:r>
          </a:p>
          <a:p>
            <a:pPr eaLnBrk="1" hangingPunct="1"/>
            <a:endParaRPr lang="ru-RU" altLang="ru-RU" sz="1600" b="1" smtClean="0"/>
          </a:p>
          <a:p>
            <a:pPr eaLnBrk="1" hangingPunct="1"/>
            <a:endParaRPr lang="ru-RU" altLang="ru-RU" sz="1600" b="1" smtClean="0"/>
          </a:p>
        </p:txBody>
      </p:sp>
      <p:pic>
        <p:nvPicPr>
          <p:cNvPr id="7179" name="Picture 11" descr="333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5400675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8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8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8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Franklin Gothic Heavy" pitchFamily="34" charset="0"/>
              </a:rPr>
              <a:t>Виды фазовой манипуляции</a:t>
            </a:r>
          </a:p>
        </p:txBody>
      </p:sp>
      <p:pic>
        <p:nvPicPr>
          <p:cNvPr id="27654" name="Picture 6" descr="66666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16113"/>
            <a:ext cx="80645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 idx="4294967295"/>
          </p:nvPr>
        </p:nvSpPr>
        <p:spPr>
          <a:xfrm>
            <a:off x="838200" y="228600"/>
            <a:ext cx="5486400" cy="566738"/>
          </a:xfrm>
        </p:spPr>
        <p:txBody>
          <a:bodyPr anchor="b"/>
          <a:lstStyle/>
          <a:p>
            <a:pPr eaLnBrk="1" hangingPunct="1"/>
            <a:r>
              <a:rPr lang="ru-RU" altLang="ru-RU" sz="2800" smtClean="0">
                <a:latin typeface="Franklin Gothic Heavy" pitchFamily="34" charset="0"/>
              </a:rPr>
              <a:t>Фазовое созвездие для </a:t>
            </a:r>
            <a:r>
              <a:rPr lang="en-US" altLang="ru-RU" sz="2800" smtClean="0">
                <a:latin typeface="Franklin Gothic Heavy" pitchFamily="34" charset="0"/>
              </a:rPr>
              <a:t>BPSK</a:t>
            </a:r>
            <a:endParaRPr lang="ru-RU" altLang="ru-RU" sz="2800" smtClean="0">
              <a:latin typeface="Franklin Gothic Heavy" pitchFamily="34" charset="0"/>
            </a:endParaRPr>
          </a:p>
        </p:txBody>
      </p:sp>
      <p:sp>
        <p:nvSpPr>
          <p:cNvPr id="32771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6934200" y="381000"/>
            <a:ext cx="2209800" cy="4648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 u="sng" smtClean="0"/>
              <a:t>Двоичная фазовая манипуляция</a:t>
            </a:r>
            <a:r>
              <a:rPr lang="ru-RU" altLang="ru-RU" sz="2000" smtClean="0"/>
              <a:t> (BPSK — binary phase-shift keying) — самая простая форма фазовой манипуляции (ФМн). Работа схемы двоичной ФМн заключается в смещении фазы несущего колебания на одно из двух значений, нуль или π (180°).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4294967295"/>
          </p:nvPr>
        </p:nvSpPr>
        <p:spPr>
          <a:xfrm>
            <a:off x="838200" y="838199"/>
            <a:ext cx="5486400" cy="3810001"/>
          </a:xfrm>
          <a:gradFill>
            <a:gsLst>
              <a:gs pos="0">
                <a:srgbClr val="99FF33">
                  <a:alpha val="23000"/>
                </a:srgbClr>
              </a:gs>
              <a:gs pos="50000">
                <a:schemeClr val="bg1">
                  <a:alpha val="17000"/>
                </a:schemeClr>
              </a:gs>
              <a:gs pos="100000">
                <a:schemeClr val="tx2">
                  <a:lumMod val="75000"/>
                  <a:alpha val="59000"/>
                </a:schemeClr>
              </a:gs>
            </a:gsLst>
            <a:lin ang="5400000" scaled="0"/>
          </a:gradFill>
          <a:ln>
            <a:miter lim="800000"/>
            <a:headEnd/>
            <a:tailEnd/>
          </a:ln>
        </p:spPr>
      </p:sp>
      <p:pic>
        <p:nvPicPr>
          <p:cNvPr id="32775" name="Picture 7" descr="250px-BPSK_Gray_Co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836613"/>
            <a:ext cx="5400675" cy="3816350"/>
          </a:xfrm>
          <a:prstGeom prst="rect">
            <a:avLst/>
          </a:prstGeom>
          <a:solidFill>
            <a:schemeClr val="bg1">
              <a:alpha val="5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latin typeface="Franklin Gothic Heavy" pitchFamily="34" charset="0"/>
              </a:rPr>
              <a:t>Спектр сигнала двоичной фазовой модуляции (BPSK)</a:t>
            </a:r>
          </a:p>
        </p:txBody>
      </p:sp>
      <p:pic>
        <p:nvPicPr>
          <p:cNvPr id="38915" name="Picture 3" descr="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79216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latin typeface="Franklin Gothic Heavy" pitchFamily="34" charset="0"/>
              </a:rPr>
              <a:t>Спектр сигнала двоичной фазовой модуляции (BPSK), ограниченного по спектру фильтром</a:t>
            </a:r>
          </a:p>
        </p:txBody>
      </p:sp>
      <p:pic>
        <p:nvPicPr>
          <p:cNvPr id="44035" name="Picture 3" descr="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81163"/>
            <a:ext cx="7921625" cy="397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 idx="4294967295"/>
          </p:nvPr>
        </p:nvSpPr>
        <p:spPr>
          <a:xfrm>
            <a:off x="838200" y="228600"/>
            <a:ext cx="5486400" cy="566738"/>
          </a:xfrm>
        </p:spPr>
        <p:txBody>
          <a:bodyPr anchor="b"/>
          <a:lstStyle/>
          <a:p>
            <a:pPr eaLnBrk="1" hangingPunct="1"/>
            <a:r>
              <a:rPr lang="ru-RU" altLang="ru-RU" sz="2800" smtClean="0">
                <a:latin typeface="Franklin Gothic Heavy" pitchFamily="34" charset="0"/>
              </a:rPr>
              <a:t>Фазовое созвездие для </a:t>
            </a:r>
            <a:r>
              <a:rPr lang="en-US" altLang="ru-RU" sz="2800" smtClean="0">
                <a:latin typeface="Franklin Gothic Heavy" pitchFamily="34" charset="0"/>
              </a:rPr>
              <a:t>QPSK</a:t>
            </a:r>
            <a:endParaRPr lang="ru-RU" altLang="ru-RU" sz="2800" smtClean="0">
              <a:latin typeface="Franklin Gothic Heavy" pitchFamily="34" charset="0"/>
            </a:endParaRPr>
          </a:p>
        </p:txBody>
      </p:sp>
      <p:sp>
        <p:nvSpPr>
          <p:cNvPr id="33795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6934200" y="381000"/>
            <a:ext cx="2209800" cy="4648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1800" u="sng" smtClean="0"/>
              <a:t>При квадратурной фазовой манипуляции</a:t>
            </a:r>
            <a:r>
              <a:rPr lang="ru-RU" altLang="ru-RU" sz="1800" smtClean="0"/>
              <a:t> (англ. QPSK — Quadrature Phase Shift Keying или 4-PSK) используется созвездие из четырёх точек, размещённых на равных расстояниях на окружности. Используя 4 фазы, в QPSK на символ приходится два бита, как показано на рисунке.</a:t>
            </a:r>
          </a:p>
        </p:txBody>
      </p:sp>
      <p:pic>
        <p:nvPicPr>
          <p:cNvPr id="33800" name="Picture 8" descr="200px-QPSK_Gray_Coded"/>
          <p:cNvPicPr>
            <a:picLocks noChangeAspect="1" noChangeArrowheads="1"/>
          </p:cNvPicPr>
          <p:nvPr/>
        </p:nvPicPr>
        <p:blipFill>
          <a:blip r:embed="rId2">
            <a:lum bright="-30000" contras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36613"/>
            <a:ext cx="54737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latin typeface="Franklin Gothic Heavy" pitchFamily="34" charset="0"/>
              </a:rPr>
              <a:t>Фазовое созвездие для квадратурной π/4 ФМн.</a:t>
            </a:r>
          </a:p>
        </p:txBody>
      </p:sp>
      <p:pic>
        <p:nvPicPr>
          <p:cNvPr id="28678" name="Picture 6" descr="wwwpx-Pi-by-4-QPSK_Gray_Coded"/>
          <p:cNvPicPr>
            <a:picLocks noChangeAspect="1" noChangeArrowheads="1"/>
          </p:cNvPicPr>
          <p:nvPr/>
        </p:nvPicPr>
        <p:blipFill>
          <a:blip r:embed="rId2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16113"/>
            <a:ext cx="3600450" cy="3529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ww0px-Oqpsk_phase_plot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916113"/>
            <a:ext cx="41751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195513" y="5516563"/>
            <a:ext cx="5040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400"/>
              <a:t>   </a:t>
            </a:r>
            <a:r>
              <a:rPr lang="ru-RU" altLang="ru-RU" sz="2400" b="1"/>
              <a:t>Сравнение </a:t>
            </a:r>
            <a:r>
              <a:rPr lang="en-US" altLang="ru-RU" sz="2400" b="1"/>
              <a:t>OQPSK </a:t>
            </a:r>
            <a:r>
              <a:rPr lang="ru-RU" altLang="ru-RU" sz="2400" b="1"/>
              <a:t>и </a:t>
            </a:r>
            <a:r>
              <a:rPr lang="en-US" altLang="ru-RU" sz="2400" b="1"/>
              <a:t>QPSK</a:t>
            </a:r>
            <a:endParaRPr lang="ru-RU" alt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theme/theme1.xml><?xml version="1.0" encoding="utf-8"?>
<a:theme xmlns:a="http://schemas.openxmlformats.org/drawingml/2006/main" name="Anim-15_Vi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nim-15_Vista">
  <a:themeElements>
    <a:clrScheme name="2_Anim-15_Vist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Anim-15_Vist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nim-15_Vist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Anim-15_Vista</Template>
  <TotalTime>308</TotalTime>
  <Words>378</Words>
  <Application>Microsoft Office PowerPoint</Application>
  <PresentationFormat>Экран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Heavy</vt:lpstr>
      <vt:lpstr>Anim-15_Vista</vt:lpstr>
      <vt:lpstr>2_Anim-15_Vista</vt:lpstr>
      <vt:lpstr>Перспективные цифровые радиосигналы</vt:lpstr>
      <vt:lpstr>Фазовая манипуляция (ФМн, англ. phase-shift keying (PSK)) — один из видов фазовой модуляции, при которой фаза несущего колебания меняется скачкообразно.</vt:lpstr>
      <vt:lpstr>Описание ФМн-сигнала</vt:lpstr>
      <vt:lpstr>Виды фазовой манипуляции</vt:lpstr>
      <vt:lpstr>Фазовое созвездие для BPSK</vt:lpstr>
      <vt:lpstr>Спектр сигнала двоичной фазовой модуляции (BPSK)</vt:lpstr>
      <vt:lpstr>Спектр сигнала двоичной фазовой модуляции (BPSK), ограниченного по спектру фильтром</vt:lpstr>
      <vt:lpstr>Фазовое созвездие для QPSK</vt:lpstr>
      <vt:lpstr>Фазовое созвездие для квадратурной π/4 ФМн.</vt:lpstr>
      <vt:lpstr>Фазовое созвездие для 8PSK</vt:lpstr>
      <vt:lpstr>Вероятность ошибки на бит (BER) в зависимости от ОСШ на бит</vt:lpstr>
      <vt:lpstr>Фазовые созвездия для EDGE и GPRS</vt:lpstr>
      <vt:lpstr>Каналы связи EDGE и GPRS</vt:lpstr>
      <vt:lpstr>Сравнение пропускной способности</vt:lpstr>
      <vt:lpstr>Схемы кодирования EDGE</vt:lpstr>
      <vt:lpstr>Разные кодовые схемы в GPRS и EDGE.</vt:lpstr>
      <vt:lpstr>Литература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admin</cp:lastModifiedBy>
  <cp:revision>18</cp:revision>
  <dcterms:created xsi:type="dcterms:W3CDTF">2010-02-02T19:53:28Z</dcterms:created>
  <dcterms:modified xsi:type="dcterms:W3CDTF">2015-04-08T15:14:10Z</dcterms:modified>
</cp:coreProperties>
</file>