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B01805-C465-4EA2-B5E5-E9B6FA5C250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7BF8D-BEF0-47A7-8816-DBB27F567A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222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9DF22-EE54-4265-8EF5-95B1EA77546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09023-C70F-4F7A-B39F-A29D3A1487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81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EAEE9-5B1C-49DB-BC84-B3A5E715BF6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78C79-ED52-47BC-935B-6B98BFC2D3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36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243E-6614-49B6-A2B3-108A401F5BA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2AF57-1479-4AFA-B2D7-6082929267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0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3EF89-3165-4C1D-9D16-13D7A5E7BE4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447BF-414F-4BCA-B8FE-6F829F98C0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42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4B22-D58B-49F9-97E1-1997173C17E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C5AE7-2728-4682-AE82-AF117A2A37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84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B2A8-B014-41E4-ABB5-92367DA854A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B310B-4EF2-4236-8600-940B17ED12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08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DEE0B-76E6-4B98-905A-8E81EED5785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E7996-AD63-45A0-86E4-75A67A40DE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708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0D008-70F0-44ED-AF83-481CA1AFF26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892E1-2296-4691-AEA6-653CC2B1D6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53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4C9D6-7047-462C-B73A-592BD4FAE10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4746A-A891-44BC-87F2-E0CEFDF38C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07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AFDE7-C3F1-4BFE-8F40-78435D9B799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EC514-A56E-4461-B0D3-C2BA5A265E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5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6AE2F777-9A46-48F2-9AFA-2CD2B3751F5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777D9DCB-FDA3-45A9-8E37-BA208863C2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5229225"/>
            <a:ext cx="8339138" cy="762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Автоматизация производства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6021388"/>
            <a:ext cx="8286750" cy="79216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Чувствительные элементы или датчики.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/>
              <a:t>Емкостные датчики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/>
              <a:t>Емкостный датчик </a:t>
            </a:r>
            <a:r>
              <a:rPr lang="ru-RU" dirty="0" smtClean="0"/>
              <a:t>с переменным расстоянием между пластинами имеет одну неподвижную и одну подвижную пластины, связанные с измерителем. Благодаря переме­щению подвижной пластины изменяется зазор между пластинами, что приводит к изменению емкости датчика.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7696200" cy="1066800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Емкостные датчики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Для увеличения чувствительности и уменьшения влияния посторонних факторов такой датчик обычно выпол­няют дифференциальным (рис 67, а), т. е. он содержит две неподвижные и одну подвижную </a:t>
            </a:r>
            <a:r>
              <a:rPr lang="ru-RU" i="1" dirty="0" smtClean="0"/>
              <a:t> </a:t>
            </a:r>
            <a:r>
              <a:rPr lang="ru-RU" dirty="0" smtClean="0"/>
              <a:t>пластины. При перемещении подвижной пластины</a:t>
            </a:r>
            <a:r>
              <a:rPr lang="ru-RU" i="1" dirty="0" smtClean="0"/>
              <a:t>  </a:t>
            </a:r>
            <a:r>
              <a:rPr lang="ru-RU" dirty="0" smtClean="0"/>
              <a:t>изменяются емкости </a:t>
            </a:r>
            <a:r>
              <a:rPr lang="ru-RU" i="1" dirty="0" smtClean="0"/>
              <a:t> </a:t>
            </a:r>
            <a:r>
              <a:rPr lang="ru-RU" dirty="0" smtClean="0"/>
              <a:t>и  между подвижной</a:t>
            </a:r>
            <a:r>
              <a:rPr lang="ru-RU" i="1" dirty="0" smtClean="0"/>
              <a:t>  </a:t>
            </a:r>
            <a:r>
              <a:rPr lang="ru-RU" dirty="0" smtClean="0"/>
              <a:t>и неподвижными </a:t>
            </a:r>
            <a:r>
              <a:rPr lang="ru-RU" i="1" dirty="0" smtClean="0"/>
              <a:t> </a:t>
            </a:r>
            <a:r>
              <a:rPr lang="ru-RU" dirty="0" smtClean="0"/>
              <a:t>пластинами.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/>
              <a:t>Емкостные датчики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Емкостный датчик с изменением площади пластин (рис. 67, </a:t>
            </a:r>
            <a:r>
              <a:rPr lang="ru-RU" i="1" dirty="0" smtClean="0"/>
              <a:t>б) </a:t>
            </a:r>
            <a:r>
              <a:rPr lang="ru-RU" dirty="0" smtClean="0"/>
              <a:t>состоит из ряда неподвижных  и подвиж­ных </a:t>
            </a:r>
            <a:r>
              <a:rPr lang="ru-RU" i="1" dirty="0" smtClean="0"/>
              <a:t> </a:t>
            </a:r>
            <a:r>
              <a:rPr lang="ru-RU" dirty="0" smtClean="0"/>
              <a:t>пластин, которые поворачиваются на определен­ный угол. При повороте подвижных пластин по отноше­нию к неподвижным изменяется величина активной пло­щади датчика, что приводит к изменению емкости дат­чика.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/>
              <a:t>Емкостные датчики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b="1" i="1" dirty="0" smtClean="0"/>
              <a:t>Емкостные датчики</a:t>
            </a:r>
            <a:r>
              <a:rPr lang="ru-RU" sz="2800" dirty="0" smtClean="0"/>
              <a:t> с изменяющейся диэлектрической постоянной среды можно применять для измерения кон­центрации электролитов или уровня жидкости. Обычно такие датчики выполняют в виде двух коаксиальных ци­линдров (рис. 67, </a:t>
            </a:r>
            <a:r>
              <a:rPr lang="ru-RU" sz="2800" i="1" dirty="0" smtClean="0"/>
              <a:t>в), </a:t>
            </a:r>
            <a:r>
              <a:rPr lang="ru-RU" sz="2800" dirty="0" smtClean="0"/>
              <a:t>между которыми находится изме­ряемая жидкость. При изменении концентрации электро­лита или уровня жидкости линейно изменяется емкость датчика.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38" y="5429250"/>
            <a:ext cx="5486400" cy="566738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Сельсинные передачи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85938" y="6072188"/>
            <a:ext cx="5486400" cy="490537"/>
          </a:xfrm>
        </p:spPr>
        <p:txBody>
          <a:bodyPr/>
          <a:lstStyle/>
          <a:p>
            <a:pPr>
              <a:defRPr/>
            </a:pPr>
            <a:r>
              <a:rPr lang="ru-RU" b="1" i="1" dirty="0" smtClean="0"/>
              <a:t>Емкостные датчики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Grp="1"/>
          </p:cNvPicPr>
          <p:nvPr>
            <p:ph type="pic" idx="1"/>
          </p:nvPr>
        </p:nvPicPr>
        <p:blipFill>
          <a:blip r:embed="rId2">
            <a:lum bright="-10000" contrast="52000"/>
          </a:blip>
          <a:srcRect l="4251" r="4251"/>
          <a:stretch>
            <a:fillRect/>
          </a:stretch>
        </p:blipFill>
        <p:spPr>
          <a:xfrm>
            <a:off x="1785938" y="0"/>
            <a:ext cx="5143500" cy="55006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/>
              <a:t>Сельсинные передачи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Сельсины обычно выполняют по типу асинхронных машин переменного тока. Сельсинная передача состоит из двух сельсинов — датчика </a:t>
            </a:r>
            <a:r>
              <a:rPr lang="ru-RU" sz="2400" i="1" dirty="0" smtClean="0"/>
              <a:t>СД </a:t>
            </a:r>
            <a:r>
              <a:rPr lang="ru-RU" sz="2400" dirty="0" smtClean="0"/>
              <a:t>(рис. 68) и приемника </a:t>
            </a:r>
            <a:r>
              <a:rPr lang="ru-RU" sz="2400" i="1" dirty="0" smtClean="0"/>
              <a:t>СП </a:t>
            </a:r>
            <a:r>
              <a:rPr lang="ru-RU" sz="2400" dirty="0" smtClean="0"/>
              <a:t>и может служить как для передачи на расстояние угло­вых перемещений, так и в качестве измерительного устройства. Схема соединения сельсинов при работе в индикатор­ном режиме изображена на рис. 68, </a:t>
            </a:r>
            <a:r>
              <a:rPr lang="ru-RU" sz="2400" i="1" dirty="0" smtClean="0"/>
              <a:t>а.</a:t>
            </a:r>
            <a:r>
              <a:rPr lang="ru-RU" sz="2400" dirty="0" smtClean="0"/>
              <a:t> Схема соединения сельсинов при работе в трансфор­маторном режиме показана на рис. 68, б.</a:t>
            </a: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i="1" dirty="0" smtClean="0"/>
              <a:t>Термопары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5050" y="273050"/>
            <a:ext cx="5354638" cy="5853113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Принцип действия </a:t>
            </a:r>
            <a:r>
              <a:rPr lang="ru-RU" sz="2400" b="1" i="1" dirty="0" smtClean="0"/>
              <a:t>термопары</a:t>
            </a:r>
            <a:r>
              <a:rPr lang="ru-RU" sz="2400" dirty="0" smtClean="0"/>
              <a:t> основан на термоэлектрическом эффекте, который заключается в том, что если соединить концами два разнородных по материалу проводника </a:t>
            </a:r>
            <a:r>
              <a:rPr lang="ru-RU" sz="2400" i="1" dirty="0" smtClean="0"/>
              <a:t>1 </a:t>
            </a:r>
            <a:r>
              <a:rPr lang="ru-RU" sz="2400" dirty="0" smtClean="0"/>
              <a:t>и </a:t>
            </a:r>
            <a:r>
              <a:rPr lang="ru-RU" sz="2400" i="1" dirty="0" smtClean="0"/>
              <a:t>2 </a:t>
            </a:r>
            <a:r>
              <a:rPr lang="ru-RU" sz="2400" dirty="0" smtClean="0"/>
              <a:t>(рис. 69, </a:t>
            </a:r>
            <a:r>
              <a:rPr lang="ru-RU" sz="2400" i="1" dirty="0" smtClean="0"/>
              <a:t>а) </a:t>
            </a:r>
            <a:r>
              <a:rPr lang="ru-RU" sz="2400" dirty="0" smtClean="0"/>
              <a:t>и места соединений поместить в среды с разными температурами 9</a:t>
            </a:r>
            <a:r>
              <a:rPr lang="ru-RU" sz="2400" baseline="-25000" dirty="0" smtClean="0"/>
              <a:t>Х</a:t>
            </a:r>
            <a:r>
              <a:rPr lang="ru-RU" sz="2400" dirty="0" smtClean="0"/>
              <a:t> и 6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, то в полученной таким образом электрической цепи появится электрический ток ввиду наличия термоэлектродвижущей силы (т.э.д.с.)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8676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25"/>
            <a:ext cx="29289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38" y="5357813"/>
            <a:ext cx="5486400" cy="566737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/>
              <a:t>Датчик АУС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625" y="5857875"/>
            <a:ext cx="8358188" cy="876300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датчик Э-2ДМ (рис. 72), преобразующий угловое или линейное перемещение в пропорциональный электрический сигнал постоянного тока в диапазоне 0,5— 5 </a:t>
            </a:r>
            <a:r>
              <a:rPr lang="ru-RU" sz="2000" i="1" dirty="0" smtClean="0"/>
              <a:t>мА.</a:t>
            </a:r>
            <a:endParaRPr lang="ru-RU" sz="2000" dirty="0" smtClean="0"/>
          </a:p>
          <a:p>
            <a:pPr>
              <a:defRPr/>
            </a:pPr>
            <a:endParaRPr lang="ru-RU" sz="2000" dirty="0"/>
          </a:p>
        </p:txBody>
      </p:sp>
      <p:pic>
        <p:nvPicPr>
          <p:cNvPr id="9" name="Рисунок 8"/>
          <p:cNvPicPr>
            <a:picLocks noGrp="1"/>
          </p:cNvPicPr>
          <p:nvPr>
            <p:ph type="pic" idx="1"/>
          </p:nvPr>
        </p:nvPicPr>
        <p:blipFill>
          <a:blip r:embed="rId2"/>
          <a:srcRect t="1902" b="1902"/>
          <a:stretch>
            <a:fillRect/>
          </a:stretch>
        </p:blipFill>
        <p:spPr>
          <a:xfrm>
            <a:off x="428625" y="0"/>
            <a:ext cx="8501063" cy="53578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Магнитоупругие датчики</a:t>
            </a:r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5" y="1500188"/>
            <a:ext cx="4929188" cy="3571875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214313" y="1435100"/>
            <a:ext cx="3251200" cy="46910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dirty="0" smtClean="0"/>
              <a:t>Принцип действия </a:t>
            </a:r>
            <a:r>
              <a:rPr lang="ru-RU" dirty="0" err="1" smtClean="0"/>
              <a:t>магнитоупругих</a:t>
            </a:r>
            <a:r>
              <a:rPr lang="ru-RU" dirty="0" smtClean="0"/>
              <a:t> датчиков основан на </a:t>
            </a:r>
            <a:r>
              <a:rPr lang="ru-RU" i="1" dirty="0" err="1" smtClean="0"/>
              <a:t>магнитоупругом</a:t>
            </a:r>
            <a:r>
              <a:rPr lang="ru-RU" i="1" dirty="0" smtClean="0"/>
              <a:t> эффекте </a:t>
            </a:r>
            <a:r>
              <a:rPr lang="ru-RU" dirty="0" smtClean="0"/>
              <a:t>— физическом явлении, проявляющемся в виде из­менения магнитной проницаемости </a:t>
            </a:r>
            <a:r>
              <a:rPr lang="ru-RU" dirty="0" err="1" smtClean="0"/>
              <a:t>ферромагнитного</a:t>
            </a:r>
            <a:r>
              <a:rPr lang="ru-RU" dirty="0" smtClean="0"/>
              <a:t> материала в зависимости от механических напряжений в нем. </a:t>
            </a:r>
            <a:r>
              <a:rPr lang="ru-RU" dirty="0" err="1" smtClean="0"/>
              <a:t>Магнитоупругие</a:t>
            </a:r>
            <a:r>
              <a:rPr lang="ru-RU" dirty="0" smtClean="0"/>
              <a:t> датчики используются для измерения силовых параметров: усилий, давлений, крутящих и изгибающих моментов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3050"/>
            <a:ext cx="3643313" cy="86995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Струнный датчик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/>
              <a:t>Принцип </a:t>
            </a:r>
            <a:r>
              <a:rPr lang="ru-RU" sz="1800" dirty="0" err="1" smtClean="0"/>
              <a:t>деиствия</a:t>
            </a:r>
            <a:r>
              <a:rPr lang="ru-RU" sz="1800" dirty="0" smtClean="0"/>
              <a:t> струнного датчика основан на зависимости собственной частоты колебаний струны длинной </a:t>
            </a:r>
            <a:r>
              <a:rPr lang="en-US" sz="1800" dirty="0" smtClean="0"/>
              <a:t>L </a:t>
            </a:r>
            <a:r>
              <a:rPr lang="ru-RU" sz="1800" dirty="0" smtClean="0"/>
              <a:t>и массой </a:t>
            </a:r>
            <a:r>
              <a:rPr lang="en-US" sz="1800" dirty="0" smtClean="0"/>
              <a:t>m </a:t>
            </a:r>
            <a:r>
              <a:rPr lang="ru-RU" sz="1800" dirty="0" smtClean="0"/>
              <a:t>от силы натяжения </a:t>
            </a:r>
            <a:r>
              <a:rPr lang="en-US" sz="1800" dirty="0" smtClean="0"/>
              <a:t>F</a:t>
            </a:r>
            <a:r>
              <a:rPr lang="ru-RU" sz="1800" dirty="0" smtClean="0"/>
              <a:t>:</a:t>
            </a:r>
          </a:p>
          <a:p>
            <a:pPr algn="ctr">
              <a:defRPr/>
            </a:pPr>
            <a:endParaRPr lang="ru-RU" sz="1800" dirty="0" smtClean="0"/>
          </a:p>
          <a:p>
            <a:pPr algn="ctr">
              <a:defRPr/>
            </a:pPr>
            <a:endParaRPr lang="ru-RU" sz="1800" dirty="0" smtClean="0"/>
          </a:p>
          <a:p>
            <a:pPr>
              <a:defRPr/>
            </a:pPr>
            <a:r>
              <a:rPr lang="ru-RU" sz="1800" dirty="0" smtClean="0"/>
              <a:t>Используются в приборах для измерения силы, давления, расхода, температуры и др.</a:t>
            </a:r>
          </a:p>
          <a:p>
            <a:pPr>
              <a:defRPr/>
            </a:pPr>
            <a:r>
              <a:rPr lang="ru-RU" sz="1800" dirty="0" smtClean="0"/>
              <a:t>Состоит из струны 1, возбудителя 2, приемника 3, мембраны 4.</a:t>
            </a:r>
            <a:endParaRPr lang="ru-RU" sz="1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63" y="1143000"/>
            <a:ext cx="4857750" cy="4714875"/>
          </a:xfrm>
        </p:spPr>
      </p:pic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500063" y="3429000"/>
          <a:ext cx="29289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Формула" r:id="rId4" imgW="1117440" imgH="253800" progId="Equation.3">
                  <p:embed/>
                </p:oleObj>
              </mc:Choice>
              <mc:Fallback>
                <p:oleObj name="Формула" r:id="rId4" imgW="111744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429000"/>
                        <a:ext cx="29289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1257300"/>
          </a:xfrm>
        </p:spPr>
        <p:txBody>
          <a:bodyPr/>
          <a:lstStyle/>
          <a:p>
            <a:pPr>
              <a:defRPr/>
            </a:pPr>
            <a:r>
              <a:rPr lang="ru-RU" b="1" i="1" dirty="0" smtClean="0"/>
              <a:t>Датчики сопротивления </a:t>
            </a:r>
            <a:br>
              <a:rPr lang="ru-RU" b="1" i="1" dirty="0" smtClean="0"/>
            </a:br>
            <a:r>
              <a:rPr lang="ru-RU" sz="2800" dirty="0" smtClean="0"/>
              <a:t>а) потенциометрический, б) угольный, </a:t>
            </a:r>
            <a:br>
              <a:rPr lang="ru-RU" sz="2800" dirty="0" smtClean="0"/>
            </a:br>
            <a:r>
              <a:rPr lang="ru-RU" sz="2800" dirty="0" smtClean="0"/>
              <a:t>в) тензометрический</a:t>
            </a:r>
            <a:endParaRPr lang="ru-RU" sz="2800" dirty="0"/>
          </a:p>
        </p:txBody>
      </p:sp>
      <p:pic>
        <p:nvPicPr>
          <p:cNvPr id="49153" name="Picture 1" descr="J:\Мои документы\Абдрахманов Ренат\Предметы\3 курс\2симестр 2009\Автоматика\ЛР\DSC03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964510" y="1250141"/>
            <a:ext cx="5286411" cy="5643603"/>
          </a:xfrm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err="1" smtClean="0"/>
              <a:t>Потенциометррический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 этом случае характеристику датчика можно сделать прибли­зительно линейной благодаря правильному выбору ре­жима работы потенциометра. Статической характеристикой потенциометрического датчика является зависимость напряжения на сопротивлении нагрузки </a:t>
            </a:r>
            <a:r>
              <a:rPr lang="ru-RU" i="1" dirty="0" smtClean="0"/>
              <a:t> </a:t>
            </a:r>
            <a:r>
              <a:rPr lang="ru-RU" dirty="0" smtClean="0"/>
              <a:t>от перемещения движка потенциометра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b="1" i="1" dirty="0" smtClean="0"/>
              <a:t>Угольный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Имеет вид столбика из графитовых дис­ков, на концах которого находятся контактные диски и упорные приспособления, воспринимающие измеряе­мые усилия.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/>
              <a:t>Тензометрический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 обычном исполнении представляет собой тонкую (15—60 </a:t>
            </a:r>
            <a:r>
              <a:rPr lang="ru-RU" i="1" dirty="0" err="1" smtClean="0"/>
              <a:t>мк</a:t>
            </a:r>
            <a:r>
              <a:rPr lang="ru-RU" i="1" dirty="0" smtClean="0"/>
              <a:t>) </a:t>
            </a:r>
            <a:r>
              <a:rPr lang="ru-RU" dirty="0" smtClean="0"/>
              <a:t>проволоку, сложенную в виде решет­ки и обклеенную с двух сторон папиросной бумагой.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/>
              <a:t>Датчики индуктивности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Статиче­ская характеристика датчика, представляющая собой за­висимость выходной величины силы тока от входной величины — воздушного зазора.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3490" name="Picture 2" descr="J:\Мои документы\Абдрахманов Ренат\Предметы\3 курс\2симестр 2009\Автоматика\ЛР\DSC03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1466918"/>
            <a:ext cx="5111750" cy="346537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/>
              <a:t>Датчики индуктивности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Для устранения недостатков, свойственных рассмот­ренному датчику индуктивности, которые состоят в том, что для измерения перемещения якоря в обоих направле­ниях необходимо иметь начальный воздушный зазор, т. е. и начальную силу тока, из-за чего создается не­удобство в измерении, значительные погрешности от ко­лебаний температуры и питающего напряжения, а также для устранения электромеханического усилия притя­жения якоря, зависящего от величины воздушного за­зора, применяют дифференциальный индуктивный дат­чик. Схема такого датчика, получившего в настоящее время преимущественное распространение.</a:t>
            </a:r>
            <a:endParaRPr lang="ru-RU" dirty="0"/>
          </a:p>
        </p:txBody>
      </p:sp>
      <p:pic>
        <p:nvPicPr>
          <p:cNvPr id="44033" name="Picture 1" descr="J:\Мои документы\Абдрахманов Ренат\Предметы\3 курс\2симестр 2009\Автоматика\ЛР\ACDSee Pro BMP Image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1919168"/>
            <a:ext cx="5111750" cy="256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/>
              <a:t>Датчики индуктивности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/>
              <a:t>Существуют датчики, работа которых основана на изменении коэффициента взаимной индукции </a:t>
            </a:r>
            <a:r>
              <a:rPr lang="ru-RU" sz="1800" i="1" dirty="0" err="1" smtClean="0"/>
              <a:t>М</a:t>
            </a:r>
            <a:r>
              <a:rPr lang="ru-RU" sz="1800" dirty="0" err="1" smtClean="0"/>
              <a:t>двух</a:t>
            </a:r>
            <a:r>
              <a:rPr lang="ru-RU" sz="1800" dirty="0" smtClean="0"/>
              <a:t> катушек. Такие датчики называются трансформаторными, или индук­ционными, и содержат две катушки: одна</a:t>
            </a:r>
            <a:r>
              <a:rPr lang="ru-RU" sz="1800" i="1" dirty="0" smtClean="0"/>
              <a:t> </a:t>
            </a:r>
            <a:r>
              <a:rPr lang="ru-RU" sz="1800" dirty="0" smtClean="0"/>
              <a:t>питается напряжением </a:t>
            </a:r>
            <a:r>
              <a:rPr lang="ru-RU" sz="1800" i="1" dirty="0" smtClean="0"/>
              <a:t> </a:t>
            </a:r>
            <a:r>
              <a:rPr lang="ru-RU" sz="1800" dirty="0" smtClean="0"/>
              <a:t>переменного тока, другая</a:t>
            </a:r>
            <a:r>
              <a:rPr lang="ru-RU" sz="1800" i="1" dirty="0" smtClean="0"/>
              <a:t> </a:t>
            </a:r>
            <a:r>
              <a:rPr lang="ru-RU" sz="1800" dirty="0" smtClean="0"/>
              <a:t>является выходной, и с нее снимается напряжение</a:t>
            </a:r>
            <a:r>
              <a:rPr lang="ru-RU" sz="1800" i="1" dirty="0" smtClean="0"/>
              <a:t>, </a:t>
            </a:r>
            <a:r>
              <a:rPr lang="ru-RU" sz="1800" dirty="0" smtClean="0"/>
              <a:t>пропорцио­нальное перемещению якоря или сердечника.</a:t>
            </a:r>
            <a:endParaRPr lang="ru-RU" sz="1800" dirty="0"/>
          </a:p>
        </p:txBody>
      </p:sp>
      <p:pic>
        <p:nvPicPr>
          <p:cNvPr id="430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045369"/>
            <a:ext cx="5111750" cy="430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i="1" dirty="0" smtClean="0"/>
              <a:t>Емкостные датчики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1508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8"/>
            <a:ext cx="550068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Шаблон оформления 'Светящиеся фрагменты головоломки'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Шаблон оформления 'Светящиеся фрагменты головоломки'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'Светящиеся фрагменты головоломки'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447</TotalTime>
  <Words>705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Tahoma</vt:lpstr>
      <vt:lpstr>Arial</vt:lpstr>
      <vt:lpstr>Wingdings</vt:lpstr>
      <vt:lpstr>Calibri</vt:lpstr>
      <vt:lpstr>Тема1</vt:lpstr>
      <vt:lpstr>Формула</vt:lpstr>
      <vt:lpstr>Автоматизация производства</vt:lpstr>
      <vt:lpstr>Датчики сопротивления  а) потенциометрический, б) угольный,  в) тензометрический</vt:lpstr>
      <vt:lpstr>Потенциометррический </vt:lpstr>
      <vt:lpstr> Угольный </vt:lpstr>
      <vt:lpstr>Тензометрический</vt:lpstr>
      <vt:lpstr>Датчики индуктивности</vt:lpstr>
      <vt:lpstr>Датчики индуктивности</vt:lpstr>
      <vt:lpstr>Датчики индуктивности</vt:lpstr>
      <vt:lpstr>Емкостные датчики</vt:lpstr>
      <vt:lpstr>Емкостные датчики</vt:lpstr>
      <vt:lpstr>Емкостные датчики</vt:lpstr>
      <vt:lpstr>Емкостные датчики</vt:lpstr>
      <vt:lpstr>Емкостные датчики</vt:lpstr>
      <vt:lpstr>Сельсинные передачи</vt:lpstr>
      <vt:lpstr>Сельсинные передачи</vt:lpstr>
      <vt:lpstr>Термопары</vt:lpstr>
      <vt:lpstr>Датчик АУС</vt:lpstr>
      <vt:lpstr>Магнитоупругие датчики</vt:lpstr>
      <vt:lpstr>Струнный датчик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Датчики</dc:subject>
  <dc:creator>Абдрахманов Р.Ф. Черноскутов И.А.</dc:creator>
  <dc:description>Специальность 140613  “Техническая эксплуатация и обслуживание электрического и электромеханического  оборудования” </dc:description>
  <cp:lastModifiedBy>admin</cp:lastModifiedBy>
  <cp:revision>49</cp:revision>
  <dcterms:modified xsi:type="dcterms:W3CDTF">2015-04-08T14:26:42Z</dcterms:modified>
</cp:coreProperties>
</file>