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1" r:id="rId5"/>
    <p:sldId id="271" r:id="rId6"/>
    <p:sldId id="267" r:id="rId7"/>
    <p:sldId id="268" r:id="rId8"/>
    <p:sldId id="262" r:id="rId9"/>
    <p:sldId id="269" r:id="rId10"/>
    <p:sldId id="266" r:id="rId11"/>
    <p:sldId id="270" r:id="rId12"/>
    <p:sldId id="263" r:id="rId13"/>
    <p:sldId id="265" r:id="rId14"/>
    <p:sldId id="25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FF7C80"/>
    <a:srgbClr val="CC0066"/>
    <a:srgbClr val="CC0000"/>
    <a:srgbClr val="CC99FF"/>
    <a:srgbClr val="CCCCFF"/>
    <a:srgbClr val="FF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11" autoAdjust="0"/>
    <p:restoredTop sz="94660"/>
  </p:normalViewPr>
  <p:slideViewPr>
    <p:cSldViewPr>
      <p:cViewPr varScale="1">
        <p:scale>
          <a:sx n="47" d="100"/>
          <a:sy n="47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22928F-6ECA-4523-B739-46EE93F02D3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55118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673517-1A92-42C7-BC2B-8630E875C35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409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C21D6D-D309-46FA-A73C-B7CDD8A714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64866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758F9B-6985-40E5-A3F5-BCA8B86BA6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4019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081E61-B9A0-4A1B-9504-8130EBB2CBD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58747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9AF756-7177-4C2C-BFD8-E0AB658B03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782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DA3A35-FC6A-4E56-93E3-396E78B92F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04697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D59ED-D755-4961-9DEF-BE21DD1DFC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25469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90D462-D78F-475A-ABBF-CD04BFF621A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961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35C0B8-753C-461D-86EA-CB62D3DAE5D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437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DE9E6F-C900-473F-808B-E4BF2900E8C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849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2BF096-E016-45AC-AB9B-0B6F566663C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7347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94910456-81D4-4955-931F-445DCD6951F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2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WordArt 6"/>
          <p:cNvSpPr>
            <a:spLocks noChangeArrowheads="1" noChangeShapeType="1" noTextEdit="1"/>
          </p:cNvSpPr>
          <p:nvPr/>
        </p:nvSpPr>
        <p:spPr bwMode="auto">
          <a:xfrm>
            <a:off x="6629400" y="5581650"/>
            <a:ext cx="2590800" cy="11239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  <a:contourClr>
                <a:srgbClr val="993366"/>
              </a:contourClr>
            </a:sp3d>
          </a:bodyPr>
          <a:lstStyle/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История </a:t>
            </a:r>
          </a:p>
          <a:p>
            <a:pPr algn="ctr"/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</a:p>
        </p:txBody>
      </p:sp>
      <p:sp>
        <p:nvSpPr>
          <p:cNvPr id="2052" name="WordArt 7"/>
          <p:cNvSpPr>
            <a:spLocks noChangeArrowheads="1" noChangeShapeType="1" noTextEdit="1"/>
          </p:cNvSpPr>
          <p:nvPr/>
        </p:nvSpPr>
        <p:spPr bwMode="auto">
          <a:xfrm>
            <a:off x="3276600" y="5695950"/>
            <a:ext cx="1981200" cy="895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  <a:contourClr>
                <a:srgbClr val="993366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XX </a:t>
            </a:r>
            <a:r>
              <a:rPr lang="ru-RU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993366"/>
                    </a:gs>
                    <a:gs pos="100000">
                      <a:srgbClr val="FFCCFF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век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848600" y="58738"/>
            <a:ext cx="1146175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i="1" u="sng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9 класс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3059113" y="0"/>
            <a:ext cx="1516062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ru-RU" sz="2400" i="1" u="sng" dirty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Урок №54</a:t>
            </a:r>
          </a:p>
        </p:txBody>
      </p:sp>
      <p:sp>
        <p:nvSpPr>
          <p:cNvPr id="2055" name="WordArt 10"/>
          <p:cNvSpPr>
            <a:spLocks noChangeArrowheads="1" noChangeShapeType="1" noTextEdit="1"/>
          </p:cNvSpPr>
          <p:nvPr/>
        </p:nvSpPr>
        <p:spPr bwMode="auto">
          <a:xfrm>
            <a:off x="179388" y="2492375"/>
            <a:ext cx="8712200" cy="1296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Monotype Corsiva" panose="03010101010201010101" pitchFamily="66" charset="0"/>
              </a:rPr>
              <a:t>Начало  "Перестройки"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pic>
        <p:nvPicPr>
          <p:cNvPr id="1126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2.Ю.В.Андропов.Начало перемен.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547813" y="1393825"/>
            <a:ext cx="1920875" cy="13874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К.У.Черненко</a:t>
            </a:r>
          </a:p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получает</a:t>
            </a:r>
          </a:p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депутатский</a:t>
            </a:r>
          </a:p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мандат.</a:t>
            </a:r>
          </a:p>
        </p:txBody>
      </p:sp>
      <p:pic>
        <p:nvPicPr>
          <p:cNvPr id="11270" name="Picture 8" descr="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6350" y="574675"/>
            <a:ext cx="5148263" cy="307022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644900"/>
            <a:ext cx="7777162" cy="3168650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Андропов стремился навести элементарный порядок выступая с позиции «сильной руки».Главной своей задачей он считал сохранение существующего поли тического режима. Его девиз: </a:t>
            </a:r>
            <a:r>
              <a:rPr lang="ru-RU" altLang="ru-RU" sz="2400" b="1" u="sng" smtClean="0">
                <a:solidFill>
                  <a:srgbClr val="FFFF99"/>
                </a:solidFill>
                <a:latin typeface="Times New Roman" panose="02020603050405020304" pitchFamily="18" charset="0"/>
              </a:rPr>
              <a:t>«Так жить нельзя</a:t>
            </a:r>
            <a:r>
              <a:rPr lang="ru-RU" altLang="ru-RU" sz="24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!», вполне устраивал номенклатуру.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В феврале 1984 г.на смену Андропову пришел 73-лет-ний К.У.Черненко.Его непродолжительное правле-ние стало попыткой консерваторов остановить начавшийся процесс преобразований.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             </a:t>
            </a:r>
            <a:r>
              <a:rPr lang="ru-RU" altLang="ru-RU" sz="2800" smtClean="0">
                <a:solidFill>
                  <a:srgbClr val="FFCC00"/>
                </a:solidFill>
              </a:rPr>
              <a:t>Мини-застой: К.У.Черненко</a:t>
            </a:r>
          </a:p>
          <a:p>
            <a:pPr eaLnBrk="1" hangingPunct="1">
              <a:buFontTx/>
              <a:buNone/>
            </a:pPr>
            <a:r>
              <a:rPr lang="ru-RU" altLang="ru-RU" sz="2000" smtClean="0"/>
              <a:t>                                 (10.02.84г. – 10.04.85г.)</a:t>
            </a:r>
          </a:p>
          <a:p>
            <a:pPr eaLnBrk="1" hangingPunct="1">
              <a:buFontTx/>
              <a:buNone/>
            </a:pPr>
            <a:endParaRPr lang="ru-RU" altLang="ru-RU" sz="2000" smtClean="0"/>
          </a:p>
          <a:p>
            <a:pPr eaLnBrk="1" hangingPunct="1">
              <a:buFontTx/>
              <a:buNone/>
            </a:pPr>
            <a:r>
              <a:rPr lang="ru-RU" altLang="ru-RU" sz="2000" smtClean="0"/>
              <a:t>                     (возврат к брежневским традициям)</a:t>
            </a:r>
          </a:p>
          <a:p>
            <a:pPr eaLnBrk="1" hangingPunct="1">
              <a:buFontTx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187450" y="2852738"/>
            <a:ext cx="2663825" cy="2952750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Идеологическое 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наступление по всему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фронту под флагом 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«совершенствования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развитого 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социализма</a:t>
            </a:r>
            <a:r>
              <a:rPr lang="ru-RU" altLang="ru-RU" sz="1600"/>
              <a:t>. </a:t>
            </a: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5508625" y="2781300"/>
            <a:ext cx="2519363" cy="3025775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Существенное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снижение 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большинства 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экономических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показателей,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характеризующих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развитие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народного</a:t>
            </a:r>
          </a:p>
          <a:p>
            <a:pPr algn="ctr" eaLnBrk="1" hangingPunct="1"/>
            <a:r>
              <a:rPr lang="ru-RU" altLang="ru-RU">
                <a:solidFill>
                  <a:schemeClr val="bg1"/>
                </a:solidFill>
              </a:rPr>
              <a:t>хозяйства.</a:t>
            </a:r>
          </a:p>
        </p:txBody>
      </p:sp>
      <p:sp>
        <p:nvSpPr>
          <p:cNvPr id="12293" name="Line 6"/>
          <p:cNvSpPr>
            <a:spLocks noChangeShapeType="1"/>
          </p:cNvSpPr>
          <p:nvPr/>
        </p:nvSpPr>
        <p:spPr bwMode="auto">
          <a:xfrm>
            <a:off x="4572000" y="1268413"/>
            <a:ext cx="223202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 flipH="1">
            <a:off x="2700338" y="1268413"/>
            <a:ext cx="12239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12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1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  <p:bldP spid="5120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03800" y="549275"/>
            <a:ext cx="4105275" cy="6048375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В марте 1985г.после смерти Черненко новым генера-льным секретарем был избран М.С.Горбачев.Он родился на Ставрополье в 1931 г.В 1955 г.Михаил Сергеевич поступил на юридический факультет МГУ,по окончании кото рого перешел на комсо-мольскую,а затем пар-тийную работу. В 1970 г. он возглавил Ставропо-льский крайком партии, а в 1978 г.стал секрета-рем ЦК по вопросам се-льского хозяйства.В 1980 г. Горбачев был избран членом Политбюро ЦК КПСС.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3.М.С.Горбачев.Курс на «ускорение».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2124075" y="5908675"/>
            <a:ext cx="1993900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>
                <a:solidFill>
                  <a:srgbClr val="990033"/>
                </a:solidFill>
              </a:rPr>
              <a:t>М.С.Горбачев</a:t>
            </a:r>
          </a:p>
        </p:txBody>
      </p:sp>
      <p:pic>
        <p:nvPicPr>
          <p:cNvPr id="13319" name="Picture 7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5263" y="1196975"/>
            <a:ext cx="3394075" cy="4079875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331913" y="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3.М.С.Горбачев.Курс на «ускорение».</a:t>
            </a: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1071563" y="5572125"/>
            <a:ext cx="3668712" cy="10826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М.С.Горбачев выступает</a:t>
            </a:r>
          </a:p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на заседании контрольной</a:t>
            </a:r>
          </a:p>
          <a:p>
            <a:pPr algn="ctr" eaLnBrk="1" hangingPunct="1"/>
            <a:r>
              <a:rPr lang="ru-RU" altLang="ru-RU" sz="2000">
                <a:solidFill>
                  <a:srgbClr val="990033"/>
                </a:solidFill>
              </a:rPr>
              <a:t>комиссии.</a:t>
            </a:r>
          </a:p>
        </p:txBody>
      </p:sp>
      <p:pic>
        <p:nvPicPr>
          <p:cNvPr id="14342" name="Picture 8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125538"/>
            <a:ext cx="3240088" cy="40259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03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787900" y="404813"/>
            <a:ext cx="4105275" cy="6264275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При Ю.В.Андропове Горбачев занимался не только сельским хозяйством,но и широком кругом вопросов как внутренней, так и внешней политики Несмотря на сопротивление консерваторов он стал при К.У.Черненко вторым человеком в партии.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Придя к власти,М.Горбачев провозгласил курс «Перестройки» всех сфер жизни общества и получил всемерную поддержку, т.к.необходимость пре образований стала очевидной</a:t>
            </a:r>
            <a:r>
              <a:rPr lang="ru-RU" altLang="ru-RU" sz="28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«</a:t>
            </a:r>
            <a:r>
              <a:rPr lang="ru-RU" altLang="ru-RU" sz="2400" u="sng" smtClean="0">
                <a:solidFill>
                  <a:srgbClr val="FFCC00"/>
                </a:solidFill>
                <a:latin typeface="Times New Roman" panose="02020603050405020304" pitchFamily="18" charset="0"/>
              </a:rPr>
              <a:t>Перестройка</a:t>
            </a:r>
            <a:r>
              <a:rPr lang="ru-RU" altLang="ru-RU" sz="2000" u="sng" smtClean="0">
                <a:solidFill>
                  <a:srgbClr val="FFFF99"/>
                </a:solidFill>
                <a:latin typeface="Times New Roman" panose="02020603050405020304" pitchFamily="18" charset="0"/>
              </a:rPr>
              <a:t>»-</a:t>
            </a: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 комплекс мер,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направленных на ускорение разви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тия страны на основе обновления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smtClean="0">
                <a:solidFill>
                  <a:srgbClr val="FFFF99"/>
                </a:solidFill>
                <a:latin typeface="Times New Roman" panose="02020603050405020304" pitchFamily="18" charset="0"/>
              </a:rPr>
              <a:t>социалистических идей.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038725" y="785813"/>
            <a:ext cx="4105275" cy="5715000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0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В 1986 г. на </a:t>
            </a:r>
            <a:r>
              <a:rPr lang="en-US" altLang="ru-RU" sz="20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XVII </a:t>
            </a:r>
            <a:r>
              <a:rPr lang="ru-RU" altLang="ru-RU" sz="20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съезде КПСС был рассмотрен проект новой редакции партийной программы. Задача построения коммунизма была объявлена несвоевременной, ставилась цель совершенствования социалистического общества. Трудовые коллективы должны были стать «первичными ячейками демократии», но в условиях административной экономики это было неосуществимо. Экономику предстояло перевести на путь интен-сивного развития. Впервые руководство заявило о необходимости «гласности».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360363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5.Новая редакция Программы КПСС.</a:t>
            </a:r>
          </a:p>
        </p:txBody>
      </p:sp>
      <p:pic>
        <p:nvPicPr>
          <p:cNvPr id="15366" name="Picture 11" descr="7"/>
          <p:cNvPicPr>
            <a:picLocks noChangeAspect="1" noChangeArrowheads="1"/>
          </p:cNvPicPr>
          <p:nvPr/>
        </p:nvPicPr>
        <p:blipFill>
          <a:blip r:embed="rId4">
            <a:lum bright="-12000"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350" y="1082675"/>
            <a:ext cx="3414713" cy="501015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1511300" y="1844675"/>
            <a:ext cx="7632700" cy="3889375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ru-RU" altLang="ru-RU" sz="4000" b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1.Предпосылки преобразований.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4000" b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2.Ю.В.Андропов.Начало перемен.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4000" b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3.М.С.Горбачев.Курс на «ускорение».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4000" b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4.Антиалкогольгая кампания.</a:t>
            </a:r>
          </a:p>
          <a:p>
            <a:pPr marL="533400" indent="-533400" eaLnBrk="1" hangingPunct="1">
              <a:buFontTx/>
              <a:buNone/>
            </a:pPr>
            <a:r>
              <a:rPr lang="ru-RU" altLang="ru-RU" sz="4000" b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5.Новая редакция Программы КПСС.</a:t>
            </a:r>
          </a:p>
        </p:txBody>
      </p:sp>
      <p:pic>
        <p:nvPicPr>
          <p:cNvPr id="3076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Rectangle 19"/>
          <p:cNvSpPr>
            <a:spLocks noChangeArrowheads="1"/>
          </p:cNvSpPr>
          <p:nvPr/>
        </p:nvSpPr>
        <p:spPr bwMode="auto">
          <a:xfrm>
            <a:off x="1368425" y="188913"/>
            <a:ext cx="7667625" cy="576262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0">
                <a:solidFill>
                  <a:srgbClr val="FFCC00"/>
                </a:solidFill>
                <a:latin typeface="Monotype Corsiva" panose="03010101010201010101" pitchFamily="66" charset="0"/>
              </a:rPr>
              <a:t>План урока.</a:t>
            </a:r>
          </a:p>
        </p:txBody>
      </p:sp>
      <p:pic>
        <p:nvPicPr>
          <p:cNvPr id="3078" name="Picture 23" descr="ag00029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4450"/>
            <a:ext cx="1143000" cy="90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404938" y="1052513"/>
            <a:ext cx="7704137" cy="5616575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6600" i="1" smtClean="0">
                <a:solidFill>
                  <a:srgbClr val="FFFF99"/>
                </a:solidFill>
                <a:latin typeface="Monotype Corsiva" panose="03010101010201010101" pitchFamily="66" charset="0"/>
              </a:rPr>
              <a:t>Почему первые попытки преобразований в СССР не принесли результата?</a:t>
            </a: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368425" y="188913"/>
            <a:ext cx="7667625" cy="576262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200" b="0">
                <a:solidFill>
                  <a:srgbClr val="FFCC00"/>
                </a:solidFill>
                <a:latin typeface="Monotype Corsiva" panose="03010101010201010101" pitchFamily="66" charset="0"/>
              </a:rPr>
              <a:t>Задание на урок.</a:t>
            </a:r>
          </a:p>
        </p:txBody>
      </p:sp>
      <p:pic>
        <p:nvPicPr>
          <p:cNvPr id="4102" name="Picture 6" descr="ag00317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73688"/>
            <a:ext cx="9493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1331913" y="3644900"/>
            <a:ext cx="7777162" cy="3168650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4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В конце жизни Л.Брежнева важнейшие вопросы жиз-ни страны решали Ю.Андропов,Д.Устинов,К.Чер-ненко и А.Громыко. СССР начал резко отставать от Запада в экономическом развитии, война в Афга нистане и гонка вооружений требовали огромных денежных затрат. После провала обещанного к 1980 г.построения коммунизма начался кризис официальной идеологии. Все это требовало преобразований всей сферы общественной жизни СССР.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715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1.Предпосылки преобразований.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1689100" y="1773238"/>
            <a:ext cx="2019300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>
                <a:solidFill>
                  <a:srgbClr val="990033"/>
                </a:solidFill>
              </a:rPr>
              <a:t>Плакат 1986 г.</a:t>
            </a:r>
          </a:p>
        </p:txBody>
      </p:sp>
      <p:pic>
        <p:nvPicPr>
          <p:cNvPr id="5127" name="Picture 7" descr="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200" y="546100"/>
            <a:ext cx="4752975" cy="3027363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61198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3600" smtClean="0"/>
              <a:t>           </a:t>
            </a:r>
            <a:r>
              <a:rPr lang="ru-RU" altLang="ru-RU" sz="3600" smtClean="0">
                <a:solidFill>
                  <a:srgbClr val="FFCC00"/>
                </a:solidFill>
              </a:rPr>
              <a:t>Кризис внешней политики.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                    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                                  Региональные конфликты: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                   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    </a:t>
            </a:r>
            <a:r>
              <a:rPr lang="ru-RU" altLang="ru-RU" sz="2400" smtClean="0">
                <a:solidFill>
                  <a:srgbClr val="FFFFFF"/>
                </a:solidFill>
              </a:rPr>
              <a:t>Ангола        Эфиопия         Никарагуа        Афганистан </a:t>
            </a:r>
          </a:p>
          <a:p>
            <a:pPr eaLnBrk="1" hangingPunct="1">
              <a:buFontTx/>
              <a:buNone/>
            </a:pPr>
            <a:r>
              <a:rPr lang="ru-RU" altLang="ru-RU" sz="2400" smtClean="0">
                <a:solidFill>
                  <a:srgbClr val="FFFFFF"/>
                </a:solidFill>
              </a:rPr>
              <a:t>     </a:t>
            </a:r>
            <a:r>
              <a:rPr lang="ru-RU" altLang="ru-RU" sz="1800" smtClean="0">
                <a:solidFill>
                  <a:srgbClr val="FFFFFF"/>
                </a:solidFill>
              </a:rPr>
              <a:t>1975г.                   1977г.                      1979г.                      </a:t>
            </a:r>
            <a:r>
              <a:rPr lang="ru-RU" altLang="ru-RU" sz="2400" smtClean="0">
                <a:solidFill>
                  <a:srgbClr val="FFFFFF"/>
                </a:solidFill>
              </a:rPr>
              <a:t> (</a:t>
            </a:r>
            <a:r>
              <a:rPr lang="ru-RU" altLang="ru-RU" sz="1800" smtClean="0">
                <a:solidFill>
                  <a:srgbClr val="FFFFFF"/>
                </a:solidFill>
              </a:rPr>
              <a:t>1979-1989г.г.)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</a:t>
            </a:r>
          </a:p>
          <a:p>
            <a:pPr eaLnBrk="1" hangingPunct="1">
              <a:buFontTx/>
              <a:buNone/>
            </a:pPr>
            <a:r>
              <a:rPr lang="ru-RU" altLang="ru-RU" sz="2400" smtClean="0"/>
              <a:t> Последствия: </a:t>
            </a:r>
            <a:r>
              <a:rPr lang="ru-RU" altLang="ru-RU" sz="2000" smtClean="0">
                <a:solidFill>
                  <a:srgbClr val="FFFFFF"/>
                </a:solidFill>
              </a:rPr>
              <a:t>новый виток гонки вооружений,</a:t>
            </a:r>
          </a:p>
          <a:p>
            <a:pPr eaLnBrk="1" hangingPunct="1">
              <a:buFontTx/>
              <a:buNone/>
            </a:pPr>
            <a:r>
              <a:rPr lang="ru-RU" altLang="ru-RU" sz="2000" smtClean="0">
                <a:solidFill>
                  <a:srgbClr val="FFFFFF"/>
                </a:solidFill>
              </a:rPr>
              <a:t>                              который  призван был измотать и ослабить </a:t>
            </a:r>
          </a:p>
          <a:p>
            <a:pPr eaLnBrk="1" hangingPunct="1">
              <a:buFontTx/>
              <a:buNone/>
            </a:pPr>
            <a:r>
              <a:rPr lang="ru-RU" altLang="ru-RU" sz="2000" smtClean="0">
                <a:solidFill>
                  <a:srgbClr val="FFFFFF"/>
                </a:solidFill>
              </a:rPr>
              <a:t>                                            СССР экономически;</a:t>
            </a:r>
          </a:p>
          <a:p>
            <a:pPr eaLnBrk="1" hangingPunct="1">
              <a:buFontTx/>
              <a:buNone/>
            </a:pPr>
            <a:r>
              <a:rPr lang="ru-RU" altLang="ru-RU" sz="2000" smtClean="0">
                <a:solidFill>
                  <a:srgbClr val="FFFFFF"/>
                </a:solidFill>
              </a:rPr>
              <a:t>                           Р.Рейган назвал СССР «империей зла»;</a:t>
            </a:r>
          </a:p>
          <a:p>
            <a:pPr eaLnBrk="1" hangingPunct="1">
              <a:buFontTx/>
              <a:buNone/>
            </a:pPr>
            <a:r>
              <a:rPr lang="ru-RU" altLang="ru-RU" sz="2000" smtClean="0">
                <a:solidFill>
                  <a:srgbClr val="FFFFFF"/>
                </a:solidFill>
              </a:rPr>
              <a:t>                           1983г. программа СОИ </a:t>
            </a:r>
          </a:p>
          <a:p>
            <a:pPr eaLnBrk="1" hangingPunct="1">
              <a:buFontTx/>
              <a:buNone/>
            </a:pPr>
            <a:r>
              <a:rPr lang="ru-RU" altLang="ru-RU" sz="2000" smtClean="0">
                <a:solidFill>
                  <a:srgbClr val="FFFFFF"/>
                </a:solidFill>
              </a:rPr>
              <a:t>                            кризис в Польше 1980-1981г.г. </a:t>
            </a:r>
          </a:p>
        </p:txBody>
      </p:sp>
      <p:sp>
        <p:nvSpPr>
          <p:cNvPr id="6147" name="Line 8"/>
          <p:cNvSpPr>
            <a:spLocks noChangeShapeType="1"/>
          </p:cNvSpPr>
          <p:nvPr/>
        </p:nvSpPr>
        <p:spPr bwMode="auto">
          <a:xfrm flipH="1">
            <a:off x="1619250" y="1700213"/>
            <a:ext cx="201612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8" name="Line 9"/>
          <p:cNvSpPr>
            <a:spLocks noChangeShapeType="1"/>
          </p:cNvSpPr>
          <p:nvPr/>
        </p:nvSpPr>
        <p:spPr bwMode="auto">
          <a:xfrm flipH="1">
            <a:off x="3203575" y="1700213"/>
            <a:ext cx="7207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49" name="Line 10"/>
          <p:cNvSpPr>
            <a:spLocks noChangeShapeType="1"/>
          </p:cNvSpPr>
          <p:nvPr/>
        </p:nvSpPr>
        <p:spPr bwMode="auto">
          <a:xfrm>
            <a:off x="4284663" y="1700213"/>
            <a:ext cx="142875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150" name="Line 11"/>
          <p:cNvSpPr>
            <a:spLocks noChangeShapeType="1"/>
          </p:cNvSpPr>
          <p:nvPr/>
        </p:nvSpPr>
        <p:spPr bwMode="auto">
          <a:xfrm>
            <a:off x="4643438" y="1700213"/>
            <a:ext cx="187325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2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2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22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ru-RU" altLang="ru-RU" sz="3200" smtClean="0">
                <a:solidFill>
                  <a:srgbClr val="FFCC00"/>
                </a:solidFill>
              </a:rPr>
              <a:t>Кризисные явления в экономике</a:t>
            </a: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4038600" cy="4929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       Промышленность</a:t>
            </a:r>
          </a:p>
          <a:p>
            <a:pPr eaLnBrk="1" hangingPunct="1">
              <a:buFontTx/>
              <a:buNone/>
            </a:pPr>
            <a:endParaRPr lang="ru-RU" altLang="ru-RU" sz="1800" smtClean="0"/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Постоянное ежегодное снижение темпов экономического роста.</a:t>
            </a:r>
          </a:p>
          <a:p>
            <a:pPr eaLnBrk="1" hangingPunct="1">
              <a:buFontTx/>
              <a:buNone/>
            </a:pPr>
            <a:endParaRPr lang="ru-RU" altLang="ru-RU" sz="18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Отставание в научно-техническом прогрессе от западных стран. </a:t>
            </a:r>
          </a:p>
          <a:p>
            <a:pPr eaLnBrk="1" hangingPunct="1">
              <a:buFontTx/>
              <a:buNone/>
            </a:pPr>
            <a:endParaRPr lang="ru-RU" altLang="ru-RU" sz="18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Приоритет экстенсивных форм экономического развития.</a:t>
            </a:r>
          </a:p>
          <a:p>
            <a:pPr eaLnBrk="1" hangingPunct="1">
              <a:buFontTx/>
              <a:buNone/>
            </a:pPr>
            <a:endParaRPr lang="ru-RU" altLang="ru-RU" sz="18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Попытки модернизации не затрагивали глубинных отношен</a:t>
            </a: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     ий экономического базиса.  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268413"/>
            <a:ext cx="4038600" cy="48577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2400" smtClean="0"/>
              <a:t>        Сельское хозяйство</a:t>
            </a:r>
          </a:p>
          <a:p>
            <a:pPr eaLnBrk="1" hangingPunct="1">
              <a:buFontTx/>
              <a:buNone/>
            </a:pPr>
            <a:endParaRPr lang="ru-RU" altLang="ru-RU" sz="18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Увеличение капиталовложений в аграрный сектор, списание долгов не могли вывести с\х из кризиса.</a:t>
            </a: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Рост закупок продовольствия.</a:t>
            </a: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Неудачные попытки создания агропромышленных комплексов.</a:t>
            </a:r>
          </a:p>
          <a:p>
            <a:pPr eaLnBrk="1" hangingPunct="1">
              <a:buFontTx/>
              <a:buNone/>
            </a:pPr>
            <a:r>
              <a:rPr lang="ru-RU" altLang="ru-RU" sz="1800" smtClean="0">
                <a:solidFill>
                  <a:srgbClr val="FFFFFF"/>
                </a:solidFill>
              </a:rPr>
              <a:t>Ухудшение экологического состояния земель вследствие чрезмерной химизации и мелиорации.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0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60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0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60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60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60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6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6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60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6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0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6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6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60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3" y="260350"/>
            <a:ext cx="8389937" cy="61928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z="1400" smtClean="0"/>
              <a:t> 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Преобладание уравнительного                            Привилегированное  положение при 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    принципа распределения.                                   распределении материальных благ </a:t>
            </a:r>
            <a:endParaRPr lang="ru-RU" altLang="ru-RU" sz="28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600" smtClean="0">
                <a:solidFill>
                  <a:srgbClr val="FFFFFF"/>
                </a:solidFill>
              </a:rPr>
              <a:t>                                                                   </a:t>
            </a:r>
            <a:r>
              <a:rPr lang="ru-RU" altLang="ru-RU" sz="1400" smtClean="0">
                <a:solidFill>
                  <a:srgbClr val="FFFFFF"/>
                </a:solidFill>
              </a:rPr>
              <a:t>     партийно-государственной номенклатуры</a:t>
            </a:r>
          </a:p>
          <a:p>
            <a:pPr eaLnBrk="1" hangingPunct="1">
              <a:buFontTx/>
              <a:buNone/>
            </a:pPr>
            <a:r>
              <a:rPr lang="ru-RU" altLang="ru-RU" sz="1600" smtClean="0"/>
              <a:t>                                                                                                                                                  </a:t>
            </a:r>
          </a:p>
          <a:p>
            <a:pPr eaLnBrk="1" hangingPunct="1">
              <a:buFontTx/>
              <a:buNone/>
            </a:pPr>
            <a:r>
              <a:rPr lang="ru-RU" altLang="ru-RU" sz="1600" smtClean="0"/>
              <a:t>                                  </a:t>
            </a:r>
          </a:p>
          <a:p>
            <a:pPr eaLnBrk="1" hangingPunct="1">
              <a:buFontTx/>
              <a:buNone/>
            </a:pPr>
            <a:endParaRPr lang="ru-RU" altLang="ru-RU" sz="1400" smtClean="0"/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Распространение</a:t>
            </a:r>
            <a:r>
              <a:rPr lang="ru-RU" altLang="ru-RU" sz="1400" smtClean="0"/>
              <a:t> </a:t>
            </a:r>
            <a:r>
              <a:rPr lang="ru-RU" altLang="ru-RU" sz="1600" smtClean="0"/>
              <a:t>                  </a:t>
            </a:r>
            <a:r>
              <a:rPr lang="ru-RU" altLang="ru-RU" sz="2000" smtClean="0">
                <a:solidFill>
                  <a:srgbClr val="FFCC00"/>
                </a:solidFill>
              </a:rPr>
              <a:t>Кризисные явления в</a:t>
            </a:r>
            <a:r>
              <a:rPr lang="ru-RU" altLang="ru-RU" sz="1600" smtClean="0"/>
              <a:t>                        </a:t>
            </a:r>
            <a:r>
              <a:rPr lang="ru-RU" altLang="ru-RU" sz="1400" smtClean="0">
                <a:solidFill>
                  <a:srgbClr val="FFFFFF"/>
                </a:solidFill>
              </a:rPr>
              <a:t>Рост негативных</a:t>
            </a:r>
            <a:r>
              <a:rPr lang="ru-RU" altLang="ru-RU" sz="1400" smtClean="0"/>
              <a:t>                        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иждивенческих</a:t>
            </a:r>
            <a:r>
              <a:rPr lang="ru-RU" altLang="ru-RU" sz="1600" smtClean="0">
                <a:solidFill>
                  <a:srgbClr val="FFFFFF"/>
                </a:solidFill>
              </a:rPr>
              <a:t>  </a:t>
            </a:r>
            <a:r>
              <a:rPr lang="ru-RU" altLang="ru-RU" sz="1600" smtClean="0"/>
              <a:t>                    </a:t>
            </a:r>
            <a:r>
              <a:rPr lang="ru-RU" altLang="ru-RU" sz="2000" smtClean="0">
                <a:solidFill>
                  <a:srgbClr val="FFCC00"/>
                </a:solidFill>
              </a:rPr>
              <a:t>социальной  и духовной</a:t>
            </a:r>
            <a:r>
              <a:rPr lang="ru-RU" altLang="ru-RU" sz="1600" smtClean="0"/>
              <a:t>           </a:t>
            </a:r>
            <a:r>
              <a:rPr lang="ru-RU" altLang="ru-RU" sz="1400" smtClean="0">
                <a:solidFill>
                  <a:srgbClr val="FFFFFF"/>
                </a:solidFill>
              </a:rPr>
              <a:t>явлений в социальной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настроений у части</a:t>
            </a:r>
            <a:r>
              <a:rPr lang="ru-RU" altLang="ru-RU" sz="1600" smtClean="0"/>
              <a:t>                    </a:t>
            </a:r>
            <a:r>
              <a:rPr lang="ru-RU" altLang="ru-RU" sz="2000" smtClean="0">
                <a:solidFill>
                  <a:srgbClr val="FFCC00"/>
                </a:solidFill>
              </a:rPr>
              <a:t>сферах.</a:t>
            </a:r>
            <a:r>
              <a:rPr lang="ru-RU" altLang="ru-RU" sz="1600" smtClean="0"/>
              <a:t>                               </a:t>
            </a:r>
            <a:r>
              <a:rPr lang="ru-RU" altLang="ru-RU" sz="1400" smtClean="0">
                <a:solidFill>
                  <a:srgbClr val="FFFFFF"/>
                </a:solidFill>
              </a:rPr>
              <a:t>сфере (пьянство, коррупция</a:t>
            </a:r>
            <a:r>
              <a:rPr lang="ru-RU" altLang="ru-RU" sz="1400" smtClean="0"/>
              <a:t>)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населения.</a:t>
            </a:r>
          </a:p>
          <a:p>
            <a:pPr eaLnBrk="1" hangingPunct="1">
              <a:buFontTx/>
              <a:buNone/>
            </a:pPr>
            <a:endParaRPr lang="ru-RU" altLang="ru-RU" sz="1400" smtClean="0"/>
          </a:p>
          <a:p>
            <a:pPr eaLnBrk="1" hangingPunct="1">
              <a:buFontTx/>
              <a:buNone/>
            </a:pPr>
            <a:endParaRPr lang="ru-RU" altLang="ru-RU" sz="1400" smtClean="0"/>
          </a:p>
          <a:p>
            <a:pPr eaLnBrk="1" hangingPunct="1">
              <a:buFontTx/>
              <a:buNone/>
            </a:pPr>
            <a:endParaRPr lang="ru-RU" altLang="ru-RU" sz="1400" smtClean="0"/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Господство марксистско-ленинской                            Прогрессирующее рассогласование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идеологии и подавление всякого                                 интересов различных социальных</a:t>
            </a: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           инакомыслия.                                                               групп в обществе.</a:t>
            </a:r>
          </a:p>
          <a:p>
            <a:pPr eaLnBrk="1" hangingPunct="1">
              <a:buFontTx/>
              <a:buNone/>
            </a:pPr>
            <a:endParaRPr lang="ru-RU" altLang="ru-RU" sz="1400" smtClean="0">
              <a:solidFill>
                <a:srgbClr val="FFFFFF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1400" smtClean="0">
                <a:solidFill>
                  <a:srgbClr val="FFFFFF"/>
                </a:solidFill>
              </a:rPr>
              <a:t>                                Диктат атеизма и забвение религии. </a:t>
            </a:r>
          </a:p>
          <a:p>
            <a:pPr eaLnBrk="1" hangingPunct="1">
              <a:buFontTx/>
              <a:buNone/>
            </a:pPr>
            <a:r>
              <a:rPr lang="ru-RU" altLang="ru-RU" sz="2800" smtClean="0"/>
              <a:t>                                                          </a:t>
            </a:r>
          </a:p>
        </p:txBody>
      </p:sp>
      <p:sp>
        <p:nvSpPr>
          <p:cNvPr id="8195" name="Line 5"/>
          <p:cNvSpPr>
            <a:spLocks noChangeShapeType="1"/>
          </p:cNvSpPr>
          <p:nvPr/>
        </p:nvSpPr>
        <p:spPr bwMode="auto">
          <a:xfrm flipV="1">
            <a:off x="5076825" y="1341438"/>
            <a:ext cx="503238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6"/>
          <p:cNvSpPr>
            <a:spLocks noChangeShapeType="1"/>
          </p:cNvSpPr>
          <p:nvPr/>
        </p:nvSpPr>
        <p:spPr bwMode="auto">
          <a:xfrm flipH="1" flipV="1">
            <a:off x="2051050" y="1125538"/>
            <a:ext cx="108108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Line 7"/>
          <p:cNvSpPr>
            <a:spLocks noChangeShapeType="1"/>
          </p:cNvSpPr>
          <p:nvPr/>
        </p:nvSpPr>
        <p:spPr bwMode="auto">
          <a:xfrm flipH="1">
            <a:off x="1908175" y="2636838"/>
            <a:ext cx="1150938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8" name="Line 8"/>
          <p:cNvSpPr>
            <a:spLocks noChangeShapeType="1"/>
          </p:cNvSpPr>
          <p:nvPr/>
        </p:nvSpPr>
        <p:spPr bwMode="auto">
          <a:xfrm flipH="1">
            <a:off x="2771775" y="3357563"/>
            <a:ext cx="86360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9" name="Line 9"/>
          <p:cNvSpPr>
            <a:spLocks noChangeShapeType="1"/>
          </p:cNvSpPr>
          <p:nvPr/>
        </p:nvSpPr>
        <p:spPr bwMode="auto">
          <a:xfrm>
            <a:off x="3924300" y="3284538"/>
            <a:ext cx="360363" cy="194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0" name="Line 10"/>
          <p:cNvSpPr>
            <a:spLocks noChangeShapeType="1"/>
          </p:cNvSpPr>
          <p:nvPr/>
        </p:nvSpPr>
        <p:spPr bwMode="auto">
          <a:xfrm>
            <a:off x="4932363" y="3068638"/>
            <a:ext cx="12239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1" name="Line 11"/>
          <p:cNvSpPr>
            <a:spLocks noChangeShapeType="1"/>
          </p:cNvSpPr>
          <p:nvPr/>
        </p:nvSpPr>
        <p:spPr bwMode="auto">
          <a:xfrm flipV="1">
            <a:off x="5867400" y="2636838"/>
            <a:ext cx="649288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 descr="Розовая тисненая бумага"/>
          <p:cNvSpPr>
            <a:spLocks noChangeArrowheads="1"/>
          </p:cNvSpPr>
          <p:nvPr/>
        </p:nvSpPr>
        <p:spPr bwMode="auto">
          <a:xfrm>
            <a:off x="-252413" y="0"/>
            <a:ext cx="9144001" cy="6858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ru-RU" altLang="ru-RU" b="0">
              <a:solidFill>
                <a:srgbClr val="FFCC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476250"/>
            <a:ext cx="4608512" cy="6337300"/>
          </a:xfrm>
          <a:gradFill rotWithShape="1">
            <a:gsLst>
              <a:gs pos="0">
                <a:srgbClr val="47182F"/>
              </a:gs>
              <a:gs pos="50000">
                <a:srgbClr val="993366"/>
              </a:gs>
              <a:gs pos="100000">
                <a:srgbClr val="47182F"/>
              </a:gs>
            </a:gsLst>
            <a:lin ang="5400000" scaled="1"/>
          </a:gra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8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Маяк надежды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18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        13 ноября1982г.-9февраля 1984г.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altLang="ru-RU" sz="1800" b="1" smtClean="0">
              <a:solidFill>
                <a:srgbClr val="FFFF99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20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В ноябре 1982 г.во главе страны встал Ю.Андропов. Он был образован, бескорыстен, аскетичен, умел располагать людей к себе. В то же время он был типичным представителем партийной номенклатуры. Возглавляя в течение 15 лет КГБ он, как никто другой имел реальное представление о положении дел в стране. Ю.Андропов сделал ставку на «молодежь». При нем резко возвысился М.Горбачев, появи-лись в высшем руководстве страны Е.Лигачев и Н.Рыжков</a:t>
            </a:r>
            <a:r>
              <a:rPr lang="ru-RU" altLang="ru-RU" sz="1800" b="1" smtClean="0">
                <a:solidFill>
                  <a:srgbClr val="FFFF99"/>
                </a:solidFill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70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68425" y="44450"/>
            <a:ext cx="7667625" cy="433388"/>
          </a:xfrm>
          <a:prstGeom prst="rect">
            <a:avLst/>
          </a:prstGeom>
          <a:solidFill>
            <a:srgbClr val="990033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>
                <a:solidFill>
                  <a:srgbClr val="FFCC00"/>
                </a:solidFill>
                <a:latin typeface="Monotype Corsiva" panose="03010101010201010101" pitchFamily="66" charset="0"/>
              </a:rPr>
              <a:t>2.Ю.В.Андропов.Начало перемен.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051050" y="6196013"/>
            <a:ext cx="2192338" cy="473075"/>
          </a:xfrm>
          <a:prstGeom prst="rect">
            <a:avLst/>
          </a:prstGeom>
          <a:solidFill>
            <a:srgbClr val="FFCCFF"/>
          </a:solidFill>
          <a:ln w="76200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>
                <a:solidFill>
                  <a:srgbClr val="990033"/>
                </a:solidFill>
              </a:rPr>
              <a:t>Ю.В.Андропов.</a:t>
            </a:r>
          </a:p>
        </p:txBody>
      </p:sp>
      <p:pic>
        <p:nvPicPr>
          <p:cNvPr id="9223" name="Picture 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92150"/>
            <a:ext cx="3097213" cy="5207000"/>
          </a:xfrm>
          <a:prstGeom prst="rect">
            <a:avLst/>
          </a:prstGeom>
          <a:noFill/>
          <a:ln w="762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smtClean="0"/>
              <a:t>                      </a:t>
            </a:r>
            <a:r>
              <a:rPr lang="ru-RU" altLang="ru-RU" smtClean="0">
                <a:solidFill>
                  <a:srgbClr val="FFCC00"/>
                </a:solidFill>
              </a:rPr>
              <a:t>Ю.В.Андропов</a:t>
            </a:r>
          </a:p>
          <a:p>
            <a:pPr eaLnBrk="1" hangingPunct="1">
              <a:buFontTx/>
              <a:buNone/>
            </a:pPr>
            <a:endParaRPr lang="ru-RU" altLang="ru-RU" smtClean="0">
              <a:solidFill>
                <a:srgbClr val="FFCC00"/>
              </a:solidFill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1547813" y="1196975"/>
            <a:ext cx="6192837" cy="792163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rgbClr val="FFFF99"/>
                </a:solidFill>
              </a:rPr>
              <a:t>Попытки реанимации агонизирующей общественной</a:t>
            </a:r>
          </a:p>
          <a:p>
            <a:pPr algn="ctr" eaLnBrk="1" hangingPunct="1"/>
            <a:r>
              <a:rPr lang="ru-RU" altLang="ru-RU">
                <a:solidFill>
                  <a:srgbClr val="FFFF99"/>
                </a:solidFill>
              </a:rPr>
              <a:t>системы.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755650" y="3068638"/>
            <a:ext cx="2232025" cy="3024187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Кадровые 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перестановки.</a:t>
            </a:r>
          </a:p>
          <a:p>
            <a:pPr algn="ctr" eaLnBrk="1" hangingPunct="1"/>
            <a:r>
              <a:rPr lang="ru-RU" altLang="ru-RU" sz="1600" i="1">
                <a:solidFill>
                  <a:srgbClr val="FFFFFF"/>
                </a:solidFill>
              </a:rPr>
              <a:t>(за 15месяцев</a:t>
            </a:r>
          </a:p>
          <a:p>
            <a:pPr algn="ctr" eaLnBrk="1" hangingPunct="1"/>
            <a:r>
              <a:rPr lang="ru-RU" altLang="ru-RU" sz="1600" i="1">
                <a:solidFill>
                  <a:srgbClr val="FFFFFF"/>
                </a:solidFill>
              </a:rPr>
              <a:t>сменилоось17</a:t>
            </a:r>
          </a:p>
          <a:p>
            <a:pPr algn="ctr" eaLnBrk="1" hangingPunct="1"/>
            <a:r>
              <a:rPr lang="ru-RU" altLang="ru-RU" sz="1600" i="1">
                <a:solidFill>
                  <a:srgbClr val="FFFFFF"/>
                </a:solidFill>
              </a:rPr>
              <a:t>министров и 37</a:t>
            </a:r>
          </a:p>
          <a:p>
            <a:pPr algn="ctr" eaLnBrk="1" hangingPunct="1"/>
            <a:r>
              <a:rPr lang="ru-RU" altLang="ru-RU" sz="1600" i="1">
                <a:solidFill>
                  <a:srgbClr val="FFFFFF"/>
                </a:solidFill>
              </a:rPr>
              <a:t>первых секретарей</a:t>
            </a:r>
          </a:p>
          <a:p>
            <a:pPr algn="ctr" eaLnBrk="1" hangingPunct="1"/>
            <a:r>
              <a:rPr lang="ru-RU" altLang="ru-RU" sz="1600" i="1">
                <a:solidFill>
                  <a:srgbClr val="FFFFFF"/>
                </a:solidFill>
              </a:rPr>
              <a:t>обкомов партии).</a:t>
            </a:r>
          </a:p>
          <a:p>
            <a:pPr algn="ctr" eaLnBrk="1" hangingPunct="1"/>
            <a:endParaRPr lang="ru-RU" altLang="ru-RU">
              <a:solidFill>
                <a:srgbClr val="FFFFFF"/>
              </a:solidFill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6156325" y="3141663"/>
            <a:ext cx="2447925" cy="2879725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Введение мер по 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укреплению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трудовой, плановой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и государственной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дисциплины. </a:t>
            </a: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3635375" y="3213100"/>
            <a:ext cx="2089150" cy="2881313"/>
          </a:xfrm>
          <a:prstGeom prst="diamond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Борьба с</a:t>
            </a:r>
          </a:p>
          <a:p>
            <a:pPr algn="ctr" eaLnBrk="1" hangingPunct="1"/>
            <a:r>
              <a:rPr lang="ru-RU" altLang="ru-RU">
                <a:solidFill>
                  <a:srgbClr val="FFFFFF"/>
                </a:solidFill>
              </a:rPr>
              <a:t> коррупцией 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 flipH="1">
            <a:off x="2339975" y="2060575"/>
            <a:ext cx="151130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8" name="Line 9"/>
          <p:cNvSpPr>
            <a:spLocks noChangeShapeType="1"/>
          </p:cNvSpPr>
          <p:nvPr/>
        </p:nvSpPr>
        <p:spPr bwMode="auto">
          <a:xfrm>
            <a:off x="5651500" y="2060575"/>
            <a:ext cx="1728788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0249" name="Line 10"/>
          <p:cNvSpPr>
            <a:spLocks noChangeShapeType="1"/>
          </p:cNvSpPr>
          <p:nvPr/>
        </p:nvSpPr>
        <p:spPr bwMode="auto">
          <a:xfrm>
            <a:off x="4716463" y="20605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9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 animBg="1"/>
      <p:bldP spid="49158" grpId="0" animBg="1"/>
      <p:bldP spid="49159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782</Words>
  <Application>Microsoft Office PowerPoint</Application>
  <PresentationFormat>Экран (4:3)</PresentationFormat>
  <Paragraphs>132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Monotype Corsiva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Кризисные явления в экономике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школа 46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Чернов Алексей Иванович</dc:creator>
  <cp:lastModifiedBy>admin</cp:lastModifiedBy>
  <cp:revision>106</cp:revision>
  <dcterms:created xsi:type="dcterms:W3CDTF">2002-02-20T17:26:30Z</dcterms:created>
  <dcterms:modified xsi:type="dcterms:W3CDTF">2015-04-08T17:38:35Z</dcterms:modified>
</cp:coreProperties>
</file>