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9" r:id="rId4"/>
    <p:sldId id="260" r:id="rId5"/>
    <p:sldId id="266" r:id="rId6"/>
    <p:sldId id="259" r:id="rId7"/>
    <p:sldId id="270" r:id="rId8"/>
    <p:sldId id="267" r:id="rId9"/>
    <p:sldId id="261" r:id="rId10"/>
    <p:sldId id="272" r:id="rId11"/>
    <p:sldId id="265" r:id="rId12"/>
    <p:sldId id="262" r:id="rId13"/>
    <p:sldId id="273" r:id="rId14"/>
    <p:sldId id="264" r:id="rId15"/>
    <p:sldId id="27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FF"/>
    <a:srgbClr val="FFFF99"/>
    <a:srgbClr val="FFCC00"/>
    <a:srgbClr val="990033"/>
    <a:srgbClr val="A50021"/>
    <a:srgbClr val="CC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11" autoAdjust="0"/>
    <p:restoredTop sz="94660"/>
  </p:normalViewPr>
  <p:slideViewPr>
    <p:cSldViewPr>
      <p:cViewPr varScale="1">
        <p:scale>
          <a:sx n="47" d="100"/>
          <a:sy n="47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1D28E-4578-426E-99EF-120C6F4E33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74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66638-4ED6-4CC8-8F60-A17D289F56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140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75562-0680-48AF-B9E8-55B30B7C08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3901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67532F-1965-4561-81EB-47FE88AD71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3209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12FC3CF-2B71-4086-BA41-61ED978AF8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004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3CE34-3156-4FB1-8438-2BB1C18086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917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E1A44-6DBF-470B-899E-E973C047D8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524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6E946-5E25-47BA-A060-B6E731E51F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18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BEAB3-3315-4F91-B3D3-C11EEA5B68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019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2450C-F036-411D-8B9B-05705BA50B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46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714B-54E9-485A-8FD0-3E2DF2A982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647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221E5-3E74-4915-8A78-A8506767D6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977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64316-703D-4297-9E6F-F13A981C19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170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5EAE66E-BE6B-4704-B11D-561C092F1AD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76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6629400" y="5581650"/>
            <a:ext cx="2590800" cy="1123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  <a:contourClr>
                <a:srgbClr val="993366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3276600" y="5695950"/>
            <a:ext cx="1981200" cy="895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  <a:contourClr>
                <a:srgbClr val="993366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век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848600" y="58738"/>
            <a:ext cx="1146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i="1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9 класс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59113" y="0"/>
            <a:ext cx="1516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ru-RU" altLang="ru-RU" sz="2400" i="1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Урок №55</a:t>
            </a: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323850" y="2205038"/>
            <a:ext cx="8712200" cy="12969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Monotype Corsiva" panose="03010101010201010101" pitchFamily="66" charset="0"/>
              </a:rPr>
              <a:t>Экономические реформы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642350" cy="611981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/>
              <a:t>    </a:t>
            </a:r>
            <a:r>
              <a:rPr lang="ru-RU" altLang="ru-RU" sz="2400">
                <a:solidFill>
                  <a:srgbClr val="FFCC00"/>
                </a:solidFill>
              </a:rPr>
              <a:t>Второй этап экономической реформы 1987-1988г.г.</a:t>
            </a:r>
          </a:p>
          <a:p>
            <a:pPr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Июньский Пленум ЦК КПСС </a:t>
            </a:r>
            <a:r>
              <a:rPr lang="ru-RU" altLang="ru-RU" sz="1800">
                <a:solidFill>
                  <a:srgbClr val="FFFFFF"/>
                </a:solidFill>
              </a:rPr>
              <a:t>(1987г.)</a:t>
            </a:r>
            <a:r>
              <a:rPr lang="ru-RU" altLang="ru-RU" sz="2000">
                <a:solidFill>
                  <a:srgbClr val="FFFFFF"/>
                </a:solidFill>
              </a:rPr>
              <a:t>     </a:t>
            </a:r>
            <a:r>
              <a:rPr lang="ru-RU" altLang="ru-RU" sz="1800">
                <a:solidFill>
                  <a:srgbClr val="FFFFFF"/>
                </a:solidFill>
              </a:rPr>
              <a:t>утверждены основные направления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FFFFFF"/>
                </a:solidFill>
              </a:rPr>
              <a:t>                                                                       перестройки в экономике</a:t>
            </a:r>
          </a:p>
          <a:p>
            <a:pPr>
              <a:buFontTx/>
              <a:buNone/>
            </a:pPr>
            <a:endParaRPr lang="ru-RU" altLang="ru-RU" sz="1800">
              <a:solidFill>
                <a:srgbClr val="FFFFFF"/>
              </a:solidFill>
            </a:endParaRPr>
          </a:p>
          <a:p>
            <a:pPr>
              <a:buFontTx/>
              <a:buNone/>
            </a:pPr>
            <a:r>
              <a:rPr lang="ru-RU" altLang="ru-RU" sz="1800"/>
              <a:t>                                                               </a:t>
            </a:r>
            <a:endParaRPr lang="ru-RU" altLang="ru-RU" sz="2000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4572000" y="105251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684213" y="1844675"/>
            <a:ext cx="2232025" cy="2089150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Закон «О государ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ственном предпри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ятии» (1987г.)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(самостоятель-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ность и хозрасчет)</a:t>
            </a:r>
          </a:p>
          <a:p>
            <a:pPr algn="ctr"/>
            <a:r>
              <a:rPr lang="ru-RU" altLang="ru-RU" sz="1800" b="0"/>
              <a:t>  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5867400" y="1773238"/>
            <a:ext cx="2449513" cy="2087562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Законы: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«Об индивидуальной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трудовой деятельно-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сти» (1988г.)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«О кооперации»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(1988г.) </a:t>
            </a:r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3059113" y="1844675"/>
            <a:ext cx="1873250" cy="8636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Конверсия</a:t>
            </a:r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3708400" y="2924175"/>
            <a:ext cx="2016125" cy="865188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Фермерское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хозяйство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 flipH="1">
            <a:off x="1979613" y="692150"/>
            <a:ext cx="107950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4716463" y="765175"/>
            <a:ext cx="2303462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419475" y="692150"/>
            <a:ext cx="2889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4211638" y="692150"/>
            <a:ext cx="1152525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 flipV="1">
            <a:off x="611188" y="4365625"/>
            <a:ext cx="8064500" cy="2016125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r>
              <a:rPr lang="ru-RU" altLang="ru-RU" sz="1800" b="0">
                <a:solidFill>
                  <a:srgbClr val="FFCC00"/>
                </a:solidFill>
              </a:rPr>
              <a:t>Начало создания сферы частной инициативы (кооперативы. фермеры).</a:t>
            </a:r>
          </a:p>
          <a:p>
            <a:pPr algn="ctr">
              <a:spcBef>
                <a:spcPct val="20000"/>
              </a:spcBef>
            </a:pPr>
            <a:r>
              <a:rPr lang="ru-RU" altLang="ru-RU" sz="1800" b="0">
                <a:solidFill>
                  <a:srgbClr val="FFCC00"/>
                </a:solidFill>
              </a:rPr>
              <a:t>Начал формироваться экономически активный слой населения.</a:t>
            </a:r>
          </a:p>
          <a:p>
            <a:pPr algn="ctr"/>
            <a:r>
              <a:rPr lang="ru-RU" altLang="ru-RU" sz="1800" b="0">
                <a:solidFill>
                  <a:srgbClr val="FFCC00"/>
                </a:solidFill>
              </a:rPr>
              <a:t> В 30 видах производства  появился частный сектор.</a:t>
            </a:r>
          </a:p>
          <a:p>
            <a:pPr algn="ctr"/>
            <a:endParaRPr lang="ru-RU" altLang="ru-RU" sz="1800" b="0">
              <a:solidFill>
                <a:srgbClr val="FFCC00"/>
              </a:solidFill>
            </a:endParaRPr>
          </a:p>
          <a:p>
            <a:pPr algn="ctr"/>
            <a:r>
              <a:rPr lang="ru-RU" altLang="ru-RU" sz="1800" b="0">
                <a:solidFill>
                  <a:srgbClr val="FFCC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66838" y="4652963"/>
            <a:ext cx="7777162" cy="2014537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 sz="2800" b="1">
                <a:solidFill>
                  <a:srgbClr val="FFFF99"/>
                </a:solidFill>
                <a:latin typeface="Times New Roman" panose="02020603050405020304" pitchFamily="18" charset="0"/>
              </a:rPr>
              <a:t>     </a:t>
            </a:r>
            <a:r>
              <a:rPr lang="ru-RU" altLang="ru-RU" sz="2000">
                <a:solidFill>
                  <a:srgbClr val="FFCC00"/>
                </a:solidFill>
                <a:latin typeface="Times New Roman" panose="02020603050405020304" pitchFamily="18" charset="0"/>
              </a:rPr>
              <a:t>Закон остался на бумаге.</a:t>
            </a:r>
          </a:p>
          <a:p>
            <a:r>
              <a:rPr lang="ru-RU" altLang="ru-RU" sz="2000">
                <a:solidFill>
                  <a:srgbClr val="FFCC00"/>
                </a:solidFill>
                <a:latin typeface="Times New Roman" panose="02020603050405020304" pitchFamily="18" charset="0"/>
              </a:rPr>
              <a:t>Началась «легализация «теневой экономики». </a:t>
            </a:r>
          </a:p>
          <a:p>
            <a:r>
              <a:rPr lang="ru-RU" altLang="ru-RU" sz="1800">
                <a:solidFill>
                  <a:srgbClr val="FFCC00"/>
                </a:solidFill>
              </a:rPr>
              <a:t>Ситуация в народном хозяйстве продолжала ухудшаться. </a:t>
            </a:r>
          </a:p>
          <a:p>
            <a:r>
              <a:rPr lang="ru-RU" altLang="ru-RU" sz="1800">
                <a:solidFill>
                  <a:srgbClr val="FFCC00"/>
                </a:solidFill>
              </a:rPr>
              <a:t>Враждебность и недоверие общественного мнения</a:t>
            </a:r>
            <a:r>
              <a:rPr lang="ru-RU" altLang="ru-RU" sz="2000">
                <a:solidFill>
                  <a:srgbClr val="FFCC00"/>
                </a:solidFill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FFFF9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2.Экономическая реформа 1987 г.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763713" y="1320800"/>
            <a:ext cx="2476500" cy="13874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rgbClr val="990033"/>
                </a:solidFill>
              </a:rPr>
              <a:t>Последствия 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«Закона о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государственном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предприятии».</a:t>
            </a:r>
          </a:p>
        </p:txBody>
      </p:sp>
      <p:pic>
        <p:nvPicPr>
          <p:cNvPr id="45064" name="Picture 8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549275"/>
            <a:ext cx="4333875" cy="395922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pic>
        <p:nvPicPr>
          <p:cNvPr id="39943" name="Picture 7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76250"/>
            <a:ext cx="4176712" cy="3157538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573463"/>
            <a:ext cx="7777162" cy="3240087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1800" b="1">
                <a:solidFill>
                  <a:srgbClr val="FFFF99"/>
                </a:solidFill>
                <a:latin typeface="Times New Roman" panose="02020603050405020304" pitchFamily="18" charset="0"/>
              </a:rPr>
              <a:t>Перестройка ориентировалась в первую очередь на решение социальных проблем.Предполагалось сок ратить в 3 раза долю ручного труда, увеличить на 30% зарплату,повысить доходы крестьян, разви-вать социально-культурные учреждения на селе.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1800" b="1">
                <a:solidFill>
                  <a:srgbClr val="FFFF99"/>
                </a:solidFill>
                <a:latin typeface="Times New Roman" panose="02020603050405020304" pitchFamily="18" charset="0"/>
              </a:rPr>
              <a:t>Но в силу нараставших экономических трудностей эти планы не были реализованы.Правда зарплата выросла в 2,5 раза,но в стране начался острейший товарный голод, даже в крупных городах были введены карточки.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1800" b="1">
                <a:solidFill>
                  <a:srgbClr val="FFFF99"/>
                </a:solidFill>
                <a:latin typeface="Times New Roman" panose="02020603050405020304" pitchFamily="18" charset="0"/>
              </a:rPr>
              <a:t>По стране прокатились забастовки 1989г.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1800" b="1">
                <a:solidFill>
                  <a:srgbClr val="FFFF99"/>
                </a:solidFill>
                <a:latin typeface="Times New Roman" panose="02020603050405020304" pitchFamily="18" charset="0"/>
              </a:rPr>
              <a:t>   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Причина кризиса- непоследовательность политики. 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3.Социальные аспекты реформы.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619250" y="1844675"/>
            <a:ext cx="2630488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>
                <a:solidFill>
                  <a:srgbClr val="990033"/>
                </a:solidFill>
              </a:rPr>
              <a:t>Талоны на товары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8147050" cy="6119812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/>
              <a:t>         </a:t>
            </a:r>
            <a:r>
              <a:rPr lang="ru-RU" altLang="ru-RU" sz="2400">
                <a:solidFill>
                  <a:srgbClr val="FFCC00"/>
                </a:solidFill>
              </a:rPr>
              <a:t>Варианты перехода к рыночной экономике</a:t>
            </a:r>
          </a:p>
          <a:p>
            <a:pPr>
              <a:buFontTx/>
              <a:buNone/>
            </a:pPr>
            <a:r>
              <a:rPr lang="ru-RU" altLang="ru-RU" sz="2400"/>
              <a:t>      </a:t>
            </a:r>
            <a:r>
              <a:rPr lang="ru-RU" altLang="ru-RU" sz="2000"/>
              <a:t>Курс на переход к рынку – 1990год.</a:t>
            </a:r>
          </a:p>
          <a:p>
            <a:pPr>
              <a:buFontTx/>
              <a:buNone/>
            </a:pPr>
            <a:r>
              <a:rPr lang="ru-RU" altLang="ru-RU" sz="2000">
                <a:solidFill>
                  <a:srgbClr val="FFCC00"/>
                </a:solidFill>
              </a:rPr>
              <a:t>Авторы:</a:t>
            </a:r>
          </a:p>
          <a:p>
            <a:pPr>
              <a:buFontTx/>
              <a:buNone/>
            </a:pPr>
            <a:r>
              <a:rPr lang="ru-RU" altLang="ru-RU" sz="2000"/>
              <a:t> </a:t>
            </a:r>
            <a:r>
              <a:rPr lang="ru-RU" altLang="ru-RU" sz="2000">
                <a:solidFill>
                  <a:srgbClr val="FFFFFF"/>
                </a:solidFill>
              </a:rPr>
              <a:t>Шаталин С.С.                                    Рыжков Н.И.</a:t>
            </a:r>
          </a:p>
          <a:p>
            <a:pPr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Явлинский Г.А.                                Абалкин Л.И.</a:t>
            </a:r>
          </a:p>
          <a:p>
            <a:pPr>
              <a:buFontTx/>
              <a:buNone/>
            </a:pPr>
            <a:r>
              <a:rPr lang="ru-RU" altLang="ru-RU" sz="2000"/>
              <a:t>     ( </a:t>
            </a:r>
            <a:r>
              <a:rPr lang="ru-RU" altLang="ru-RU" sz="1800"/>
              <a:t>500дней -1,5лет</a:t>
            </a:r>
            <a:r>
              <a:rPr lang="ru-RU" altLang="ru-RU" sz="2000"/>
              <a:t>)                   (</a:t>
            </a:r>
            <a:r>
              <a:rPr lang="ru-RU" altLang="ru-RU" sz="1800"/>
              <a:t>Поэтапный переход к рынку- 6лет)</a:t>
            </a:r>
          </a:p>
          <a:p>
            <a:pPr>
              <a:buFontTx/>
              <a:buNone/>
            </a:pPr>
            <a:r>
              <a:rPr lang="ru-RU" altLang="ru-RU" sz="1800"/>
              <a:t>      </a:t>
            </a:r>
          </a:p>
        </p:txBody>
      </p:sp>
      <p:pic>
        <p:nvPicPr>
          <p:cNvPr id="61448" name="Picture 8" descr="7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997200"/>
            <a:ext cx="2520950" cy="3240088"/>
          </a:xfr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4716463" y="2852738"/>
            <a:ext cx="360045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70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800" b="0">
                <a:solidFill>
                  <a:srgbClr val="FFFFFF"/>
                </a:solidFill>
              </a:rPr>
              <a:t>1-й этап часть предприятий переводилась на аренду и начиналась демонополизация экономики.Эти шаги планировались в 1991-95 гг.</a:t>
            </a:r>
          </a:p>
          <a:p>
            <a:r>
              <a:rPr lang="ru-RU" altLang="ru-RU" sz="1800" b="0">
                <a:solidFill>
                  <a:srgbClr val="FFFFFF"/>
                </a:solidFill>
              </a:rPr>
              <a:t>    В сельском хозяйстве Горба  чев пойти на введение частной собственности на землю не решился и было принято решение о возможной50 лет-</a:t>
            </a:r>
          </a:p>
          <a:p>
            <a:r>
              <a:rPr lang="ru-RU" altLang="ru-RU" sz="1800" b="0">
                <a:solidFill>
                  <a:srgbClr val="FFFFFF"/>
                </a:solidFill>
              </a:rPr>
              <a:t>ней аренде земли у колхозов и совхозов фермерами.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644900"/>
            <a:ext cx="7777162" cy="316865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В к.80-х в СССР резко сократилось производство про дуктов питания.На закупку продовольствия за ру-бежом было истрачено более 2000 т.золота,резко вы рос внешний долг.В этих условиях Г.Явлинский и С.Шаталин начали разработку программы перехо- да к рынку «500 дней».Центральные власти осущес твить ее не решились и тогда команду Шаталина пригласили власти РСФСР.К лету 1991 г.экономи-ческая ситуация в стране обострилась до предела.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4.Разработка планов перехода к рынку.</a:t>
            </a:r>
          </a:p>
        </p:txBody>
      </p:sp>
      <p:pic>
        <p:nvPicPr>
          <p:cNvPr id="44040" name="Picture 8" descr="5"/>
          <p:cNvPicPr>
            <a:picLocks noChangeAspect="1" noChangeArrowheads="1"/>
          </p:cNvPicPr>
          <p:nvPr/>
        </p:nvPicPr>
        <p:blipFill>
          <a:blip r:embed="rId4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49275"/>
            <a:ext cx="5400675" cy="3011488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333375"/>
            <a:ext cx="4105275" cy="6480175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В 1986 г. на </a:t>
            </a:r>
            <a:r>
              <a:rPr lang="en-US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XVII 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съезде КПСС был рассмотрен проект новой редакции партийной программы. Задача построения ком-мунизма была объявле-на несвоевременной,ста-вилась цель совершенст-вования социалистичес-кого общества.Трудовые коллективы должны бы-ли стать «первичными ячейками демократии», но в условиях админист-ративной экономики это было неосуществимо. Экономику предстояло перевести на путь интен-сивного развития.Впер-вые руководство заяви-ло о необходимости «гла сности».</a:t>
            </a: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360363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5.Новая редакция Программы КПСС.</a:t>
            </a:r>
          </a:p>
        </p:txBody>
      </p:sp>
      <p:pic>
        <p:nvPicPr>
          <p:cNvPr id="58374" name="Picture 6" descr="7"/>
          <p:cNvPicPr>
            <a:picLocks noChangeAspect="1" noChangeArrowheads="1"/>
          </p:cNvPicPr>
          <p:nvPr/>
        </p:nvPicPr>
        <p:blipFill>
          <a:blip r:embed="rId4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082675"/>
            <a:ext cx="3414713" cy="50101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549275"/>
            <a:ext cx="4105275" cy="6048375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В марте 1985г.после смерти Черненко новым генера-льным секретарем был избран М.С.Горбачев.Он родился на Ставрополье в 1931 г.В 1955 г.Михаил Сергеевич поступил на юридический факультет МГУ,по окончании кото рого перешел на комсо-мольскую,а затем пар-тийную работу.В 1970 г. он возглавил Ставропо-льский крайком партии, а в 1978 г.стал секрета-рем ЦК по вопросам се-льского хозяйства.В 1980 г. Горбачев был избран членом Политбюро ЦК КПСС.</a:t>
            </a:r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3.М.С.Горбачев.Курс на «ускорение».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124075" y="5908675"/>
            <a:ext cx="1993900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>
                <a:solidFill>
                  <a:srgbClr val="990033"/>
                </a:solidFill>
              </a:rPr>
              <a:t>М.С.Горбачев</a:t>
            </a:r>
          </a:p>
        </p:txBody>
      </p:sp>
      <p:pic>
        <p:nvPicPr>
          <p:cNvPr id="55303" name="Picture 7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63" y="1196975"/>
            <a:ext cx="3394075" cy="40798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3.М.С.Горбачев.Курс на «ускорение».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304925" y="5514975"/>
            <a:ext cx="3668713" cy="10826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rgbClr val="990033"/>
                </a:solidFill>
              </a:rPr>
              <a:t>М.С.Горбачев выступает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на заседании контрольной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комиссии.</a:t>
            </a:r>
          </a:p>
        </p:txBody>
      </p:sp>
      <p:pic>
        <p:nvPicPr>
          <p:cNvPr id="56326" name="Picture 6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125538"/>
            <a:ext cx="3455988" cy="40259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692150"/>
            <a:ext cx="4105275" cy="590550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При Ю.В.Андропове Горба чев занимался не только сельским хозяйством,но и широком кругом воп-росов как внутренней, так и внешней политики Несмотря на сопротивле ние консерваторов он стал при К.У.Черненко вторым человеком в пар тии.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Придя к власти,М.Горба-чев провозгласил курс «Перестройки»всех сфер жизни общества и полу-чил всемерную поддерж-ку,т.к.необходимость пре образований стала оче-видной.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404938" y="1052513"/>
            <a:ext cx="7704137" cy="5616575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ru-RU" altLang="ru-RU" sz="7200" i="1">
                <a:solidFill>
                  <a:srgbClr val="FFFF99"/>
                </a:solidFill>
                <a:latin typeface="Monotype Corsiva" panose="03010101010201010101" pitchFamily="66" charset="0"/>
              </a:rPr>
              <a:t>Почему экономические преобразования не достигли своей цели?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68425" y="188913"/>
            <a:ext cx="7667625" cy="576262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0">
                <a:solidFill>
                  <a:srgbClr val="FFCC00"/>
                </a:solidFill>
                <a:latin typeface="Monotype Corsiva" panose="03010101010201010101" pitchFamily="66" charset="0"/>
              </a:rPr>
              <a:t>Задание на урок.</a:t>
            </a:r>
          </a:p>
        </p:txBody>
      </p:sp>
      <p:pic>
        <p:nvPicPr>
          <p:cNvPr id="9222" name="Picture 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73688"/>
            <a:ext cx="94932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altLang="ru-RU" sz="3200">
                <a:solidFill>
                  <a:srgbClr val="FFCC00"/>
                </a:solidFill>
              </a:rPr>
              <a:t>Основные этапы экономических реформ.</a:t>
            </a:r>
          </a:p>
        </p:txBody>
      </p:sp>
      <p:sp>
        <p:nvSpPr>
          <p:cNvPr id="460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362950" cy="51133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/>
              <a:t>1985-1986гг. </a:t>
            </a:r>
            <a:r>
              <a:rPr lang="ru-RU" altLang="ru-RU" sz="2000">
                <a:solidFill>
                  <a:srgbClr val="FFFFFF"/>
                </a:solidFill>
              </a:rPr>
              <a:t>попытки сохранить существующую экономическую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 систему за счет ускорения н.т.прогресса</a:t>
            </a:r>
            <a:r>
              <a:rPr lang="ru-RU" altLang="ru-RU" sz="2000"/>
              <a:t>.   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00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/>
              <a:t>1987-1988г.г.   </a:t>
            </a:r>
            <a:r>
              <a:rPr lang="ru-RU" altLang="ru-RU" sz="2000">
                <a:solidFill>
                  <a:srgbClr val="FFFFFF"/>
                </a:solidFill>
              </a:rPr>
              <a:t>Переход от административных методов к экономи-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 ческим  при сохранении централизованного управле-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 ния. Экономическая реформа 1987года.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00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/>
              <a:t>1989-1990г.г.   </a:t>
            </a:r>
            <a:r>
              <a:rPr lang="ru-RU" altLang="ru-RU" sz="2000">
                <a:solidFill>
                  <a:srgbClr val="FFFFFF"/>
                </a:solidFill>
              </a:rPr>
              <a:t>Курс на переход к рынку. Принятие правительством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«радикально-умеренного» варианта.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00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/>
              <a:t>1991г.              </a:t>
            </a:r>
            <a:r>
              <a:rPr lang="ru-RU" altLang="ru-RU" sz="2000">
                <a:solidFill>
                  <a:srgbClr val="FFFFFF"/>
                </a:solidFill>
              </a:rPr>
              <a:t>Непоследовательность и промедление в осуществле-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нии реформы. Углубление экономического кризиса 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FF"/>
                </a:solidFill>
              </a:rPr>
              <a:t>                        обострение социальной напряженности.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/>
              <a:t>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6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6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6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6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6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6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6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6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644900"/>
            <a:ext cx="7777162" cy="316865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Первые шаги в экономике были продолжением курса Ю.Андропова. В легкой промышленности и на же-лезнодорожном транспорте экспериментировали с хозрасчетом. Было объявлено </a:t>
            </a:r>
            <a:r>
              <a:rPr lang="ru-RU" altLang="ru-RU" sz="2400" b="1">
                <a:solidFill>
                  <a:srgbClr val="FFCC00"/>
                </a:solidFill>
                <a:latin typeface="Times New Roman" panose="02020603050405020304" pitchFamily="18" charset="0"/>
              </a:rPr>
              <a:t>об </a:t>
            </a:r>
            <a:r>
              <a:rPr lang="ru-RU" altLang="ru-RU" sz="2400" b="1" u="sng">
                <a:solidFill>
                  <a:srgbClr val="FFCC00"/>
                </a:solidFill>
                <a:latin typeface="Times New Roman" panose="02020603050405020304" pitchFamily="18" charset="0"/>
              </a:rPr>
              <a:t>ускорении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 НТП, но финансирование в эту сферу не увеличилось. М.Горбачев делал ставку на </a:t>
            </a:r>
            <a:r>
              <a:rPr lang="ru-RU" altLang="ru-RU" sz="2400" b="1" u="sng">
                <a:solidFill>
                  <a:srgbClr val="FFFF99"/>
                </a:solidFill>
                <a:latin typeface="Times New Roman" panose="02020603050405020304" pitchFamily="18" charset="0"/>
              </a:rPr>
              <a:t>«человеческий фактор»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 и призывал укрепить </a:t>
            </a:r>
            <a:r>
              <a:rPr lang="ru-RU" altLang="ru-RU" sz="2400" b="1" u="sng">
                <a:solidFill>
                  <a:srgbClr val="FFFF99"/>
                </a:solidFill>
                <a:latin typeface="Times New Roman" panose="02020603050405020304" pitchFamily="18" charset="0"/>
              </a:rPr>
              <a:t>трудовую дисциплину.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 В 1985 г. под руководством Н. Рыжкова началась разработка новой экономической стратегии .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1.Экономическое развитие в 1985-86 гг.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763713" y="1773238"/>
            <a:ext cx="2579687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>
                <a:solidFill>
                  <a:srgbClr val="990033"/>
                </a:solidFill>
              </a:rPr>
              <a:t>Карикатура 1986 г.</a:t>
            </a:r>
          </a:p>
        </p:txBody>
      </p:sp>
      <p:pic>
        <p:nvPicPr>
          <p:cNvPr id="8203" name="Picture 11" descr="1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34988"/>
            <a:ext cx="4057650" cy="30384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4.Антиалкогольгая кампания.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492250" y="1484313"/>
            <a:ext cx="2647950" cy="7778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rgbClr val="990033"/>
                </a:solidFill>
              </a:rPr>
              <a:t>Очередь в винный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магазин.</a:t>
            </a:r>
          </a:p>
        </p:txBody>
      </p:sp>
      <p:pic>
        <p:nvPicPr>
          <p:cNvPr id="57350" name="Picture 6" descr="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547688"/>
            <a:ext cx="4464050" cy="3036887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429000"/>
            <a:ext cx="7777162" cy="338455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На апрельском 1985 г.Пленуме ЦК была выдвинута задача «</a:t>
            </a:r>
            <a:r>
              <a:rPr lang="ru-RU" altLang="ru-RU" sz="2400" b="1" u="sng">
                <a:solidFill>
                  <a:srgbClr val="FFCC00"/>
                </a:solidFill>
                <a:latin typeface="Times New Roman" panose="02020603050405020304" pitchFamily="18" charset="0"/>
              </a:rPr>
              <a:t>ускорения социально-экономического развития страны</a:t>
            </a:r>
            <a:r>
              <a:rPr lang="ru-RU" altLang="ru-RU" sz="2400" b="1">
                <a:solidFill>
                  <a:srgbClr val="FFFF99"/>
                </a:solidFill>
                <a:latin typeface="Times New Roman" panose="02020603050405020304" pitchFamily="18" charset="0"/>
              </a:rPr>
              <a:t>».Решить ее М.Горбачев надеялся опираясь на «человеческий фактор».В мае 1985 г. Началась борьба с пьянством и алкоголизмом.Про-изводство спиртного сократилось в 15 раз.Но это имело и отрицательные последствия-на 67 млрд. руб.сократились поступления в бюджет страны,бы ли вырублены виноградники,распространилось са могоноварение и,как следствие,сократились запа-сы сахара.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9753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400">
                <a:solidFill>
                  <a:srgbClr val="FFCC00"/>
                </a:solidFill>
              </a:rPr>
              <a:t>Курс на ускорение социально-экономического развития        страны.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827088" y="1844675"/>
            <a:ext cx="2449512" cy="1512888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Научно-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техническое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обновление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производства.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3563938" y="1773238"/>
            <a:ext cx="1944687" cy="2016125"/>
          </a:xfrm>
          <a:prstGeom prst="ellipse">
            <a:avLst/>
          </a:prstGeom>
          <a:solidFill>
            <a:srgbClr val="9900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Повышение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производи-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тельности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труда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5795963" y="1773238"/>
            <a:ext cx="2305050" cy="1584325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Максимальная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загрузка 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производственных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мощностей </a:t>
            </a:r>
          </a:p>
        </p:txBody>
      </p:sp>
      <p:sp>
        <p:nvSpPr>
          <p:cNvPr id="54283" name="Oval 11"/>
          <p:cNvSpPr>
            <a:spLocks noChangeArrowheads="1"/>
          </p:cNvSpPr>
          <p:nvPr/>
        </p:nvSpPr>
        <p:spPr bwMode="auto">
          <a:xfrm>
            <a:off x="1476375" y="3500438"/>
            <a:ext cx="2592388" cy="1296987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Госприемка </a:t>
            </a:r>
          </a:p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дисциплина.</a:t>
            </a:r>
          </a:p>
        </p:txBody>
      </p:sp>
      <p:sp>
        <p:nvSpPr>
          <p:cNvPr id="54284" name="Oval 12"/>
          <p:cNvSpPr>
            <a:spLocks noChangeArrowheads="1"/>
          </p:cNvSpPr>
          <p:nvPr/>
        </p:nvSpPr>
        <p:spPr bwMode="auto">
          <a:xfrm>
            <a:off x="4859338" y="3500438"/>
            <a:ext cx="2376487" cy="1223962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b="0">
                <a:solidFill>
                  <a:srgbClr val="FFFFFF"/>
                </a:solidFill>
              </a:rPr>
              <a:t>Борьба с пьянством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2484438" y="765175"/>
            <a:ext cx="8636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3419475" y="765175"/>
            <a:ext cx="21590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4500563" y="105251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5364163" y="692150"/>
            <a:ext cx="360362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>
            <a:off x="6372225" y="765175"/>
            <a:ext cx="64770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971550" y="5013325"/>
            <a:ext cx="7775575" cy="1511300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000" b="0">
                <a:solidFill>
                  <a:srgbClr val="FFCC00"/>
                </a:solidFill>
              </a:rPr>
              <a:t>Неудача преобразований при помощи традиционных</a:t>
            </a:r>
          </a:p>
          <a:p>
            <a:pPr algn="ctr"/>
            <a:r>
              <a:rPr lang="ru-RU" altLang="ru-RU" sz="2000" b="0">
                <a:solidFill>
                  <a:srgbClr val="FFCC00"/>
                </a:solidFill>
              </a:rPr>
              <a:t>командно- административных мер. (Чернобыль 26.04. 1986г.)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80" grpId="0" animBg="1"/>
      <p:bldP spid="54281" grpId="0" animBg="1"/>
      <p:bldP spid="54283" grpId="0" animBg="1"/>
      <p:bldP spid="54284" grpId="0" animBg="1"/>
      <p:bldP spid="542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1800" b="0">
              <a:solidFill>
                <a:srgbClr val="FFCC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644900"/>
            <a:ext cx="7777162" cy="3024188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В ее создании участвовали крупнейшие экономисты того времени.В основу концепции было положено сохранение плановой экономики.В тоже время предполагалось: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ввести хозрасчет и самофинансирование,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      возродить частный сектор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           отказ от монополии внешней торговли,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                 интеграция в мировую экономику,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                      сокращение  министерств и ведомств,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>
                <a:solidFill>
                  <a:srgbClr val="FFFF99"/>
                </a:solidFill>
                <a:latin typeface="Times New Roman" panose="02020603050405020304" pitchFamily="18" charset="0"/>
              </a:rPr>
              <a:t>                               закрытие убыточных предприятий.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2.Экономическая реформа 1987 г.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692275" y="692150"/>
            <a:ext cx="2627313" cy="1997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000">
                <a:solidFill>
                  <a:srgbClr val="990033"/>
                </a:solidFill>
              </a:rPr>
              <a:t>Авторы  реформы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1987 г.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Л.Абалкин,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Т.Заславская,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А.Аганбегян,</a:t>
            </a:r>
          </a:p>
          <a:p>
            <a:pPr algn="ctr"/>
            <a:r>
              <a:rPr lang="ru-RU" altLang="ru-RU" sz="2000">
                <a:solidFill>
                  <a:srgbClr val="990033"/>
                </a:solidFill>
              </a:rPr>
              <a:t>П.Бунич.</a:t>
            </a:r>
          </a:p>
        </p:txBody>
      </p:sp>
      <p:pic>
        <p:nvPicPr>
          <p:cNvPr id="38919" name="Picture 7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5613"/>
            <a:ext cx="4321175" cy="30797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925</Words>
  <Application>Microsoft Office PowerPoint</Application>
  <PresentationFormat>Экран (4:3)</PresentationFormat>
  <Paragraphs>125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Monotype Corsiva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этапы экономических реформ.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школа 46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Чернов Алексей Иванович</dc:creator>
  <cp:lastModifiedBy>admin</cp:lastModifiedBy>
  <cp:revision>75</cp:revision>
  <dcterms:created xsi:type="dcterms:W3CDTF">2002-02-20T17:26:30Z</dcterms:created>
  <dcterms:modified xsi:type="dcterms:W3CDTF">2015-04-08T17:26:31Z</dcterms:modified>
</cp:coreProperties>
</file>