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77" r:id="rId2"/>
    <p:sldId id="274" r:id="rId3"/>
    <p:sldId id="272" r:id="rId4"/>
    <p:sldId id="273" r:id="rId5"/>
    <p:sldId id="269" r:id="rId6"/>
    <p:sldId id="279" r:id="rId7"/>
    <p:sldId id="275" r:id="rId8"/>
    <p:sldId id="271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CC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52400" y="2286000"/>
            <a:ext cx="1463675" cy="2182813"/>
            <a:chOff x="96" y="1440"/>
            <a:chExt cx="922" cy="1375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96" y="1440"/>
              <a:ext cx="913" cy="1375"/>
              <a:chOff x="96" y="1440"/>
              <a:chExt cx="913" cy="137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ltGray">
              <a:xfrm>
                <a:off x="181" y="1574"/>
                <a:ext cx="742" cy="1110"/>
              </a:xfrm>
              <a:custGeom>
                <a:avLst/>
                <a:gdLst>
                  <a:gd name="T0" fmla="*/ 370 w 742"/>
                  <a:gd name="T1" fmla="*/ 0 h 1110"/>
                  <a:gd name="T2" fmla="*/ 0 w 742"/>
                  <a:gd name="T3" fmla="*/ 554 h 1110"/>
                  <a:gd name="T4" fmla="*/ 370 w 742"/>
                  <a:gd name="T5" fmla="*/ 1109 h 1110"/>
                  <a:gd name="T6" fmla="*/ 741 w 742"/>
                  <a:gd name="T7" fmla="*/ 554 h 1110"/>
                  <a:gd name="T8" fmla="*/ 370 w 742"/>
                  <a:gd name="T9" fmla="*/ 0 h 1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2" h="1110">
                    <a:moveTo>
                      <a:pt x="370" y="0"/>
                    </a:moveTo>
                    <a:lnTo>
                      <a:pt x="0" y="554"/>
                    </a:lnTo>
                    <a:lnTo>
                      <a:pt x="370" y="1109"/>
                    </a:lnTo>
                    <a:lnTo>
                      <a:pt x="741" y="554"/>
                    </a:lnTo>
                    <a:lnTo>
                      <a:pt x="370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173" name="Group 5"/>
              <p:cNvGrpSpPr>
                <a:grpSpLocks/>
              </p:cNvGrpSpPr>
              <p:nvPr/>
            </p:nvGrpSpPr>
            <p:grpSpPr bwMode="auto">
              <a:xfrm>
                <a:off x="96" y="1440"/>
                <a:ext cx="913" cy="688"/>
                <a:chOff x="96" y="1440"/>
                <a:chExt cx="913" cy="688"/>
              </a:xfrm>
            </p:grpSpPr>
            <p:sp>
              <p:nvSpPr>
                <p:cNvPr id="7174" name="Freeform 6"/>
                <p:cNvSpPr>
                  <a:spLocks/>
                </p:cNvSpPr>
                <p:nvPr/>
              </p:nvSpPr>
              <p:spPr bwMode="ltGray">
                <a:xfrm>
                  <a:off x="552" y="1440"/>
                  <a:ext cx="457" cy="688"/>
                </a:xfrm>
                <a:custGeom>
                  <a:avLst/>
                  <a:gdLst>
                    <a:gd name="T0" fmla="*/ 0 w 457"/>
                    <a:gd name="T1" fmla="*/ 136 h 688"/>
                    <a:gd name="T2" fmla="*/ 0 w 457"/>
                    <a:gd name="T3" fmla="*/ 0 h 688"/>
                    <a:gd name="T4" fmla="*/ 456 w 457"/>
                    <a:gd name="T5" fmla="*/ 687 h 688"/>
                    <a:gd name="T6" fmla="*/ 365 w 457"/>
                    <a:gd name="T7" fmla="*/ 687 h 688"/>
                    <a:gd name="T8" fmla="*/ 0 w 457"/>
                    <a:gd name="T9" fmla="*/ 136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0" y="136"/>
                      </a:moveTo>
                      <a:lnTo>
                        <a:pt x="0" y="0"/>
                      </a:lnTo>
                      <a:lnTo>
                        <a:pt x="456" y="687"/>
                      </a:lnTo>
                      <a:lnTo>
                        <a:pt x="365" y="687"/>
                      </a:lnTo>
                      <a:lnTo>
                        <a:pt x="0" y="136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175" name="Freeform 7"/>
                <p:cNvSpPr>
                  <a:spLocks/>
                </p:cNvSpPr>
                <p:nvPr/>
              </p:nvSpPr>
              <p:spPr bwMode="ltGray">
                <a:xfrm>
                  <a:off x="96" y="1440"/>
                  <a:ext cx="457" cy="688"/>
                </a:xfrm>
                <a:custGeom>
                  <a:avLst/>
                  <a:gdLst>
                    <a:gd name="T0" fmla="*/ 456 w 457"/>
                    <a:gd name="T1" fmla="*/ 0 h 688"/>
                    <a:gd name="T2" fmla="*/ 456 w 457"/>
                    <a:gd name="T3" fmla="*/ 136 h 688"/>
                    <a:gd name="T4" fmla="*/ 90 w 457"/>
                    <a:gd name="T5" fmla="*/ 687 h 688"/>
                    <a:gd name="T6" fmla="*/ 0 w 457"/>
                    <a:gd name="T7" fmla="*/ 687 h 688"/>
                    <a:gd name="T8" fmla="*/ 456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456" y="0"/>
                      </a:moveTo>
                      <a:lnTo>
                        <a:pt x="456" y="136"/>
                      </a:lnTo>
                      <a:lnTo>
                        <a:pt x="90" y="687"/>
                      </a:lnTo>
                      <a:lnTo>
                        <a:pt x="0" y="687"/>
                      </a:lnTo>
                      <a:lnTo>
                        <a:pt x="456" y="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76" name="Group 8"/>
              <p:cNvGrpSpPr>
                <a:grpSpLocks/>
              </p:cNvGrpSpPr>
              <p:nvPr/>
            </p:nvGrpSpPr>
            <p:grpSpPr bwMode="auto">
              <a:xfrm>
                <a:off x="96" y="2127"/>
                <a:ext cx="913" cy="688"/>
                <a:chOff x="96" y="2127"/>
                <a:chExt cx="913" cy="688"/>
              </a:xfrm>
            </p:grpSpPr>
            <p:sp>
              <p:nvSpPr>
                <p:cNvPr id="7177" name="Freeform 9"/>
                <p:cNvSpPr>
                  <a:spLocks/>
                </p:cNvSpPr>
                <p:nvPr/>
              </p:nvSpPr>
              <p:spPr bwMode="ltGray">
                <a:xfrm>
                  <a:off x="552" y="2127"/>
                  <a:ext cx="457" cy="688"/>
                </a:xfrm>
                <a:custGeom>
                  <a:avLst/>
                  <a:gdLst>
                    <a:gd name="T0" fmla="*/ 365 w 457"/>
                    <a:gd name="T1" fmla="*/ 0 h 688"/>
                    <a:gd name="T2" fmla="*/ 456 w 457"/>
                    <a:gd name="T3" fmla="*/ 0 h 688"/>
                    <a:gd name="T4" fmla="*/ 0 w 457"/>
                    <a:gd name="T5" fmla="*/ 687 h 688"/>
                    <a:gd name="T6" fmla="*/ 0 w 457"/>
                    <a:gd name="T7" fmla="*/ 550 h 688"/>
                    <a:gd name="T8" fmla="*/ 365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365" y="0"/>
                      </a:moveTo>
                      <a:lnTo>
                        <a:pt x="456" y="0"/>
                      </a:lnTo>
                      <a:lnTo>
                        <a:pt x="0" y="687"/>
                      </a:lnTo>
                      <a:lnTo>
                        <a:pt x="0" y="550"/>
                      </a:lnTo>
                      <a:lnTo>
                        <a:pt x="365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178" name="Freeform 10"/>
                <p:cNvSpPr>
                  <a:spLocks/>
                </p:cNvSpPr>
                <p:nvPr/>
              </p:nvSpPr>
              <p:spPr bwMode="ltGray">
                <a:xfrm>
                  <a:off x="96" y="2127"/>
                  <a:ext cx="457" cy="688"/>
                </a:xfrm>
                <a:custGeom>
                  <a:avLst/>
                  <a:gdLst>
                    <a:gd name="T0" fmla="*/ 90 w 457"/>
                    <a:gd name="T1" fmla="*/ 0 h 688"/>
                    <a:gd name="T2" fmla="*/ 456 w 457"/>
                    <a:gd name="T3" fmla="*/ 550 h 688"/>
                    <a:gd name="T4" fmla="*/ 456 w 457"/>
                    <a:gd name="T5" fmla="*/ 687 h 688"/>
                    <a:gd name="T6" fmla="*/ 0 w 457"/>
                    <a:gd name="T7" fmla="*/ 0 h 688"/>
                    <a:gd name="T8" fmla="*/ 90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90" y="0"/>
                      </a:moveTo>
                      <a:lnTo>
                        <a:pt x="456" y="550"/>
                      </a:lnTo>
                      <a:lnTo>
                        <a:pt x="456" y="687"/>
                      </a:lnTo>
                      <a:lnTo>
                        <a:pt x="0" y="0"/>
                      </a:lnTo>
                      <a:lnTo>
                        <a:pt x="90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7179" name="Group 11"/>
            <p:cNvGrpSpPr>
              <a:grpSpLocks/>
            </p:cNvGrpSpPr>
            <p:nvPr/>
          </p:nvGrpSpPr>
          <p:grpSpPr bwMode="auto">
            <a:xfrm>
              <a:off x="493" y="1555"/>
              <a:ext cx="525" cy="480"/>
              <a:chOff x="493" y="1555"/>
              <a:chExt cx="525" cy="480"/>
            </a:xfrm>
          </p:grpSpPr>
          <p:sp>
            <p:nvSpPr>
              <p:cNvPr id="7180" name="Freeform 12"/>
              <p:cNvSpPr>
                <a:spLocks/>
              </p:cNvSpPr>
              <p:nvPr/>
            </p:nvSpPr>
            <p:spPr bwMode="gray">
              <a:xfrm>
                <a:off x="493" y="1555"/>
                <a:ext cx="525" cy="480"/>
              </a:xfrm>
              <a:custGeom>
                <a:avLst/>
                <a:gdLst>
                  <a:gd name="T0" fmla="*/ 225 w 525"/>
                  <a:gd name="T1" fmla="*/ 217 h 480"/>
                  <a:gd name="T2" fmla="*/ 133 w 525"/>
                  <a:gd name="T3" fmla="*/ 0 h 480"/>
                  <a:gd name="T4" fmla="*/ 263 w 525"/>
                  <a:gd name="T5" fmla="*/ 193 h 480"/>
                  <a:gd name="T6" fmla="*/ 393 w 525"/>
                  <a:gd name="T7" fmla="*/ 0 h 480"/>
                  <a:gd name="T8" fmla="*/ 299 w 525"/>
                  <a:gd name="T9" fmla="*/ 217 h 480"/>
                  <a:gd name="T10" fmla="*/ 524 w 525"/>
                  <a:gd name="T11" fmla="*/ 240 h 480"/>
                  <a:gd name="T12" fmla="*/ 298 w 525"/>
                  <a:gd name="T13" fmla="*/ 262 h 480"/>
                  <a:gd name="T14" fmla="*/ 393 w 525"/>
                  <a:gd name="T15" fmla="*/ 479 h 480"/>
                  <a:gd name="T16" fmla="*/ 263 w 525"/>
                  <a:gd name="T17" fmla="*/ 286 h 480"/>
                  <a:gd name="T18" fmla="*/ 133 w 525"/>
                  <a:gd name="T19" fmla="*/ 479 h 480"/>
                  <a:gd name="T20" fmla="*/ 224 w 525"/>
                  <a:gd name="T21" fmla="*/ 263 h 480"/>
                  <a:gd name="T22" fmla="*/ 0 w 525"/>
                  <a:gd name="T23" fmla="*/ 240 h 480"/>
                  <a:gd name="T24" fmla="*/ 225 w 525"/>
                  <a:gd name="T25" fmla="*/ 217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/>
            </p:nvSpPr>
            <p:spPr bwMode="gray">
              <a:xfrm>
                <a:off x="565" y="1620"/>
                <a:ext cx="382" cy="350"/>
              </a:xfrm>
              <a:custGeom>
                <a:avLst/>
                <a:gdLst>
                  <a:gd name="T0" fmla="*/ 153 w 382"/>
                  <a:gd name="T1" fmla="*/ 153 h 350"/>
                  <a:gd name="T2" fmla="*/ 95 w 382"/>
                  <a:gd name="T3" fmla="*/ 0 h 350"/>
                  <a:gd name="T4" fmla="*/ 191 w 382"/>
                  <a:gd name="T5" fmla="*/ 128 h 350"/>
                  <a:gd name="T6" fmla="*/ 284 w 382"/>
                  <a:gd name="T7" fmla="*/ 0 h 350"/>
                  <a:gd name="T8" fmla="*/ 227 w 382"/>
                  <a:gd name="T9" fmla="*/ 153 h 350"/>
                  <a:gd name="T10" fmla="*/ 381 w 382"/>
                  <a:gd name="T11" fmla="*/ 175 h 350"/>
                  <a:gd name="T12" fmla="*/ 226 w 382"/>
                  <a:gd name="T13" fmla="*/ 196 h 350"/>
                  <a:gd name="T14" fmla="*/ 284 w 382"/>
                  <a:gd name="T15" fmla="*/ 349 h 350"/>
                  <a:gd name="T16" fmla="*/ 191 w 382"/>
                  <a:gd name="T17" fmla="*/ 221 h 350"/>
                  <a:gd name="T18" fmla="*/ 95 w 382"/>
                  <a:gd name="T19" fmla="*/ 349 h 350"/>
                  <a:gd name="T20" fmla="*/ 152 w 382"/>
                  <a:gd name="T21" fmla="*/ 198 h 350"/>
                  <a:gd name="T22" fmla="*/ 0 w 382"/>
                  <a:gd name="T23" fmla="*/ 175 h 350"/>
                  <a:gd name="T24" fmla="*/ 153 w 382"/>
                  <a:gd name="T25" fmla="*/ 153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" name="Freeform 14"/>
              <p:cNvSpPr>
                <a:spLocks/>
              </p:cNvSpPr>
              <p:nvPr/>
            </p:nvSpPr>
            <p:spPr bwMode="gray">
              <a:xfrm>
                <a:off x="621" y="1629"/>
                <a:ext cx="270" cy="332"/>
              </a:xfrm>
              <a:custGeom>
                <a:avLst/>
                <a:gdLst>
                  <a:gd name="T0" fmla="*/ 0 w 270"/>
                  <a:gd name="T1" fmla="*/ 84 h 332"/>
                  <a:gd name="T2" fmla="*/ 122 w 270"/>
                  <a:gd name="T3" fmla="*/ 143 h 332"/>
                  <a:gd name="T4" fmla="*/ 135 w 270"/>
                  <a:gd name="T5" fmla="*/ 0 h 332"/>
                  <a:gd name="T6" fmla="*/ 147 w 270"/>
                  <a:gd name="T7" fmla="*/ 143 h 332"/>
                  <a:gd name="T8" fmla="*/ 268 w 270"/>
                  <a:gd name="T9" fmla="*/ 82 h 332"/>
                  <a:gd name="T10" fmla="*/ 159 w 270"/>
                  <a:gd name="T11" fmla="*/ 166 h 332"/>
                  <a:gd name="T12" fmla="*/ 269 w 270"/>
                  <a:gd name="T13" fmla="*/ 249 h 332"/>
                  <a:gd name="T14" fmla="*/ 147 w 270"/>
                  <a:gd name="T15" fmla="*/ 189 h 332"/>
                  <a:gd name="T16" fmla="*/ 135 w 270"/>
                  <a:gd name="T17" fmla="*/ 331 h 332"/>
                  <a:gd name="T18" fmla="*/ 122 w 270"/>
                  <a:gd name="T19" fmla="*/ 189 h 332"/>
                  <a:gd name="T20" fmla="*/ 0 w 270"/>
                  <a:gd name="T21" fmla="*/ 249 h 332"/>
                  <a:gd name="T22" fmla="*/ 110 w 270"/>
                  <a:gd name="T23" fmla="*/ 166 h 332"/>
                  <a:gd name="T24" fmla="*/ 0 w 270"/>
                  <a:gd name="T25" fmla="*/ 84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" name="Freeform 15"/>
              <p:cNvSpPr>
                <a:spLocks/>
              </p:cNvSpPr>
              <p:nvPr/>
            </p:nvSpPr>
            <p:spPr bwMode="gray">
              <a:xfrm>
                <a:off x="722" y="1752"/>
                <a:ext cx="68" cy="85"/>
              </a:xfrm>
              <a:custGeom>
                <a:avLst/>
                <a:gdLst>
                  <a:gd name="T0" fmla="*/ 0 w 68"/>
                  <a:gd name="T1" fmla="*/ 20 h 85"/>
                  <a:gd name="T2" fmla="*/ 27 w 68"/>
                  <a:gd name="T3" fmla="*/ 30 h 85"/>
                  <a:gd name="T4" fmla="*/ 33 w 68"/>
                  <a:gd name="T5" fmla="*/ 0 h 85"/>
                  <a:gd name="T6" fmla="*/ 39 w 68"/>
                  <a:gd name="T7" fmla="*/ 30 h 85"/>
                  <a:gd name="T8" fmla="*/ 67 w 68"/>
                  <a:gd name="T9" fmla="*/ 20 h 85"/>
                  <a:gd name="T10" fmla="*/ 45 w 68"/>
                  <a:gd name="T11" fmla="*/ 42 h 85"/>
                  <a:gd name="T12" fmla="*/ 67 w 68"/>
                  <a:gd name="T13" fmla="*/ 62 h 85"/>
                  <a:gd name="T14" fmla="*/ 39 w 68"/>
                  <a:gd name="T15" fmla="*/ 52 h 85"/>
                  <a:gd name="T16" fmla="*/ 33 w 68"/>
                  <a:gd name="T17" fmla="*/ 84 h 85"/>
                  <a:gd name="T18" fmla="*/ 27 w 68"/>
                  <a:gd name="T19" fmla="*/ 52 h 85"/>
                  <a:gd name="T20" fmla="*/ 0 w 68"/>
                  <a:gd name="T21" fmla="*/ 62 h 85"/>
                  <a:gd name="T22" fmla="*/ 21 w 68"/>
                  <a:gd name="T23" fmla="*/ 42 h 85"/>
                  <a:gd name="T24" fmla="*/ 0 w 68"/>
                  <a:gd name="T25" fmla="*/ 2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1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Щелчок правит образец заголовка</a:t>
            </a:r>
          </a:p>
        </p:txBody>
      </p:sp>
      <p:sp>
        <p:nvSpPr>
          <p:cNvPr id="71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Щелчок правит образец подзаголовка</a:t>
            </a:r>
          </a:p>
        </p:txBody>
      </p:sp>
      <p:sp>
        <p:nvSpPr>
          <p:cNvPr id="7186" name="Rectangle 18"/>
          <p:cNvSpPr>
            <a:spLocks noGrp="1" noChangeArrowheads="1"/>
          </p:cNvSpPr>
          <p:nvPr>
            <p:ph type="dt" sz="quarter" idx="2"/>
          </p:nvPr>
        </p:nvSpPr>
        <p:spPr>
          <a:xfrm>
            <a:off x="137001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187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80841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188" name="Rectangle 2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741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2A5A2CC-2A6E-4CBD-AB92-3FD98E309F9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525A0-CDEB-45EF-A7CF-26FF7D38C3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569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76250"/>
            <a:ext cx="1943100" cy="56197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76250"/>
            <a:ext cx="5676900" cy="56197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3EC6A-5D0A-44DF-A75E-B402F66571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3755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76250"/>
            <a:ext cx="7086600" cy="12763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FA8331-A39D-4306-BB7B-9C189AD57E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103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C96A3-85FD-4FA6-BF78-DC7042FDAE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25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64416-69AB-444B-8905-DAC8C75FDA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313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3D6BA-205E-4047-BD8B-5FEF0B9208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683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0349B-38FF-4438-B731-73D8363116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776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C86A9-6591-4430-97F7-D4B64AD542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514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4431E-F408-4124-A4F4-36A70202B2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80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4AC89-8D09-4EB8-90FE-0536CC7072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312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8C71-31AF-458A-9C46-460E570AFA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927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203200" y="276225"/>
            <a:ext cx="1260475" cy="1601788"/>
            <a:chOff x="128" y="174"/>
            <a:chExt cx="794" cy="1009"/>
          </a:xfrm>
        </p:grpSpPr>
        <p:grpSp>
          <p:nvGrpSpPr>
            <p:cNvPr id="6147" name="Group 3"/>
            <p:cNvGrpSpPr>
              <a:grpSpLocks/>
            </p:cNvGrpSpPr>
            <p:nvPr/>
          </p:nvGrpSpPr>
          <p:grpSpPr bwMode="auto">
            <a:xfrm>
              <a:off x="128" y="174"/>
              <a:ext cx="737" cy="1009"/>
              <a:chOff x="128" y="174"/>
              <a:chExt cx="737" cy="1009"/>
            </a:xfrm>
          </p:grpSpPr>
          <p:sp>
            <p:nvSpPr>
              <p:cNvPr id="6148" name="Freeform 4"/>
              <p:cNvSpPr>
                <a:spLocks/>
              </p:cNvSpPr>
              <p:nvPr/>
            </p:nvSpPr>
            <p:spPr bwMode="ltGray">
              <a:xfrm>
                <a:off x="197" y="272"/>
                <a:ext cx="599" cy="815"/>
              </a:xfrm>
              <a:custGeom>
                <a:avLst/>
                <a:gdLst>
                  <a:gd name="T0" fmla="*/ 299 w 599"/>
                  <a:gd name="T1" fmla="*/ 0 h 815"/>
                  <a:gd name="T2" fmla="*/ 0 w 599"/>
                  <a:gd name="T3" fmla="*/ 407 h 815"/>
                  <a:gd name="T4" fmla="*/ 299 w 599"/>
                  <a:gd name="T5" fmla="*/ 814 h 815"/>
                  <a:gd name="T6" fmla="*/ 598 w 599"/>
                  <a:gd name="T7" fmla="*/ 407 h 815"/>
                  <a:gd name="T8" fmla="*/ 299 w 599"/>
                  <a:gd name="T9" fmla="*/ 0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49" name="Group 5"/>
              <p:cNvGrpSpPr>
                <a:grpSpLocks/>
              </p:cNvGrpSpPr>
              <p:nvPr/>
            </p:nvGrpSpPr>
            <p:grpSpPr bwMode="auto">
              <a:xfrm>
                <a:off x="128" y="174"/>
                <a:ext cx="737" cy="505"/>
                <a:chOff x="128" y="174"/>
                <a:chExt cx="737" cy="505"/>
              </a:xfrm>
            </p:grpSpPr>
            <p:sp>
              <p:nvSpPr>
                <p:cNvPr id="6150" name="Freeform 6"/>
                <p:cNvSpPr>
                  <a:spLocks/>
                </p:cNvSpPr>
                <p:nvPr/>
              </p:nvSpPr>
              <p:spPr bwMode="ltGray">
                <a:xfrm>
                  <a:off x="496" y="174"/>
                  <a:ext cx="369" cy="505"/>
                </a:xfrm>
                <a:custGeom>
                  <a:avLst/>
                  <a:gdLst>
                    <a:gd name="T0" fmla="*/ 0 w 369"/>
                    <a:gd name="T1" fmla="*/ 100 h 505"/>
                    <a:gd name="T2" fmla="*/ 0 w 369"/>
                    <a:gd name="T3" fmla="*/ 0 h 505"/>
                    <a:gd name="T4" fmla="*/ 368 w 369"/>
                    <a:gd name="T5" fmla="*/ 504 h 505"/>
                    <a:gd name="T6" fmla="*/ 295 w 369"/>
                    <a:gd name="T7" fmla="*/ 504 h 505"/>
                    <a:gd name="T8" fmla="*/ 0 w 369"/>
                    <a:gd name="T9" fmla="*/ 10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1" name="Freeform 7"/>
                <p:cNvSpPr>
                  <a:spLocks/>
                </p:cNvSpPr>
                <p:nvPr/>
              </p:nvSpPr>
              <p:spPr bwMode="ltGray">
                <a:xfrm>
                  <a:off x="128" y="174"/>
                  <a:ext cx="369" cy="505"/>
                </a:xfrm>
                <a:custGeom>
                  <a:avLst/>
                  <a:gdLst>
                    <a:gd name="T0" fmla="*/ 368 w 369"/>
                    <a:gd name="T1" fmla="*/ 0 h 505"/>
                    <a:gd name="T2" fmla="*/ 368 w 369"/>
                    <a:gd name="T3" fmla="*/ 100 h 505"/>
                    <a:gd name="T4" fmla="*/ 73 w 369"/>
                    <a:gd name="T5" fmla="*/ 504 h 505"/>
                    <a:gd name="T6" fmla="*/ 0 w 369"/>
                    <a:gd name="T7" fmla="*/ 504 h 505"/>
                    <a:gd name="T8" fmla="*/ 368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52" name="Group 8"/>
              <p:cNvGrpSpPr>
                <a:grpSpLocks/>
              </p:cNvGrpSpPr>
              <p:nvPr/>
            </p:nvGrpSpPr>
            <p:grpSpPr bwMode="auto">
              <a:xfrm>
                <a:off x="128" y="678"/>
                <a:ext cx="737" cy="505"/>
                <a:chOff x="128" y="678"/>
                <a:chExt cx="737" cy="505"/>
              </a:xfrm>
            </p:grpSpPr>
            <p:sp>
              <p:nvSpPr>
                <p:cNvPr id="6153" name="Freeform 9"/>
                <p:cNvSpPr>
                  <a:spLocks/>
                </p:cNvSpPr>
                <p:nvPr/>
              </p:nvSpPr>
              <p:spPr bwMode="ltGray">
                <a:xfrm>
                  <a:off x="496" y="678"/>
                  <a:ext cx="369" cy="505"/>
                </a:xfrm>
                <a:custGeom>
                  <a:avLst/>
                  <a:gdLst>
                    <a:gd name="T0" fmla="*/ 295 w 369"/>
                    <a:gd name="T1" fmla="*/ 0 h 505"/>
                    <a:gd name="T2" fmla="*/ 368 w 369"/>
                    <a:gd name="T3" fmla="*/ 0 h 505"/>
                    <a:gd name="T4" fmla="*/ 0 w 369"/>
                    <a:gd name="T5" fmla="*/ 504 h 505"/>
                    <a:gd name="T6" fmla="*/ 0 w 369"/>
                    <a:gd name="T7" fmla="*/ 404 h 505"/>
                    <a:gd name="T8" fmla="*/ 295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4" name="Freeform 10"/>
                <p:cNvSpPr>
                  <a:spLocks/>
                </p:cNvSpPr>
                <p:nvPr/>
              </p:nvSpPr>
              <p:spPr bwMode="ltGray">
                <a:xfrm>
                  <a:off x="128" y="678"/>
                  <a:ext cx="369" cy="505"/>
                </a:xfrm>
                <a:custGeom>
                  <a:avLst/>
                  <a:gdLst>
                    <a:gd name="T0" fmla="*/ 73 w 369"/>
                    <a:gd name="T1" fmla="*/ 0 h 505"/>
                    <a:gd name="T2" fmla="*/ 368 w 369"/>
                    <a:gd name="T3" fmla="*/ 404 h 505"/>
                    <a:gd name="T4" fmla="*/ 368 w 369"/>
                    <a:gd name="T5" fmla="*/ 504 h 505"/>
                    <a:gd name="T6" fmla="*/ 0 w 369"/>
                    <a:gd name="T7" fmla="*/ 0 h 505"/>
                    <a:gd name="T8" fmla="*/ 73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6155" name="Group 11"/>
            <p:cNvGrpSpPr>
              <a:grpSpLocks/>
            </p:cNvGrpSpPr>
            <p:nvPr/>
          </p:nvGrpSpPr>
          <p:grpSpPr bwMode="auto">
            <a:xfrm>
              <a:off x="397" y="211"/>
              <a:ext cx="525" cy="480"/>
              <a:chOff x="397" y="211"/>
              <a:chExt cx="525" cy="480"/>
            </a:xfrm>
          </p:grpSpPr>
          <p:sp>
            <p:nvSpPr>
              <p:cNvPr id="6156" name="Freeform 12"/>
              <p:cNvSpPr>
                <a:spLocks/>
              </p:cNvSpPr>
              <p:nvPr/>
            </p:nvSpPr>
            <p:spPr bwMode="gray">
              <a:xfrm>
                <a:off x="397" y="211"/>
                <a:ext cx="525" cy="480"/>
              </a:xfrm>
              <a:custGeom>
                <a:avLst/>
                <a:gdLst>
                  <a:gd name="T0" fmla="*/ 225 w 525"/>
                  <a:gd name="T1" fmla="*/ 217 h 480"/>
                  <a:gd name="T2" fmla="*/ 133 w 525"/>
                  <a:gd name="T3" fmla="*/ 0 h 480"/>
                  <a:gd name="T4" fmla="*/ 263 w 525"/>
                  <a:gd name="T5" fmla="*/ 193 h 480"/>
                  <a:gd name="T6" fmla="*/ 393 w 525"/>
                  <a:gd name="T7" fmla="*/ 0 h 480"/>
                  <a:gd name="T8" fmla="*/ 299 w 525"/>
                  <a:gd name="T9" fmla="*/ 217 h 480"/>
                  <a:gd name="T10" fmla="*/ 524 w 525"/>
                  <a:gd name="T11" fmla="*/ 240 h 480"/>
                  <a:gd name="T12" fmla="*/ 298 w 525"/>
                  <a:gd name="T13" fmla="*/ 262 h 480"/>
                  <a:gd name="T14" fmla="*/ 393 w 525"/>
                  <a:gd name="T15" fmla="*/ 479 h 480"/>
                  <a:gd name="T16" fmla="*/ 263 w 525"/>
                  <a:gd name="T17" fmla="*/ 286 h 480"/>
                  <a:gd name="T18" fmla="*/ 133 w 525"/>
                  <a:gd name="T19" fmla="*/ 479 h 480"/>
                  <a:gd name="T20" fmla="*/ 224 w 525"/>
                  <a:gd name="T21" fmla="*/ 263 h 480"/>
                  <a:gd name="T22" fmla="*/ 0 w 525"/>
                  <a:gd name="T23" fmla="*/ 240 h 480"/>
                  <a:gd name="T24" fmla="*/ 225 w 525"/>
                  <a:gd name="T25" fmla="*/ 217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gray">
              <a:xfrm>
                <a:off x="469" y="276"/>
                <a:ext cx="382" cy="350"/>
              </a:xfrm>
              <a:custGeom>
                <a:avLst/>
                <a:gdLst>
                  <a:gd name="T0" fmla="*/ 153 w 382"/>
                  <a:gd name="T1" fmla="*/ 153 h 350"/>
                  <a:gd name="T2" fmla="*/ 95 w 382"/>
                  <a:gd name="T3" fmla="*/ 0 h 350"/>
                  <a:gd name="T4" fmla="*/ 191 w 382"/>
                  <a:gd name="T5" fmla="*/ 128 h 350"/>
                  <a:gd name="T6" fmla="*/ 284 w 382"/>
                  <a:gd name="T7" fmla="*/ 0 h 350"/>
                  <a:gd name="T8" fmla="*/ 227 w 382"/>
                  <a:gd name="T9" fmla="*/ 153 h 350"/>
                  <a:gd name="T10" fmla="*/ 381 w 382"/>
                  <a:gd name="T11" fmla="*/ 175 h 350"/>
                  <a:gd name="T12" fmla="*/ 226 w 382"/>
                  <a:gd name="T13" fmla="*/ 196 h 350"/>
                  <a:gd name="T14" fmla="*/ 284 w 382"/>
                  <a:gd name="T15" fmla="*/ 349 h 350"/>
                  <a:gd name="T16" fmla="*/ 191 w 382"/>
                  <a:gd name="T17" fmla="*/ 221 h 350"/>
                  <a:gd name="T18" fmla="*/ 95 w 382"/>
                  <a:gd name="T19" fmla="*/ 349 h 350"/>
                  <a:gd name="T20" fmla="*/ 152 w 382"/>
                  <a:gd name="T21" fmla="*/ 198 h 350"/>
                  <a:gd name="T22" fmla="*/ 0 w 382"/>
                  <a:gd name="T23" fmla="*/ 175 h 350"/>
                  <a:gd name="T24" fmla="*/ 153 w 382"/>
                  <a:gd name="T25" fmla="*/ 153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gray">
              <a:xfrm>
                <a:off x="525" y="285"/>
                <a:ext cx="270" cy="332"/>
              </a:xfrm>
              <a:custGeom>
                <a:avLst/>
                <a:gdLst>
                  <a:gd name="T0" fmla="*/ 0 w 270"/>
                  <a:gd name="T1" fmla="*/ 84 h 332"/>
                  <a:gd name="T2" fmla="*/ 122 w 270"/>
                  <a:gd name="T3" fmla="*/ 143 h 332"/>
                  <a:gd name="T4" fmla="*/ 135 w 270"/>
                  <a:gd name="T5" fmla="*/ 0 h 332"/>
                  <a:gd name="T6" fmla="*/ 147 w 270"/>
                  <a:gd name="T7" fmla="*/ 143 h 332"/>
                  <a:gd name="T8" fmla="*/ 268 w 270"/>
                  <a:gd name="T9" fmla="*/ 82 h 332"/>
                  <a:gd name="T10" fmla="*/ 159 w 270"/>
                  <a:gd name="T11" fmla="*/ 166 h 332"/>
                  <a:gd name="T12" fmla="*/ 269 w 270"/>
                  <a:gd name="T13" fmla="*/ 249 h 332"/>
                  <a:gd name="T14" fmla="*/ 147 w 270"/>
                  <a:gd name="T15" fmla="*/ 189 h 332"/>
                  <a:gd name="T16" fmla="*/ 135 w 270"/>
                  <a:gd name="T17" fmla="*/ 331 h 332"/>
                  <a:gd name="T18" fmla="*/ 122 w 270"/>
                  <a:gd name="T19" fmla="*/ 189 h 332"/>
                  <a:gd name="T20" fmla="*/ 0 w 270"/>
                  <a:gd name="T21" fmla="*/ 249 h 332"/>
                  <a:gd name="T22" fmla="*/ 110 w 270"/>
                  <a:gd name="T23" fmla="*/ 166 h 332"/>
                  <a:gd name="T24" fmla="*/ 0 w 270"/>
                  <a:gd name="T25" fmla="*/ 84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9" name="Freeform 15"/>
              <p:cNvSpPr>
                <a:spLocks/>
              </p:cNvSpPr>
              <p:nvPr/>
            </p:nvSpPr>
            <p:spPr bwMode="gray">
              <a:xfrm>
                <a:off x="626" y="408"/>
                <a:ext cx="68" cy="85"/>
              </a:xfrm>
              <a:custGeom>
                <a:avLst/>
                <a:gdLst>
                  <a:gd name="T0" fmla="*/ 0 w 68"/>
                  <a:gd name="T1" fmla="*/ 20 h 85"/>
                  <a:gd name="T2" fmla="*/ 27 w 68"/>
                  <a:gd name="T3" fmla="*/ 30 h 85"/>
                  <a:gd name="T4" fmla="*/ 33 w 68"/>
                  <a:gd name="T5" fmla="*/ 0 h 85"/>
                  <a:gd name="T6" fmla="*/ 39 w 68"/>
                  <a:gd name="T7" fmla="*/ 30 h 85"/>
                  <a:gd name="T8" fmla="*/ 67 w 68"/>
                  <a:gd name="T9" fmla="*/ 20 h 85"/>
                  <a:gd name="T10" fmla="*/ 45 w 68"/>
                  <a:gd name="T11" fmla="*/ 42 h 85"/>
                  <a:gd name="T12" fmla="*/ 67 w 68"/>
                  <a:gd name="T13" fmla="*/ 62 h 85"/>
                  <a:gd name="T14" fmla="*/ 39 w 68"/>
                  <a:gd name="T15" fmla="*/ 52 h 85"/>
                  <a:gd name="T16" fmla="*/ 33 w 68"/>
                  <a:gd name="T17" fmla="*/ 84 h 85"/>
                  <a:gd name="T18" fmla="*/ 27 w 68"/>
                  <a:gd name="T19" fmla="*/ 52 h 85"/>
                  <a:gd name="T20" fmla="*/ 0 w 68"/>
                  <a:gd name="T21" fmla="*/ 62 h 85"/>
                  <a:gd name="T22" fmla="*/ 21 w 68"/>
                  <a:gd name="T23" fmla="*/ 42 h 85"/>
                  <a:gd name="T24" fmla="*/ 0 w 68"/>
                  <a:gd name="T25" fmla="*/ 2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6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76250"/>
            <a:ext cx="70866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6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616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616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5B652F-38D8-4B61-9DFF-15F967BF17F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u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Monotype Sorts" pitchFamily="2" charset="2"/>
        <a:buChar char="u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884238" y="1322388"/>
            <a:ext cx="8186737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sz="4800" b="1" i="1" u="sng">
                <a:solidFill>
                  <a:schemeClr val="tx2"/>
                </a:solidFill>
              </a:rPr>
              <a:t>Окончание столетней войны</a:t>
            </a:r>
          </a:p>
          <a:p>
            <a:pPr algn="ctr"/>
            <a:r>
              <a:rPr lang="ru-RU" altLang="ru-RU" sz="4800" b="1" i="1" u="sng">
                <a:solidFill>
                  <a:schemeClr val="tx2"/>
                </a:solidFill>
              </a:rPr>
              <a:t>Жанна д</a:t>
            </a:r>
            <a:r>
              <a:rPr lang="en-US" altLang="ru-RU" sz="4800" b="1" i="1" u="sng">
                <a:solidFill>
                  <a:schemeClr val="tx2"/>
                </a:solidFill>
              </a:rPr>
              <a:t>’</a:t>
            </a:r>
            <a:r>
              <a:rPr lang="ru-RU" altLang="ru-RU" sz="4800" b="1" i="1" u="sng">
                <a:solidFill>
                  <a:schemeClr val="tx2"/>
                </a:solidFill>
              </a:rPr>
              <a:t>Арк.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21700" cy="45720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1.Междоусобные войны французских феодалов.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765175"/>
            <a:ext cx="4392612" cy="5864225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Карл </a:t>
            </a:r>
            <a:r>
              <a:rPr lang="en-US" altLang="ru-RU" sz="2800">
                <a:solidFill>
                  <a:schemeClr val="bg1"/>
                </a:solidFill>
              </a:rPr>
              <a:t>VI </a:t>
            </a:r>
            <a:r>
              <a:rPr lang="ru-RU" altLang="ru-RU" sz="2800">
                <a:solidFill>
                  <a:schemeClr val="bg1"/>
                </a:solidFill>
              </a:rPr>
              <a:t>был психически болен.2 группы феода-лов вели борьбу за вли-яние на него.Одной ру-ководил герцог Бургун-дский, другой-граф Ар-маньяк.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Между группами нача-лись усобицы.Англича-не помогали то одной, то другой группировке. В итоге они поддержали герцога Бургундского.</a:t>
            </a:r>
          </a:p>
        </p:txBody>
      </p:sp>
      <p:pic>
        <p:nvPicPr>
          <p:cNvPr id="26632" name="Picture 8" descr="1"/>
          <p:cNvPicPr>
            <a:picLocks noChangeAspect="1" noChangeArrowheads="1"/>
          </p:cNvPicPr>
          <p:nvPr/>
        </p:nvPicPr>
        <p:blipFill>
          <a:blip r:embed="rId2">
            <a:lum bright="-12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836613"/>
            <a:ext cx="2303462" cy="5113337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831850" y="6140450"/>
            <a:ext cx="287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Карл </a:t>
            </a:r>
            <a:r>
              <a:rPr lang="en-US" altLang="ru-RU" b="1"/>
              <a:t>VI</a:t>
            </a:r>
            <a:r>
              <a:rPr lang="ru-RU" altLang="ru-RU" b="1"/>
              <a:t> Безумный.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76200"/>
            <a:ext cx="7772400" cy="83820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2.Присоединение французских земель к Англии в начале 15 века.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3962400"/>
            <a:ext cx="8915400" cy="2743200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В 1415 г. англичане высадились близ Кале.В битве у д. Азенкур французы были разбиты.В 1419 г. бургундцы заняли Париж и перебили арманьяков.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Новый договор передавал престол внуку английского ко роля, т.к. его мать была дочерью Карла</a:t>
            </a:r>
            <a:r>
              <a:rPr lang="en-US" altLang="ru-RU" sz="2800">
                <a:solidFill>
                  <a:schemeClr val="bg1"/>
                </a:solidFill>
              </a:rPr>
              <a:t>VI</a:t>
            </a:r>
            <a:r>
              <a:rPr lang="ru-RU" altLang="ru-RU" sz="2800">
                <a:solidFill>
                  <a:schemeClr val="bg1"/>
                </a:solidFill>
              </a:rPr>
              <a:t>.В 1422г.уме рли и английский, и французский монархи. </a:t>
            </a:r>
          </a:p>
        </p:txBody>
      </p:sp>
      <p:pic>
        <p:nvPicPr>
          <p:cNvPr id="24584" name="Picture 8" descr="1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052513"/>
            <a:ext cx="6049962" cy="284162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1438" y="1809750"/>
            <a:ext cx="255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Обстрел города</a:t>
            </a:r>
          </a:p>
          <a:p>
            <a:pPr algn="ctr"/>
            <a:r>
              <a:rPr lang="ru-RU" altLang="ru-RU" b="1"/>
              <a:t>из пушек.</a:t>
            </a:r>
          </a:p>
          <a:p>
            <a:pPr algn="ctr"/>
            <a:r>
              <a:rPr lang="ru-RU" altLang="ru-RU" b="1"/>
              <a:t>Миниатюра 15 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066800"/>
            <a:ext cx="5029200" cy="5638800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Новым королем стал годова-лый ребенок.Но 15-летний сын Карла </a:t>
            </a:r>
            <a:r>
              <a:rPr lang="en-US" altLang="ru-RU" sz="2800">
                <a:solidFill>
                  <a:schemeClr val="bg1"/>
                </a:solidFill>
              </a:rPr>
              <a:t>VI</a:t>
            </a:r>
            <a:r>
              <a:rPr lang="ru-RU" altLang="ru-RU" sz="2800">
                <a:solidFill>
                  <a:schemeClr val="bg1"/>
                </a:solidFill>
              </a:rPr>
              <a:t> бежал из Пари жа и провозгласил себя Кар-лом</a:t>
            </a:r>
            <a:r>
              <a:rPr lang="en-US" altLang="ru-RU" sz="2800">
                <a:solidFill>
                  <a:schemeClr val="bg1"/>
                </a:solidFill>
              </a:rPr>
              <a:t>VII.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Его поддержало население, т.к. он начал борьбу за независи-мость страны.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Остатки французской армии находились в бассейне Луа-ры, поэтому англичане оса-дили Орлеан.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622300" y="76200"/>
            <a:ext cx="7772400" cy="83820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2.Присоединение французских земель к Англии в начале 15 века.</a:t>
            </a:r>
          </a:p>
        </p:txBody>
      </p:sp>
      <p:pic>
        <p:nvPicPr>
          <p:cNvPr id="25609" name="Picture 9" descr="Жан Фуке портрет Карла VII 15 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1125538"/>
            <a:ext cx="3373437" cy="44958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77863" y="5846763"/>
            <a:ext cx="2525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Ж.Фуке.Портрет</a:t>
            </a:r>
          </a:p>
          <a:p>
            <a:pPr algn="ctr"/>
            <a:r>
              <a:rPr lang="ru-RU" altLang="ru-RU" b="1"/>
              <a:t>Карла</a:t>
            </a:r>
            <a:r>
              <a:rPr lang="en-US" altLang="ru-RU" b="1"/>
              <a:t> VII</a:t>
            </a:r>
            <a:r>
              <a:rPr lang="ru-RU" altLang="ru-RU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>
          <a:xfrm>
            <a:off x="622300" y="152400"/>
            <a:ext cx="7772400" cy="47625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3.Жанна д</a:t>
            </a:r>
            <a:r>
              <a:rPr lang="en-US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Арк.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765175"/>
            <a:ext cx="4495800" cy="5943600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Осада длилась 200 дней.В стране началась партизан ская война.Во главе на-родных масс встала Жан-на д</a:t>
            </a:r>
            <a:r>
              <a:rPr lang="en-US" altLang="ru-RU" sz="2800">
                <a:solidFill>
                  <a:schemeClr val="bg1"/>
                </a:solidFill>
              </a:rPr>
              <a:t>’</a:t>
            </a:r>
            <a:r>
              <a:rPr lang="ru-RU" altLang="ru-RU" sz="2800">
                <a:solidFill>
                  <a:schemeClr val="bg1"/>
                </a:solidFill>
              </a:rPr>
              <a:t>Арк.Она утверждала что «голоса» велели на-чать борьбу с англичана-ми.</a:t>
            </a:r>
          </a:p>
          <a:p>
            <a:pPr algn="ctr"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18-летняя Жанна хотела доказать-бог не оставил Францию.Она убедила ар мейского капитана дать ей военную форму.</a:t>
            </a:r>
          </a:p>
        </p:txBody>
      </p:sp>
      <p:pic>
        <p:nvPicPr>
          <p:cNvPr id="20491" name="Picture 11" descr="1"/>
          <p:cNvPicPr>
            <a:picLocks noChangeAspect="1" noChangeArrowheads="1"/>
          </p:cNvPicPr>
          <p:nvPr/>
        </p:nvPicPr>
        <p:blipFill>
          <a:blip r:embed="rId2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46150"/>
            <a:ext cx="3441700" cy="457041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96888" y="5775325"/>
            <a:ext cx="34274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Осада Орлеана.</a:t>
            </a:r>
          </a:p>
          <a:p>
            <a:pPr algn="ctr"/>
            <a:r>
              <a:rPr lang="ru-RU" altLang="ru-RU" b="1"/>
              <a:t>Современный рисунок.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152400"/>
            <a:ext cx="7772400" cy="47625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3.Жанна д</a:t>
            </a:r>
            <a:r>
              <a:rPr lang="en-US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Арк.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765175"/>
            <a:ext cx="4427537" cy="5940425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С трудом добравшись до Орлеана она встретилась с Карлом</a:t>
            </a:r>
            <a:r>
              <a:rPr lang="en-US" altLang="ru-RU" sz="2800">
                <a:solidFill>
                  <a:schemeClr val="bg1"/>
                </a:solidFill>
              </a:rPr>
              <a:t>VII.</a:t>
            </a:r>
            <a:r>
              <a:rPr lang="ru-RU" altLang="ru-RU" sz="2800">
                <a:solidFill>
                  <a:schemeClr val="bg1"/>
                </a:solidFill>
              </a:rPr>
              <a:t>Король ре-шил использовать ее фа-натичную веру и дал ей отряд рыцарей.</a:t>
            </a:r>
          </a:p>
          <a:p>
            <a:pPr algn="ctr"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Жанна предъявила ульти-матум англичанам,тре-буя от них покинуть страну и возместить ущерб.Вскоре началось сражение и осада Орле-ана была снята.</a:t>
            </a:r>
          </a:p>
        </p:txBody>
      </p:sp>
      <p:pic>
        <p:nvPicPr>
          <p:cNvPr id="31749" name="Picture 5" descr="1"/>
          <p:cNvPicPr>
            <a:picLocks noChangeAspect="1" noChangeArrowheads="1"/>
          </p:cNvPicPr>
          <p:nvPr/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08050"/>
            <a:ext cx="3703637" cy="561657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>
          <a:xfrm>
            <a:off x="622300" y="44450"/>
            <a:ext cx="7772400" cy="47625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3.Жанна д</a:t>
            </a:r>
            <a:r>
              <a:rPr lang="en-US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Арк.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643438" y="620713"/>
            <a:ext cx="4271962" cy="6192837"/>
          </a:xfrm>
          <a:prstGeom prst="rect">
            <a:avLst/>
          </a:prstGeo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Английские войска нача-ли отходить на север-это привело к перелому в войне.В армию всту-пали простые люди.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Но Карл не был короно-ван.Жанна убедила его отправиться в Реймс-место коронации.Прой-дя за 2 недели 300 км Карл короновался.Жан-на была почетным гос-тем на церемонии коро-нации . </a:t>
            </a:r>
          </a:p>
        </p:txBody>
      </p:sp>
      <p:pic>
        <p:nvPicPr>
          <p:cNvPr id="27658" name="Picture 10" descr="2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13" y="692150"/>
            <a:ext cx="3078162" cy="51943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68313" y="5949950"/>
            <a:ext cx="36195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RU" b="1"/>
              <a:t>Карл </a:t>
            </a:r>
            <a:r>
              <a:rPr lang="en-US" altLang="ru-RU" b="1"/>
              <a:t>VII</a:t>
            </a:r>
            <a:r>
              <a:rPr lang="ru-RU" altLang="ru-RU" b="1"/>
              <a:t> и Жанна д</a:t>
            </a:r>
            <a:r>
              <a:rPr lang="en-US" altLang="ru-RU" b="1"/>
              <a:t>’</a:t>
            </a:r>
            <a:r>
              <a:rPr lang="ru-RU" altLang="ru-RU" b="1"/>
              <a:t>Арк</a:t>
            </a:r>
          </a:p>
          <a:p>
            <a:pPr algn="ctr"/>
            <a:r>
              <a:rPr lang="ru-RU" altLang="ru-RU" b="1"/>
              <a:t>у Реймского собора.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uiExpand="1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47625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4.Гибель Жанны д</a:t>
            </a:r>
            <a:r>
              <a:rPr lang="en-US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Арк.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836613"/>
            <a:ext cx="4495800" cy="5943600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Рост числа простолюдинов в армии обеспокоил дво-рян.Успехи Жанны вызы вали у них зависть.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Жанна хотела взять Париж, но король не разрешил ей сделать это.Жанна дви нулась сама, но была ра-нена.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Вскоре Жанна попала в плен к бургундцам в резу льтате предательства ко-менданта Компьена.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4419600" y="839788"/>
            <a:ext cx="4495800" cy="59436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Monotype Sorts" pitchFamily="2" charset="2"/>
              <a:buChar char="u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Несколько месяцев Жанна провела в тюрьме.Враги короля хотели допиться от нее признания,что она -слуга дьявола.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Суд из епископов вынес ей смертый приговор.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В мае 1431 года в Руане Жанну  д</a:t>
            </a:r>
            <a:r>
              <a:rPr lang="en-US" altLang="ru-RU">
                <a:solidFill>
                  <a:schemeClr val="bg1"/>
                </a:solidFill>
              </a:rPr>
              <a:t>’</a:t>
            </a:r>
            <a:r>
              <a:rPr lang="ru-RU" altLang="ru-RU">
                <a:solidFill>
                  <a:schemeClr val="bg1"/>
                </a:solidFill>
              </a:rPr>
              <a:t>Арк сожгли на костре.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>
                <a:solidFill>
                  <a:schemeClr val="bg1"/>
                </a:solidFill>
              </a:rPr>
              <a:t>В 1456 г. король добился пересмотра приговора.   </a:t>
            </a:r>
          </a:p>
        </p:txBody>
      </p:sp>
      <p:pic>
        <p:nvPicPr>
          <p:cNvPr id="23562" name="Picture 10" descr="2"/>
          <p:cNvPicPr>
            <a:picLocks noChangeAspect="1" noChangeArrowheads="1"/>
          </p:cNvPicPr>
          <p:nvPr/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8050"/>
            <a:ext cx="3367088" cy="486092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79388" y="6067425"/>
            <a:ext cx="4062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/>
              <a:t>Жанна д</a:t>
            </a:r>
            <a:r>
              <a:rPr lang="en-US" altLang="ru-RU" b="1"/>
              <a:t>’</a:t>
            </a:r>
            <a:r>
              <a:rPr lang="ru-RU" altLang="ru-RU" b="1"/>
              <a:t>Арк перед казнью.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  <p:bldP spid="23560" grpId="0" uiExpand="1" build="p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33350"/>
            <a:ext cx="7772400" cy="552450"/>
          </a:xfrm>
          <a:solidFill>
            <a:srgbClr val="FFFFFF"/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5.Окончание войны.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762000"/>
            <a:ext cx="4267200" cy="5867400"/>
          </a:xfrm>
          <a:solidFill>
            <a:schemeClr val="tx1"/>
          </a:soli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Несмотря на смерть Жан-ны народная война уси-лилась.Англичане отве-тили новым наступле-нием, но успеха не дос-тигли.В Париже жите-ли подняли восстание.</a:t>
            </a:r>
          </a:p>
          <a:p>
            <a:pPr>
              <a:buClr>
                <a:schemeClr val="bg2"/>
              </a:buClr>
              <a:buFont typeface="Arial" panose="020B0604020202020204" pitchFamily="34" charset="0"/>
              <a:buNone/>
            </a:pPr>
            <a:r>
              <a:rPr lang="ru-RU" altLang="ru-RU" sz="2800">
                <a:solidFill>
                  <a:schemeClr val="bg1"/>
                </a:solidFill>
              </a:rPr>
              <a:t>Карл создал наемную ар-мию,закупил артиле-рию и в 1453 году,взяв Бордо, вытеснил англи-чан из страны.Война завершилась.</a:t>
            </a:r>
          </a:p>
        </p:txBody>
      </p:sp>
      <p:pic>
        <p:nvPicPr>
          <p:cNvPr id="28679" name="Picture 7" descr="2"/>
          <p:cNvPicPr>
            <a:picLocks noChangeAspect="1" noChangeArrowheads="1"/>
          </p:cNvPicPr>
          <p:nvPr/>
        </p:nvPicPr>
        <p:blipFill>
          <a:blip r:embed="rId2">
            <a:lum bright="-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5538"/>
            <a:ext cx="4321175" cy="5160962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1403350" y="5013325"/>
            <a:ext cx="360363" cy="338138"/>
          </a:xfrm>
          <a:prstGeom prst="star16">
            <a:avLst>
              <a:gd name="adj" fmla="val 37500"/>
            </a:avLst>
          </a:prstGeom>
          <a:solidFill>
            <a:schemeClr val="tx1"/>
          </a:solidFill>
          <a:ln w="381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611188" y="4941888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FF0000"/>
                </a:solidFill>
              </a:rPr>
              <a:t>1453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theme/theme1.xml><?xml version="1.0" encoding="utf-8"?>
<a:theme xmlns:a="http://schemas.openxmlformats.org/drawingml/2006/main" name="Мерцание">
  <a:themeElements>
    <a:clrScheme name="Мерцание 1">
      <a:dk1>
        <a:srgbClr val="2A004E"/>
      </a:dk1>
      <a:lt1>
        <a:srgbClr val="FFFFFF"/>
      </a:lt1>
      <a:dk2>
        <a:srgbClr val="500093"/>
      </a:dk2>
      <a:lt2>
        <a:srgbClr val="00CCCC"/>
      </a:lt2>
      <a:accent1>
        <a:srgbClr val="D60093"/>
      </a:accent1>
      <a:accent2>
        <a:srgbClr val="0000FF"/>
      </a:accent2>
      <a:accent3>
        <a:srgbClr val="B3AAC8"/>
      </a:accent3>
      <a:accent4>
        <a:srgbClr val="DADADA"/>
      </a:accent4>
      <a:accent5>
        <a:srgbClr val="E8AAC8"/>
      </a:accent5>
      <a:accent6>
        <a:srgbClr val="0000E7"/>
      </a:accent6>
      <a:hlink>
        <a:srgbClr val="FFFF00"/>
      </a:hlink>
      <a:folHlink>
        <a:srgbClr val="7500D7"/>
      </a:folHlink>
    </a:clrScheme>
    <a:fontScheme name="Мерцание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Мерцание 1">
        <a:dk1>
          <a:srgbClr val="2A004E"/>
        </a:dk1>
        <a:lt1>
          <a:srgbClr val="FFFFFF"/>
        </a:lt1>
        <a:dk2>
          <a:srgbClr val="500093"/>
        </a:dk2>
        <a:lt2>
          <a:srgbClr val="00CCCC"/>
        </a:lt2>
        <a:accent1>
          <a:srgbClr val="D60093"/>
        </a:accent1>
        <a:accent2>
          <a:srgbClr val="0000FF"/>
        </a:accent2>
        <a:accent3>
          <a:srgbClr val="B3AAC8"/>
        </a:accent3>
        <a:accent4>
          <a:srgbClr val="DADADA"/>
        </a:accent4>
        <a:accent5>
          <a:srgbClr val="E8AAC8"/>
        </a:accent5>
        <a:accent6>
          <a:srgbClr val="0000E7"/>
        </a:accent6>
        <a:hlink>
          <a:srgbClr val="FFFF00"/>
        </a:hlink>
        <a:folHlink>
          <a:srgbClr val="7500D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рцание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CC99FF"/>
        </a:accent1>
        <a:accent2>
          <a:srgbClr val="3366FF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рцание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777777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BDBDBD"/>
        </a:accent5>
        <a:accent6>
          <a:srgbClr val="B8B8B8"/>
        </a:accent6>
        <a:hlink>
          <a:srgbClr val="4D4D4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рцание 4">
        <a:dk1>
          <a:srgbClr val="000000"/>
        </a:dk1>
        <a:lt1>
          <a:srgbClr val="00CCCC"/>
        </a:lt1>
        <a:dk2>
          <a:srgbClr val="FFFFCC"/>
        </a:dk2>
        <a:lt2>
          <a:srgbClr val="009999"/>
        </a:lt2>
        <a:accent1>
          <a:srgbClr val="CC99FF"/>
        </a:accent1>
        <a:accent2>
          <a:srgbClr val="3366FF"/>
        </a:accent2>
        <a:accent3>
          <a:srgbClr val="AAE2E2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рцание 5">
        <a:dk1>
          <a:srgbClr val="003300"/>
        </a:dk1>
        <a:lt1>
          <a:srgbClr val="FFFFFF"/>
        </a:lt1>
        <a:dk2>
          <a:srgbClr val="669900"/>
        </a:dk2>
        <a:lt2>
          <a:srgbClr val="FFCC66"/>
        </a:lt2>
        <a:accent1>
          <a:srgbClr val="990033"/>
        </a:accent1>
        <a:accent2>
          <a:srgbClr val="FF9933"/>
        </a:accent2>
        <a:accent3>
          <a:srgbClr val="B8CAAA"/>
        </a:accent3>
        <a:accent4>
          <a:srgbClr val="DADADA"/>
        </a:accent4>
        <a:accent5>
          <a:srgbClr val="CAAAAD"/>
        </a:accent5>
        <a:accent6>
          <a:srgbClr val="E78A2D"/>
        </a:accent6>
        <a:hlink>
          <a:srgbClr val="CCCC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рцание 6">
        <a:dk1>
          <a:srgbClr val="663300"/>
        </a:dk1>
        <a:lt1>
          <a:srgbClr val="FFFFFF"/>
        </a:lt1>
        <a:dk2>
          <a:srgbClr val="CC6600"/>
        </a:dk2>
        <a:lt2>
          <a:srgbClr val="FFCC00"/>
        </a:lt2>
        <a:accent1>
          <a:srgbClr val="990033"/>
        </a:accent1>
        <a:accent2>
          <a:srgbClr val="FF0033"/>
        </a:accent2>
        <a:accent3>
          <a:srgbClr val="E2B8AA"/>
        </a:accent3>
        <a:accent4>
          <a:srgbClr val="DADADA"/>
        </a:accent4>
        <a:accent5>
          <a:srgbClr val="CAAAAD"/>
        </a:accent5>
        <a:accent6>
          <a:srgbClr val="E7002D"/>
        </a:accent6>
        <a:hlink>
          <a:srgbClr val="CC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рцание 7">
        <a:dk1>
          <a:srgbClr val="660033"/>
        </a:dk1>
        <a:lt1>
          <a:srgbClr val="FFFFFF"/>
        </a:lt1>
        <a:dk2>
          <a:srgbClr val="990066"/>
        </a:dk2>
        <a:lt2>
          <a:srgbClr val="FFFF66"/>
        </a:lt2>
        <a:accent1>
          <a:srgbClr val="9933FF"/>
        </a:accent1>
        <a:accent2>
          <a:srgbClr val="00CCCC"/>
        </a:accent2>
        <a:accent3>
          <a:srgbClr val="CAAAB8"/>
        </a:accent3>
        <a:accent4>
          <a:srgbClr val="DADADA"/>
        </a:accent4>
        <a:accent5>
          <a:srgbClr val="CAADFF"/>
        </a:accent5>
        <a:accent6>
          <a:srgbClr val="00B9B9"/>
        </a:accent6>
        <a:hlink>
          <a:srgbClr val="CC66FF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C:\MSOffice\Шаблоны\Дизайны презентаций\Мерцание.pot</Template>
  <TotalTime>701</TotalTime>
  <Words>495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Times New Roman</vt:lpstr>
      <vt:lpstr>Monotype Sorts</vt:lpstr>
      <vt:lpstr>Arial</vt:lpstr>
      <vt:lpstr>Мерцание</vt:lpstr>
      <vt:lpstr>Презентация PowerPoint</vt:lpstr>
      <vt:lpstr>1.Междоусобные войны французских феодалов.</vt:lpstr>
      <vt:lpstr>2.Присоединение французских земель к Англии в начале 15 века.</vt:lpstr>
      <vt:lpstr>2.Присоединение французских земель к Англии в начале 15 века.</vt:lpstr>
      <vt:lpstr>3.Жанна д’Арк.</vt:lpstr>
      <vt:lpstr>3.Жанна д’Арк.</vt:lpstr>
      <vt:lpstr>3.Жанна д’Арк.</vt:lpstr>
      <vt:lpstr>4.Гибель Жанны д’Арк.</vt:lpstr>
      <vt:lpstr>5.Окончание войны.</vt:lpstr>
    </vt:vector>
  </TitlesOfParts>
  <Company>ШКОЛА 46 ЮЗАО МОСКВА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ЧЕРНОВ АЛЕКСЕЙ</dc:creator>
  <cp:lastModifiedBy>admin</cp:lastModifiedBy>
  <cp:revision>27</cp:revision>
  <dcterms:created xsi:type="dcterms:W3CDTF">1998-09-02T07:19:48Z</dcterms:created>
  <dcterms:modified xsi:type="dcterms:W3CDTF">2015-04-08T17:05:10Z</dcterms:modified>
</cp:coreProperties>
</file>