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0" r:id="rId3"/>
    <p:sldId id="261" r:id="rId4"/>
    <p:sldId id="262" r:id="rId5"/>
    <p:sldId id="278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9" r:id="rId14"/>
    <p:sldId id="271" r:id="rId15"/>
    <p:sldId id="272" r:id="rId16"/>
    <p:sldId id="273" r:id="rId17"/>
    <p:sldId id="281" r:id="rId18"/>
    <p:sldId id="282" r:id="rId19"/>
    <p:sldId id="283" r:id="rId20"/>
    <p:sldId id="284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00"/>
    <a:srgbClr val="FEE4CA"/>
    <a:srgbClr val="000066"/>
    <a:srgbClr val="2BD1D5"/>
    <a:srgbClr val="66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0"/>
  </p:normalViewPr>
  <p:slideViewPr>
    <p:cSldViewPr>
      <p:cViewPr varScale="1">
        <p:scale>
          <a:sx n="39" d="100"/>
          <a:sy n="39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D8D280-DBE2-4A2D-9CC7-D535BDB9DE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3477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01EB22-6C6C-4208-BF56-12449C5883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414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3551F9-3CC1-4760-9DF2-5A8CD629D9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326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2407FA-6398-4438-B7DB-3E92234475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3356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2D8B3E-E1A8-416F-8F13-3F887490C1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779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05423B-5B5D-4FA4-9302-3778B0886E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8756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22DC8-0BA1-4BDB-BF8B-32191B698B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0492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5906E-3135-4D02-8DB3-53235BB0AA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93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58631-BF04-4760-AC22-FD47235ADB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682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A4D5D6-5F74-4164-B7DE-5F959C3EA3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987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E9D1DF-3121-4D8B-9FD2-4A100A588C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440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79855B-976C-45E9-B21E-1089972AFA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89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F6131A5-C820-4C4A-9F1F-39663D35154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82;&#1091;&#1083;&#1100;&#1090;&#1091;&#1088;&#1072;%20&#1055;&#1077;&#1090;&#1088;&#1086;&#1074;&#1089;&#1082;&#1086;&#1081;%20&#1101;&#1087;&#1086;&#1093;&#1080;\&#1087;&#1077;&#1089;&#1085;&#1086;&#1087;&#1077;&#1085;&#1080;&#1077;%20&#1082;%20&#1080;&#1082;&#1086;&#1085;&#1077;%20&#1042;&#1083;&#1072;&#1076;&#1080;&#1084;&#1080;&#1088;&#1089;&#1082;&#1072;&#1103;%20&#1073;&#1086;&#1078;&#1100;&#1103;%20&#1084;&#1072;&#1090;&#1077;&#1088;&#1100;.%20&#1053;&#1072;&#1095;&#1072;&#1083;&#1086;.mp3" TargetMode="Externa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Петр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76200"/>
            <a:ext cx="2268538" cy="3200400"/>
          </a:xfrm>
          <a:prstGeom prst="rect">
            <a:avLst/>
          </a:prstGeom>
          <a:noFill/>
          <a:ln w="19050">
            <a:solidFill>
              <a:srgbClr val="0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057400" y="1905000"/>
            <a:ext cx="6629400" cy="1447800"/>
          </a:xfrm>
        </p:spPr>
        <p:txBody>
          <a:bodyPr/>
          <a:lstStyle/>
          <a:p>
            <a:pPr eaLnBrk="1" hangingPunct="1"/>
            <a:r>
              <a:rPr lang="ru-RU" altLang="ru-RU" sz="6000" b="1" smtClean="0">
                <a:solidFill>
                  <a:srgbClr val="660033"/>
                </a:solidFill>
                <a:latin typeface="Monotype Corsiva" panose="03010101010201010101" pitchFamily="66" charset="0"/>
              </a:rPr>
              <a:t>Реформы Петра </a:t>
            </a:r>
            <a:r>
              <a:rPr lang="en-US" altLang="ru-RU" sz="6000" b="1" smtClean="0">
                <a:solidFill>
                  <a:srgbClr val="660033"/>
                </a:solidFill>
                <a:latin typeface="Monotype Corsiva" panose="03010101010201010101" pitchFamily="66" charset="0"/>
              </a:rPr>
              <a:t>I</a:t>
            </a:r>
            <a:endParaRPr lang="ru-RU" altLang="ru-RU" sz="6000" b="1" smtClean="0">
              <a:solidFill>
                <a:srgbClr val="660033"/>
              </a:solidFill>
              <a:latin typeface="Monotype Corsiva" panose="03010101010201010101" pitchFamily="66" charset="0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3124200"/>
            <a:ext cx="7239000" cy="1752600"/>
          </a:xfrm>
        </p:spPr>
        <p:txBody>
          <a:bodyPr/>
          <a:lstStyle/>
          <a:p>
            <a:pPr eaLnBrk="1" hangingPunct="1"/>
            <a:r>
              <a:rPr lang="ru-RU" altLang="ru-RU" sz="5400" b="1" smtClean="0">
                <a:solidFill>
                  <a:srgbClr val="CC0000"/>
                </a:solidFill>
                <a:latin typeface="Monotype Corsiva" panose="03010101010201010101" pitchFamily="66" charset="0"/>
              </a:rPr>
              <a:t>в </a:t>
            </a:r>
            <a:br>
              <a:rPr lang="ru-RU" altLang="ru-RU" sz="5400" b="1" smtClean="0">
                <a:solidFill>
                  <a:srgbClr val="CC0000"/>
                </a:solidFill>
                <a:latin typeface="Monotype Corsiva" panose="03010101010201010101" pitchFamily="66" charset="0"/>
              </a:rPr>
            </a:br>
            <a:r>
              <a:rPr lang="en-US" altLang="ru-RU" sz="5400" b="1" smtClean="0">
                <a:solidFill>
                  <a:srgbClr val="CC0000"/>
                </a:solidFill>
                <a:latin typeface="Monotype Corsiva" panose="03010101010201010101" pitchFamily="66" charset="0"/>
              </a:rPr>
              <a:t>I</a:t>
            </a:r>
            <a:r>
              <a:rPr lang="ru-RU" altLang="ru-RU" sz="5400" b="1" smtClean="0">
                <a:solidFill>
                  <a:srgbClr val="CC0000"/>
                </a:solidFill>
                <a:latin typeface="Monotype Corsiva" panose="03010101010201010101" pitchFamily="66" charset="0"/>
              </a:rPr>
              <a:t> четверти </a:t>
            </a:r>
            <a:r>
              <a:rPr lang="en-US" altLang="ru-RU" sz="5400" b="1" smtClean="0">
                <a:solidFill>
                  <a:srgbClr val="CC0000"/>
                </a:solidFill>
                <a:latin typeface="Monotype Corsiva" panose="03010101010201010101" pitchFamily="66" charset="0"/>
              </a:rPr>
              <a:t>XVIII </a:t>
            </a:r>
            <a:r>
              <a:rPr lang="ru-RU" altLang="ru-RU" sz="5400" b="1" smtClean="0">
                <a:solidFill>
                  <a:srgbClr val="CC0000"/>
                </a:solidFill>
                <a:latin typeface="Monotype Corsiva" panose="03010101010201010101" pitchFamily="66" charset="0"/>
              </a:rPr>
              <a:t>века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705600" y="2286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 i="1">
                <a:solidFill>
                  <a:srgbClr val="660033"/>
                </a:solidFill>
              </a:rPr>
              <a:t>урок в 7 классе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 build="p"/>
      <p:bldP spid="410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229600" cy="334962"/>
          </a:xfrm>
        </p:spPr>
        <p:txBody>
          <a:bodyPr/>
          <a:lstStyle/>
          <a:p>
            <a:pPr eaLnBrk="1" hangingPunct="1"/>
            <a:r>
              <a:rPr lang="ru-RU" altLang="ru-RU" sz="3000" b="1" i="1" smtClean="0">
                <a:solidFill>
                  <a:srgbClr val="CC0000"/>
                </a:solidFill>
              </a:rPr>
              <a:t>Скульптура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343400" y="1143000"/>
            <a:ext cx="4572000" cy="4191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smtClean="0">
                <a:solidFill>
                  <a:srgbClr val="000066"/>
                </a:solidFill>
              </a:rPr>
              <a:t>		Скульптура в </a:t>
            </a:r>
            <a:r>
              <a:rPr lang="en-US" altLang="ru-RU" sz="2400" smtClean="0">
                <a:solidFill>
                  <a:srgbClr val="000066"/>
                </a:solidFill>
              </a:rPr>
              <a:t>I</a:t>
            </a:r>
            <a:r>
              <a:rPr lang="ru-RU" altLang="ru-RU" sz="2400" smtClean="0">
                <a:solidFill>
                  <a:srgbClr val="000066"/>
                </a:solidFill>
              </a:rPr>
              <a:t> четверти </a:t>
            </a:r>
            <a:r>
              <a:rPr lang="en-US" altLang="ru-RU" sz="2400" smtClean="0">
                <a:solidFill>
                  <a:srgbClr val="000066"/>
                </a:solidFill>
              </a:rPr>
              <a:t>XVIII </a:t>
            </a:r>
            <a:r>
              <a:rPr lang="ru-RU" altLang="ru-RU" sz="2400" smtClean="0">
                <a:solidFill>
                  <a:srgbClr val="000066"/>
                </a:solidFill>
              </a:rPr>
              <a:t>века становится одним из «новых» видов искусства в России. Статуи со временем становятся обязательным атрибутом ландшафтно – паркового искусства. Крупнейшим мастером этого времени </a:t>
            </a:r>
            <a:br>
              <a:rPr lang="ru-RU" altLang="ru-RU" sz="2400" smtClean="0">
                <a:solidFill>
                  <a:srgbClr val="000066"/>
                </a:solidFill>
              </a:rPr>
            </a:br>
            <a:r>
              <a:rPr lang="ru-RU" altLang="ru-RU" sz="2400" smtClean="0">
                <a:solidFill>
                  <a:srgbClr val="000066"/>
                </a:solidFill>
              </a:rPr>
              <a:t>был архитектор и скульптор </a:t>
            </a:r>
            <a:br>
              <a:rPr lang="ru-RU" altLang="ru-RU" sz="2400" smtClean="0">
                <a:solidFill>
                  <a:srgbClr val="000066"/>
                </a:solidFill>
              </a:rPr>
            </a:br>
            <a:r>
              <a:rPr lang="ru-RU" altLang="ru-RU" sz="2400" smtClean="0">
                <a:solidFill>
                  <a:srgbClr val="000066"/>
                </a:solidFill>
              </a:rPr>
              <a:t>Б. Растрелли. </a:t>
            </a:r>
          </a:p>
          <a:p>
            <a:pPr eaLnBrk="1" hangingPunct="1">
              <a:buFontTx/>
              <a:buNone/>
            </a:pPr>
            <a:endParaRPr lang="ru-RU" altLang="ru-RU" sz="2400" smtClean="0">
              <a:solidFill>
                <a:srgbClr val="000066"/>
              </a:solidFill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55613" y="762000"/>
            <a:ext cx="3746500" cy="5899150"/>
            <a:chOff x="287" y="480"/>
            <a:chExt cx="2360" cy="3716"/>
          </a:xfrm>
        </p:grpSpPr>
        <p:pic>
          <p:nvPicPr>
            <p:cNvPr id="11269" name="Picture 2" descr="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" y="480"/>
              <a:ext cx="2360" cy="3215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70" name="Text Box 5"/>
            <p:cNvSpPr txBox="1">
              <a:spLocks noChangeArrowheads="1"/>
            </p:cNvSpPr>
            <p:nvPr/>
          </p:nvSpPr>
          <p:spPr bwMode="auto">
            <a:xfrm>
              <a:off x="288" y="3792"/>
              <a:ext cx="235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b="1"/>
                <a:t>Б. Растрелли </a:t>
              </a:r>
              <a:br>
                <a:rPr lang="ru-RU" altLang="ru-RU" b="1"/>
              </a:br>
              <a:r>
                <a:rPr lang="ru-RU" altLang="ru-RU" b="1"/>
                <a:t>Бюст Петра </a:t>
              </a:r>
              <a:r>
                <a:rPr lang="en-US" altLang="ru-RU" b="1"/>
                <a:t>I. </a:t>
              </a:r>
              <a:r>
                <a:rPr lang="ru-RU" altLang="ru-RU" sz="1600" b="1"/>
                <a:t>1723-1730гг.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487363"/>
          </a:xfrm>
        </p:spPr>
        <p:txBody>
          <a:bodyPr/>
          <a:lstStyle/>
          <a:p>
            <a:pPr eaLnBrk="1" hangingPunct="1"/>
            <a:r>
              <a:rPr lang="ru-RU" altLang="ru-RU" sz="3000" b="1" i="1" smtClean="0">
                <a:solidFill>
                  <a:srgbClr val="CC0000"/>
                </a:solidFill>
              </a:rPr>
              <a:t>Живопись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304800" y="685800"/>
            <a:ext cx="9448800" cy="198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smtClean="0">
                <a:solidFill>
                  <a:srgbClr val="000066"/>
                </a:solidFill>
              </a:rPr>
              <a:t>		    Русская живопись </a:t>
            </a:r>
            <a:r>
              <a:rPr lang="en-US" altLang="ru-RU" sz="2400" b="1" smtClean="0">
                <a:solidFill>
                  <a:srgbClr val="000066"/>
                </a:solidFill>
              </a:rPr>
              <a:t>I</a:t>
            </a:r>
            <a:r>
              <a:rPr lang="ru-RU" altLang="ru-RU" sz="2400" b="1" smtClean="0">
                <a:solidFill>
                  <a:srgbClr val="000066"/>
                </a:solidFill>
              </a:rPr>
              <a:t> четверти </a:t>
            </a:r>
            <a:r>
              <a:rPr lang="en-US" altLang="ru-RU" sz="2400" b="1" smtClean="0">
                <a:solidFill>
                  <a:srgbClr val="000066"/>
                </a:solidFill>
              </a:rPr>
              <a:t>XVIII </a:t>
            </a:r>
            <a:r>
              <a:rPr lang="ru-RU" altLang="ru-RU" sz="2400" b="1" smtClean="0">
                <a:solidFill>
                  <a:srgbClr val="000066"/>
                </a:solidFill>
              </a:rPr>
              <a:t>века приобретает ярко выраженный светский характер, формируясь под влиянием западноевропейского искусства. Основным жанром живописи становится портрет.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mtClean="0"/>
              <a:t> 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81000" y="2286000"/>
            <a:ext cx="3505200" cy="3994150"/>
            <a:chOff x="240" y="1440"/>
            <a:chExt cx="2208" cy="2516"/>
          </a:xfrm>
        </p:grpSpPr>
        <p:pic>
          <p:nvPicPr>
            <p:cNvPr id="12296" name="Picture 5" descr="Петр 1 ав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440"/>
              <a:ext cx="2058" cy="2046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297" name="Text Box 6"/>
            <p:cNvSpPr txBox="1">
              <a:spLocks noChangeArrowheads="1"/>
            </p:cNvSpPr>
            <p:nvPr/>
          </p:nvSpPr>
          <p:spPr bwMode="auto">
            <a:xfrm>
              <a:off x="240" y="3552"/>
              <a:ext cx="220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b="1"/>
                <a:t>И. Никитин. Портрет Петра </a:t>
              </a:r>
              <a:r>
                <a:rPr lang="en-US" altLang="ru-RU" b="1"/>
                <a:t>I</a:t>
              </a:r>
              <a:r>
                <a:rPr lang="ru-RU" altLang="ru-RU" b="1"/>
                <a:t>. 1721г.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105400" y="2286000"/>
            <a:ext cx="3505200" cy="4070350"/>
            <a:chOff x="3216" y="1440"/>
            <a:chExt cx="2208" cy="2564"/>
          </a:xfrm>
        </p:grpSpPr>
        <p:pic>
          <p:nvPicPr>
            <p:cNvPr id="12294" name="Picture 12" descr="7а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1440"/>
              <a:ext cx="1632" cy="2111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295" name="Text Box 13"/>
            <p:cNvSpPr txBox="1">
              <a:spLocks noChangeArrowheads="1"/>
            </p:cNvSpPr>
            <p:nvPr/>
          </p:nvSpPr>
          <p:spPr bwMode="auto">
            <a:xfrm>
              <a:off x="3216" y="3600"/>
              <a:ext cx="220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b="1"/>
                <a:t>И. Никитин. Портрет </a:t>
              </a:r>
              <a:br>
                <a:rPr lang="ru-RU" altLang="ru-RU" b="1"/>
              </a:br>
              <a:r>
                <a:rPr lang="ru-RU" altLang="ru-RU" b="1"/>
                <a:t>графа Г.И. Головкина</a:t>
              </a:r>
              <a:endParaRPr lang="ru-RU" alt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/>
      <p:bldP spid="3379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191000" y="685800"/>
            <a:ext cx="4695825" cy="5168900"/>
            <a:chOff x="2688" y="480"/>
            <a:chExt cx="2910" cy="3208"/>
          </a:xfrm>
        </p:grpSpPr>
        <p:pic>
          <p:nvPicPr>
            <p:cNvPr id="13318" name="Picture 3" descr="А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480"/>
              <a:ext cx="2910" cy="2570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319" name="Rectangle 4"/>
            <p:cNvSpPr>
              <a:spLocks noChangeArrowheads="1"/>
            </p:cNvSpPr>
            <p:nvPr/>
          </p:nvSpPr>
          <p:spPr bwMode="auto">
            <a:xfrm>
              <a:off x="2784" y="3120"/>
              <a:ext cx="2640" cy="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b="1"/>
                <a:t>А.М. Матвеев. </a:t>
              </a:r>
            </a:p>
            <a:p>
              <a:pPr algn="ctr" eaLnBrk="1" hangingPunct="1"/>
              <a:r>
                <a:rPr lang="ru-RU" altLang="ru-RU" b="1"/>
                <a:t>Автопортрет с женой.</a:t>
              </a:r>
            </a:p>
            <a:p>
              <a:pPr algn="ctr" eaLnBrk="1" hangingPunct="1"/>
              <a:r>
                <a:rPr lang="ru-RU" altLang="ru-RU" b="1"/>
                <a:t>1720-е гг.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0" y="685800"/>
            <a:ext cx="3733800" cy="5106988"/>
            <a:chOff x="0" y="432"/>
            <a:chExt cx="2352" cy="3217"/>
          </a:xfrm>
        </p:grpSpPr>
        <p:pic>
          <p:nvPicPr>
            <p:cNvPr id="13316" name="Picture 2" descr="портрет напольного гетмана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432"/>
              <a:ext cx="1876" cy="259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317" name="Text Box 7"/>
            <p:cNvSpPr txBox="1">
              <a:spLocks noChangeArrowheads="1"/>
            </p:cNvSpPr>
            <p:nvPr/>
          </p:nvSpPr>
          <p:spPr bwMode="auto">
            <a:xfrm>
              <a:off x="0" y="3072"/>
              <a:ext cx="2352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b="1"/>
                <a:t>И. Никитин.</a:t>
              </a:r>
              <a:br>
                <a:rPr lang="ru-RU" altLang="ru-RU" b="1"/>
              </a:br>
              <a:r>
                <a:rPr lang="ru-RU" altLang="ru-RU" b="1"/>
                <a:t> Портрет напольного гетмана. 1720-е гг.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0" y="60325"/>
            <a:ext cx="914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CC0000"/>
                </a:solidFill>
              </a:rPr>
              <a:t>Закрепление изученного материала по п.</a:t>
            </a:r>
            <a:r>
              <a:rPr lang="en-US" altLang="ru-RU" sz="2000" b="1">
                <a:solidFill>
                  <a:srgbClr val="CC0000"/>
                </a:solidFill>
              </a:rPr>
              <a:t>3</a:t>
            </a:r>
            <a:r>
              <a:rPr lang="ru-RU" altLang="ru-RU" sz="2000" b="1">
                <a:solidFill>
                  <a:srgbClr val="CC0000"/>
                </a:solidFill>
              </a:rPr>
              <a:t> плана урока</a:t>
            </a:r>
            <a:endParaRPr lang="ru-RU" altLang="ru-RU"/>
          </a:p>
        </p:txBody>
      </p:sp>
      <p:pic>
        <p:nvPicPr>
          <p:cNvPr id="53253" name="Picture 5" descr="фон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" t="8571" b="3810"/>
          <a:stretch>
            <a:fillRect/>
          </a:stretch>
        </p:blipFill>
        <p:spPr bwMode="auto">
          <a:xfrm>
            <a:off x="381000" y="1017588"/>
            <a:ext cx="8382000" cy="556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295400" y="2590800"/>
            <a:ext cx="6096000" cy="286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800" b="1" i="1">
                <a:solidFill>
                  <a:srgbClr val="CC0000"/>
                </a:solidFill>
              </a:rPr>
              <a:t>Что нового появилось в изобразительном искусстве России в </a:t>
            </a:r>
            <a:r>
              <a:rPr lang="en-US" altLang="ru-RU" sz="2800" b="1" i="1">
                <a:solidFill>
                  <a:srgbClr val="CC0000"/>
                </a:solidFill>
              </a:rPr>
              <a:t>I</a:t>
            </a:r>
            <a:r>
              <a:rPr lang="ru-RU" altLang="ru-RU" sz="2800" b="1" i="1">
                <a:solidFill>
                  <a:srgbClr val="CC0000"/>
                </a:solidFill>
              </a:rPr>
              <a:t> четверти </a:t>
            </a:r>
            <a:r>
              <a:rPr lang="en-US" altLang="ru-RU" sz="2800" b="1" i="1">
                <a:solidFill>
                  <a:srgbClr val="CC0000"/>
                </a:solidFill>
              </a:rPr>
              <a:t>XVIII </a:t>
            </a:r>
            <a:r>
              <a:rPr lang="ru-RU" altLang="ru-RU" sz="2800" b="1" i="1">
                <a:solidFill>
                  <a:srgbClr val="CC0000"/>
                </a:solidFill>
              </a:rPr>
              <a:t>века?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2800" b="1" i="1">
                <a:solidFill>
                  <a:srgbClr val="CC0000"/>
                </a:solidFill>
              </a:rPr>
              <a:t>Какие тенденции русской архитектуры нашли свое продолжение в эту эпоху?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3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32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98438"/>
            <a:ext cx="8229600" cy="487362"/>
          </a:xfrm>
        </p:spPr>
        <p:txBody>
          <a:bodyPr/>
          <a:lstStyle/>
          <a:p>
            <a:pPr eaLnBrk="1" hangingPunct="1"/>
            <a:r>
              <a:rPr lang="ru-RU" altLang="ru-RU" sz="3000" b="1" i="1" smtClean="0">
                <a:solidFill>
                  <a:srgbClr val="CC0000"/>
                </a:solidFill>
              </a:rPr>
              <a:t>Быт и нравы петровской эпохи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-152400" y="914400"/>
            <a:ext cx="9296400" cy="1752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100" smtClean="0">
                <a:solidFill>
                  <a:srgbClr val="000066"/>
                </a:solidFill>
              </a:rPr>
              <a:t>		</a:t>
            </a:r>
            <a:r>
              <a:rPr lang="ru-RU" altLang="ru-RU" sz="2100" b="1" smtClean="0">
                <a:solidFill>
                  <a:srgbClr val="660033"/>
                </a:solidFill>
              </a:rPr>
              <a:t>Реформы Петра </a:t>
            </a:r>
            <a:r>
              <a:rPr lang="en-US" altLang="ru-RU" sz="2100" b="1" smtClean="0">
                <a:solidFill>
                  <a:srgbClr val="660033"/>
                </a:solidFill>
              </a:rPr>
              <a:t>I</a:t>
            </a:r>
            <a:r>
              <a:rPr lang="ru-RU" altLang="ru-RU" sz="2100" b="1" smtClean="0">
                <a:solidFill>
                  <a:srgbClr val="660033"/>
                </a:solidFill>
              </a:rPr>
              <a:t> затронули и быт русских людей. </a:t>
            </a:r>
            <a:r>
              <a:rPr lang="en-US" altLang="ru-RU" sz="2100" b="1" smtClean="0">
                <a:solidFill>
                  <a:srgbClr val="660033"/>
                </a:solidFill>
              </a:rPr>
              <a:t/>
            </a:r>
            <a:br>
              <a:rPr lang="en-US" altLang="ru-RU" sz="2100" b="1" smtClean="0">
                <a:solidFill>
                  <a:srgbClr val="660033"/>
                </a:solidFill>
              </a:rPr>
            </a:br>
            <a:r>
              <a:rPr lang="ru-RU" altLang="ru-RU" sz="2100" b="1" smtClean="0">
                <a:solidFill>
                  <a:srgbClr val="660033"/>
                </a:solidFill>
              </a:rPr>
              <a:t>Однако, главным образом, изменения коснулись образа</a:t>
            </a:r>
            <a:r>
              <a:rPr lang="en-US" altLang="ru-RU" sz="2100" b="1" smtClean="0">
                <a:solidFill>
                  <a:srgbClr val="660033"/>
                </a:solidFill>
              </a:rPr>
              <a:t> </a:t>
            </a:r>
            <a:r>
              <a:rPr lang="ru-RU" altLang="ru-RU" sz="2100" b="1" smtClean="0">
                <a:solidFill>
                  <a:srgbClr val="660033"/>
                </a:solidFill>
              </a:rPr>
              <a:t>жизни дворянства, что послужило одной из причин углубления раскола между образом жизни высших слоев общества и народной</a:t>
            </a:r>
            <a:r>
              <a:rPr lang="en-US" altLang="ru-RU" sz="2100" b="1" smtClean="0">
                <a:solidFill>
                  <a:srgbClr val="660033"/>
                </a:solidFill>
              </a:rPr>
              <a:t> </a:t>
            </a:r>
            <a:r>
              <a:rPr lang="ru-RU" altLang="ru-RU" sz="2100" b="1" smtClean="0">
                <a:solidFill>
                  <a:srgbClr val="660033"/>
                </a:solidFill>
              </a:rPr>
              <a:t>культурой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0" y="3001963"/>
            <a:ext cx="96774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100" b="1">
                <a:solidFill>
                  <a:srgbClr val="005000"/>
                </a:solidFill>
              </a:rPr>
              <a:t>Основные изменения в быту русских людей в </a:t>
            </a:r>
            <a:r>
              <a:rPr lang="en-US" altLang="ru-RU" sz="2100" b="1">
                <a:solidFill>
                  <a:srgbClr val="005000"/>
                </a:solidFill>
              </a:rPr>
              <a:t>I</a:t>
            </a:r>
            <a:r>
              <a:rPr lang="ru-RU" altLang="ru-RU" sz="2100" b="1">
                <a:solidFill>
                  <a:srgbClr val="005000"/>
                </a:solidFill>
              </a:rPr>
              <a:t> четверти </a:t>
            </a:r>
            <a:r>
              <a:rPr lang="en-US" altLang="ru-RU" sz="2100" b="1">
                <a:solidFill>
                  <a:srgbClr val="005000"/>
                </a:solidFill>
              </a:rPr>
              <a:t>XVIII </a:t>
            </a:r>
            <a:r>
              <a:rPr lang="ru-RU" altLang="ru-RU" sz="2100" b="1">
                <a:solidFill>
                  <a:srgbClr val="005000"/>
                </a:solidFill>
              </a:rPr>
              <a:t>века</a:t>
            </a:r>
            <a:r>
              <a:rPr lang="ru-RU" altLang="ru-RU" sz="2200" b="1">
                <a:solidFill>
                  <a:srgbClr val="660033"/>
                </a:solidFill>
              </a:rPr>
              <a:t> 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228600" y="3657600"/>
            <a:ext cx="87630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CC0000"/>
              </a:buClr>
              <a:buSzPct val="90000"/>
              <a:buFontTx/>
              <a:buAutoNum type="arabicPeriod"/>
            </a:pPr>
            <a:r>
              <a:rPr lang="ru-RU" altLang="ru-RU" sz="2100" b="1">
                <a:solidFill>
                  <a:srgbClr val="000066"/>
                </a:solidFill>
              </a:rPr>
              <a:t>Введение нового </a:t>
            </a:r>
            <a:r>
              <a:rPr lang="ru-RU" altLang="ru-RU" sz="2100" b="1" u="sng">
                <a:solidFill>
                  <a:srgbClr val="000066"/>
                </a:solidFill>
                <a:hlinkClick r:id="rId2" action="ppaction://hlinksldjump"/>
              </a:rPr>
              <a:t>летосчисления</a:t>
            </a:r>
            <a:r>
              <a:rPr lang="ru-RU" altLang="ru-RU" sz="2100" b="1">
                <a:solidFill>
                  <a:srgbClr val="000066"/>
                </a:solidFill>
              </a:rPr>
              <a:t> ( с 1 января 1700г.),</a:t>
            </a:r>
          </a:p>
          <a:p>
            <a:pPr eaLnBrk="1" hangingPunct="1">
              <a:spcBef>
                <a:spcPct val="20000"/>
              </a:spcBef>
              <a:buClr>
                <a:srgbClr val="CC0000"/>
              </a:buClr>
              <a:buSzPct val="90000"/>
              <a:buFontTx/>
              <a:buAutoNum type="arabicPeriod"/>
            </a:pPr>
            <a:r>
              <a:rPr lang="ru-RU" altLang="ru-RU" sz="2100" b="1">
                <a:solidFill>
                  <a:srgbClr val="000066"/>
                </a:solidFill>
              </a:rPr>
              <a:t>Введение указа о брадобритии, </a:t>
            </a:r>
          </a:p>
          <a:p>
            <a:pPr eaLnBrk="1" hangingPunct="1">
              <a:spcBef>
                <a:spcPct val="20000"/>
              </a:spcBef>
              <a:buClr>
                <a:srgbClr val="CC0000"/>
              </a:buClr>
              <a:buSzPct val="90000"/>
              <a:buFontTx/>
              <a:buAutoNum type="arabicPeriod"/>
            </a:pPr>
            <a:r>
              <a:rPr lang="ru-RU" altLang="ru-RU" sz="2100" b="1">
                <a:solidFill>
                  <a:srgbClr val="000066"/>
                </a:solidFill>
              </a:rPr>
              <a:t>Введение новой одежды по европейским образцам, </a:t>
            </a:r>
          </a:p>
          <a:p>
            <a:pPr eaLnBrk="1" hangingPunct="1">
              <a:spcBef>
                <a:spcPct val="20000"/>
              </a:spcBef>
              <a:buClr>
                <a:srgbClr val="CC0000"/>
              </a:buClr>
              <a:buSzPct val="90000"/>
              <a:buFontTx/>
              <a:buAutoNum type="arabicPeriod"/>
            </a:pPr>
            <a:r>
              <a:rPr lang="ru-RU" altLang="ru-RU" sz="2100" b="1">
                <a:solidFill>
                  <a:srgbClr val="000066"/>
                </a:solidFill>
              </a:rPr>
              <a:t>Введение </a:t>
            </a:r>
            <a:r>
              <a:rPr lang="ru-RU" altLang="ru-RU" sz="2100" b="1" u="sng">
                <a:solidFill>
                  <a:srgbClr val="000066"/>
                </a:solidFill>
              </a:rPr>
              <a:t>ассамблей</a:t>
            </a:r>
            <a:r>
              <a:rPr lang="ru-RU" altLang="ru-RU" sz="2100" b="1">
                <a:solidFill>
                  <a:srgbClr val="000066"/>
                </a:solidFill>
              </a:rPr>
              <a:t> – собраний - балов для высших слоев общества с участием в них женщин,</a:t>
            </a:r>
          </a:p>
          <a:p>
            <a:pPr eaLnBrk="1" hangingPunct="1">
              <a:spcBef>
                <a:spcPct val="20000"/>
              </a:spcBef>
              <a:buClr>
                <a:srgbClr val="CC0000"/>
              </a:buClr>
              <a:buSzPct val="90000"/>
              <a:buFontTx/>
              <a:buAutoNum type="arabicPeriod"/>
            </a:pPr>
            <a:r>
              <a:rPr lang="ru-RU" altLang="ru-RU" sz="2100" b="1">
                <a:solidFill>
                  <a:srgbClr val="000066"/>
                </a:solidFill>
              </a:rPr>
              <a:t>Введение правил поведения для дворянской молодежи – </a:t>
            </a:r>
          </a:p>
          <a:p>
            <a:pPr eaLnBrk="1" hangingPunct="1">
              <a:spcBef>
                <a:spcPct val="20000"/>
              </a:spcBef>
              <a:buClr>
                <a:srgbClr val="CC0000"/>
              </a:buClr>
              <a:buSzPct val="90000"/>
            </a:pPr>
            <a:r>
              <a:rPr lang="ru-RU" altLang="ru-RU" sz="2100" b="1">
                <a:solidFill>
                  <a:srgbClr val="000066"/>
                </a:solidFill>
              </a:rPr>
              <a:t>  			   </a:t>
            </a:r>
            <a:r>
              <a:rPr lang="ru-RU" altLang="ru-RU" sz="2100" b="1" u="sng">
                <a:solidFill>
                  <a:srgbClr val="000066"/>
                </a:solidFill>
              </a:rPr>
              <a:t>«Юности честное зерцало»</a:t>
            </a:r>
            <a:r>
              <a:rPr lang="ru-RU" altLang="ru-RU" sz="2100" b="1">
                <a:solidFill>
                  <a:srgbClr val="000066"/>
                </a:solidFill>
              </a:rPr>
              <a:t> (1718г.)</a:t>
            </a:r>
          </a:p>
          <a:p>
            <a:pPr eaLnBrk="1" hangingPunct="1">
              <a:spcBef>
                <a:spcPct val="20000"/>
              </a:spcBef>
              <a:buFontTx/>
              <a:buAutoNum type="arabicPeriod"/>
            </a:pPr>
            <a:endParaRPr lang="ru-RU" altLang="ru-RU" sz="2100" b="1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49" grpId="0" build="p"/>
      <p:bldP spid="31750" grpId="0"/>
      <p:bldP spid="3175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>
                <a:solidFill>
                  <a:srgbClr val="CC0000"/>
                </a:solidFill>
              </a:rPr>
              <a:t>Закрепление изученного материала по п.4 плана урока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0" y="457200"/>
            <a:ext cx="9144000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600">
                <a:solidFill>
                  <a:srgbClr val="660033"/>
                </a:solidFill>
              </a:rPr>
              <a:t>Внимательно рассмотрите иллюстрацию. Сформулируйте полный ответ на вопрос: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2600">
                <a:solidFill>
                  <a:srgbClr val="660033"/>
                </a:solidFill>
              </a:rPr>
              <a:t>Какие изменения произошли в быту русских людей?</a:t>
            </a:r>
          </a:p>
        </p:txBody>
      </p:sp>
      <p:pic>
        <p:nvPicPr>
          <p:cNvPr id="44036" name="Picture 4" descr="12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24100"/>
            <a:ext cx="7162800" cy="44577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7467600" y="5689600"/>
            <a:ext cx="1600200" cy="1016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 i="1">
                <a:solidFill>
                  <a:srgbClr val="000066"/>
                </a:solidFill>
              </a:rPr>
              <a:t>Ассамблея</a:t>
            </a:r>
            <a:br>
              <a:rPr lang="ru-RU" altLang="ru-RU" sz="2000" b="1" i="1">
                <a:solidFill>
                  <a:srgbClr val="000066"/>
                </a:solidFill>
              </a:rPr>
            </a:br>
            <a:r>
              <a:rPr lang="ru-RU" altLang="ru-RU" sz="2000" b="1" i="1">
                <a:solidFill>
                  <a:srgbClr val="000066"/>
                </a:solidFill>
              </a:rPr>
              <a:t> при </a:t>
            </a:r>
            <a:br>
              <a:rPr lang="ru-RU" altLang="ru-RU" sz="2000" b="1" i="1">
                <a:solidFill>
                  <a:srgbClr val="000066"/>
                </a:solidFill>
              </a:rPr>
            </a:br>
            <a:r>
              <a:rPr lang="ru-RU" altLang="ru-RU" sz="2000" b="1" i="1">
                <a:solidFill>
                  <a:srgbClr val="000066"/>
                </a:solidFill>
              </a:rPr>
              <a:t>Петре </a:t>
            </a:r>
            <a:r>
              <a:rPr lang="en-US" altLang="ru-RU" sz="2000" b="1" i="1">
                <a:solidFill>
                  <a:srgbClr val="000066"/>
                </a:solidFill>
              </a:rPr>
              <a:t>I</a:t>
            </a:r>
            <a:r>
              <a:rPr lang="ru-RU" altLang="ru-RU" sz="2000" b="1" i="1">
                <a:solidFill>
                  <a:srgbClr val="000066"/>
                </a:solidFill>
              </a:rPr>
              <a:t>.</a:t>
            </a:r>
            <a:r>
              <a:rPr lang="ru-RU" altLang="ru-RU" sz="2000" b="1"/>
              <a:t> </a:t>
            </a:r>
          </a:p>
        </p:txBody>
      </p:sp>
      <p:cxnSp>
        <p:nvCxnSpPr>
          <p:cNvPr id="44045" name="AutoShape 13"/>
          <p:cNvCxnSpPr>
            <a:cxnSpLocks noChangeShapeType="1"/>
            <a:stCxn id="44037" idx="0"/>
          </p:cNvCxnSpPr>
          <p:nvPr/>
        </p:nvCxnSpPr>
        <p:spPr bwMode="auto">
          <a:xfrm rot="5400000" flipH="1">
            <a:off x="7223125" y="4645025"/>
            <a:ext cx="1136650" cy="952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/>
      <p:bldP spid="44041" grpId="0"/>
      <p:bldP spid="440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ru-RU" altLang="ru-RU" sz="3600" b="1" i="1" smtClean="0">
                <a:solidFill>
                  <a:srgbClr val="CC0000"/>
                </a:solidFill>
              </a:rPr>
              <a:t>Выводы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763000" cy="4419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2800" b="1" i="1" smtClean="0">
                <a:solidFill>
                  <a:srgbClr val="660033"/>
                </a:solidFill>
              </a:rPr>
              <a:t>Реформы Петра 1 в области культуры </a:t>
            </a:r>
            <a:br>
              <a:rPr lang="ru-RU" altLang="ru-RU" sz="2800" b="1" i="1" smtClean="0">
                <a:solidFill>
                  <a:srgbClr val="660033"/>
                </a:solidFill>
              </a:rPr>
            </a:br>
            <a:r>
              <a:rPr lang="ru-RU" altLang="ru-RU" sz="2800" b="1" i="1" smtClean="0">
                <a:solidFill>
                  <a:srgbClr val="660033"/>
                </a:solidFill>
              </a:rPr>
              <a:t>и быта создали предпосылки для мощного культурного роста России в последующую эпоху. </a:t>
            </a:r>
          </a:p>
          <a:p>
            <a:pPr algn="ctr" eaLnBrk="1" hangingPunct="1">
              <a:buFontTx/>
              <a:buNone/>
            </a:pPr>
            <a:endParaRPr lang="ru-RU" altLang="ru-RU" sz="2800" b="1" i="1" smtClean="0">
              <a:solidFill>
                <a:srgbClr val="660033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altLang="ru-RU" sz="2800" b="1" i="1" smtClean="0">
                <a:solidFill>
                  <a:srgbClr val="660033"/>
                </a:solidFill>
              </a:rPr>
              <a:t>Однако они в то же время </a:t>
            </a:r>
            <a:br>
              <a:rPr lang="ru-RU" altLang="ru-RU" sz="2800" b="1" i="1" smtClean="0">
                <a:solidFill>
                  <a:srgbClr val="660033"/>
                </a:solidFill>
              </a:rPr>
            </a:br>
            <a:r>
              <a:rPr lang="ru-RU" altLang="ru-RU" sz="2800" b="1" i="1" smtClean="0">
                <a:solidFill>
                  <a:srgbClr val="660033"/>
                </a:solidFill>
              </a:rPr>
              <a:t>способствовали разделению дворянской культуры и культуры низших слоев общества.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858000"/>
          </a:xfrm>
          <a:noFill/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anose="02020603050405020304" pitchFamily="18" charset="0"/>
              </a:rPr>
              <a:t>ИНСТРУКЦИЯ ПЕТРА I ВОЛОНТЕРАМ. 1697 г.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altLang="ru-RU" sz="2000" b="1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anose="02020603050405020304" pitchFamily="18" charset="0"/>
              </a:rPr>
              <a:t>1) Знать чертежи или карты морские, компас, также и прочие признаки морские.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anose="02020603050405020304" pitchFamily="18" charset="0"/>
              </a:rPr>
              <a:t>2) Владеть судном как в бою, так в простом шествии, и знать все спасти, или инструменты к тому надлежащие: парусы и веревки, а на катаргах (1) и на иных судах весла и прочее.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anose="02020603050405020304" pitchFamily="18" charset="0"/>
              </a:rPr>
              <a:t>3) Сколко возможно искать того, чтоб быть па море во время бою, а кому и не лучится, ино с прилежанием искати того, как и тое время поступить, однакоже обоим, видевшим и невидевшим бои, от началников морских взять на тое свидетельствованные листы (2) за руками их и печатми, что они в том деле достойны службы своей.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anose="02020603050405020304" pitchFamily="18" charset="0"/>
              </a:rPr>
              <a:t>4) Если же кто похочет впредь получить себе милость болшую по возвращении своем, то к сим вышеписанным повелениям и учением научились знати, как делати те суды, на которых они искушение свое приимут.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latin typeface="Times New Roman" panose="02020603050405020304" pitchFamily="18" charset="0"/>
              </a:rPr>
              <a:t>5) Когда возвращаться будут к Москве, должен всяк по два человека искусных мастеров морского дела привесть с собою до Москвы па своих проторях, а те протори, как придут, будут им заплачены. Сверх того отсюда из салдат будут для того учения по одному человеку. А кто из салдат взять не похочет, а тем или знакомца или человека своего тому ж выучить, а салдатом будет прокорм и проезд из казны. А буде, кроме салдат, кто кого выучит, и за всякого человека за прокорм дано будет по сту рублев, и о том салдат кто взять похочет или из своих кого учить, объявлять комисарий генералу немедленно...</a:t>
            </a:r>
          </a:p>
        </p:txBody>
      </p:sp>
      <p:sp>
        <p:nvSpPr>
          <p:cNvPr id="1843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63000" y="6629400"/>
            <a:ext cx="381000" cy="228600"/>
          </a:xfrm>
          <a:prstGeom prst="actionButtonForwardNext">
            <a:avLst/>
          </a:prstGeom>
          <a:solidFill>
            <a:srgbClr val="FEE4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858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1900" b="1" smtClean="0">
                <a:latin typeface="Times New Roman" panose="02020603050405020304" pitchFamily="18" charset="0"/>
              </a:rPr>
              <a:t>ЭКЗАМЕН ВОЛОНТЕРА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900" b="1" smtClean="0">
                <a:latin typeface="Times New Roman" panose="02020603050405020304" pitchFamily="18" charset="0"/>
              </a:rPr>
              <a:t>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900" b="1" smtClean="0">
                <a:latin typeface="Times New Roman" panose="02020603050405020304" pitchFamily="18" charset="0"/>
              </a:rPr>
              <a:t>     30 июня 1718 г. прислан к нам от коллегии приказ явиться 1 июля на экзамен. Мы, собравшись у коллегии, дожидались повеления. В 8 часов государь приехал в одноколке и, мимо идучи, сказал нам: «Здорово, ребята». Потом, чрез некоторое время, впустили нас в асамблею, и генерал-адмирал (Ф. М. Апраксин) приказал Змиевичу напредь расспрашивать порознь, кто что знает о навигации. Потом, как дошла и моя очередь (а я был, по условию между нами, из последних), то государь изволил подойти ко мне и, не дав Змиевичу делать задачи, спросил: «Всему ли ты научился, для чего был послан?» На что я ответствовал: «Всемилостивейший государь, прилежал я по всей моей возможности, но не могу похвалиться, что всему научился, а более почитаю себя пред вами рабом недостойным и того ради прошу, как пред богом, вашей ко мне щедроты». При оказывании сих слов я стал на колени, а государь, оборотив руку праву ладонью, дал поцеловать и притом изволил молвить: «Видишь, братец, я и царь, да у меня на руках мозоли; а все от того: по­казать вам пример и хотя б под старость видеть мне достойных помощников и слуг отечеству». Я, стоя па коленях, взял сам его руку и целовал оную многократно, а он мне сказал: «Встань, братец, и дай ответ, о чем тебя спросят; но не робей; буде что знаешь, сказывай, а чего не знаешь, так и скажи». И, оборотясь к Змиевичу, приказал разспросить меня; а как я давал ответы, то он изволил сказать Змиевичу: «Разспрашивай о высших знаниях». И по окончании у всех разспросов, тут же пожаловал меня в поручики в морские галерного флота и другого - Кайсарова, а и других также пожаловал, но ниже чинами. Чрез малое потом время указал государь определить меня, Неплюева, смотрителем и командиром над строящимися морскими судами...</a:t>
            </a:r>
          </a:p>
        </p:txBody>
      </p:sp>
      <p:sp>
        <p:nvSpPr>
          <p:cNvPr id="19459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839200" y="6629400"/>
            <a:ext cx="304800" cy="228600"/>
          </a:xfrm>
          <a:prstGeom prst="actionButtonBeginning">
            <a:avLst/>
          </a:prstGeom>
          <a:solidFill>
            <a:srgbClr val="FEE4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6" name="Picture 4" descr="Geometria_Slavenski_Zemlemer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638" y="457200"/>
            <a:ext cx="3605212" cy="51816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397" name="Picture 5" descr="pet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3355975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915400" y="6629400"/>
            <a:ext cx="228600" cy="228600"/>
          </a:xfrm>
          <a:prstGeom prst="actionButtonBackPrevious">
            <a:avLst/>
          </a:prstGeom>
          <a:solidFill>
            <a:srgbClr val="FEE4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-30163"/>
            <a:ext cx="8229600" cy="487363"/>
          </a:xfrm>
        </p:spPr>
        <p:txBody>
          <a:bodyPr/>
          <a:lstStyle/>
          <a:p>
            <a:pPr eaLnBrk="1" hangingPunct="1"/>
            <a:r>
              <a:rPr lang="ru-RU" altLang="ru-RU" sz="3000" b="1" i="1" smtClean="0">
                <a:solidFill>
                  <a:srgbClr val="CC0000"/>
                </a:solidFill>
              </a:rPr>
              <a:t>Образование и наука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228600" y="609600"/>
            <a:ext cx="5181600" cy="60198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buFontTx/>
              <a:buNone/>
            </a:pPr>
            <a:r>
              <a:rPr lang="ru-RU" altLang="ru-RU" sz="2400" smtClean="0">
                <a:solidFill>
                  <a:srgbClr val="000066"/>
                </a:solidFill>
              </a:rPr>
              <a:t>	</a:t>
            </a:r>
            <a:r>
              <a:rPr lang="ru-RU" altLang="ru-RU" sz="2200" smtClean="0">
                <a:solidFill>
                  <a:srgbClr val="000066"/>
                </a:solidFill>
              </a:rPr>
              <a:t>	Царь Петр</a:t>
            </a:r>
            <a:r>
              <a:rPr lang="en-US" altLang="ru-RU" sz="2200" smtClean="0">
                <a:solidFill>
                  <a:srgbClr val="000066"/>
                </a:solidFill>
              </a:rPr>
              <a:t> – </a:t>
            </a:r>
            <a:r>
              <a:rPr lang="ru-RU" altLang="ru-RU" sz="2200" smtClean="0">
                <a:solidFill>
                  <a:srgbClr val="000066"/>
                </a:solidFill>
              </a:rPr>
              <a:t>прагматик и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практик – рано понял, какое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огромное значение для развития государства имеет развитая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система образования.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Ее совершенствование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в </a:t>
            </a:r>
            <a:r>
              <a:rPr lang="en-US" altLang="ru-RU" sz="2200" smtClean="0">
                <a:solidFill>
                  <a:srgbClr val="000066"/>
                </a:solidFill>
              </a:rPr>
              <a:t>I</a:t>
            </a:r>
            <a:r>
              <a:rPr lang="ru-RU" altLang="ru-RU" sz="2200" smtClean="0">
                <a:solidFill>
                  <a:srgbClr val="000066"/>
                </a:solidFill>
              </a:rPr>
              <a:t> четверти </a:t>
            </a:r>
            <a:r>
              <a:rPr lang="en-US" altLang="ru-RU" sz="2200" smtClean="0">
                <a:solidFill>
                  <a:srgbClr val="000066"/>
                </a:solidFill>
              </a:rPr>
              <a:t>XVIII </a:t>
            </a:r>
            <a:r>
              <a:rPr lang="ru-RU" altLang="ru-RU" sz="2200" smtClean="0">
                <a:solidFill>
                  <a:srgbClr val="000066"/>
                </a:solidFill>
              </a:rPr>
              <a:t>века проходило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в двух направлениях: организация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школ и развитие наук в России и отправка юношей из дворянских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семей за границу для получения образования.</a:t>
            </a:r>
          </a:p>
          <a:p>
            <a:pPr eaLnBrk="1" hangingPunct="1">
              <a:lnSpc>
                <a:spcPct val="85000"/>
              </a:lnSpc>
              <a:buFontTx/>
              <a:buNone/>
            </a:pPr>
            <a:endParaRPr lang="ru-RU" altLang="ru-RU" sz="2200" smtClean="0">
              <a:solidFill>
                <a:srgbClr val="000066"/>
              </a:solidFill>
            </a:endParaRPr>
          </a:p>
          <a:p>
            <a:pPr eaLnBrk="1" hangingPunct="1">
              <a:lnSpc>
                <a:spcPct val="85000"/>
              </a:lnSpc>
              <a:buFontTx/>
              <a:buNone/>
            </a:pPr>
            <a:r>
              <a:rPr lang="ru-RU" altLang="ru-RU" sz="2200" smtClean="0">
                <a:solidFill>
                  <a:srgbClr val="000066"/>
                </a:solidFill>
              </a:rPr>
              <a:t>		Основной задачей образо –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вания было удовлетворение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государственной потребности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в управленческих кадрах, а 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также дальнейшее развитие</a:t>
            </a:r>
            <a:br>
              <a:rPr lang="ru-RU" altLang="ru-RU" sz="2200" smtClean="0">
                <a:solidFill>
                  <a:srgbClr val="000066"/>
                </a:solidFill>
              </a:rPr>
            </a:br>
            <a:r>
              <a:rPr lang="ru-RU" altLang="ru-RU" sz="2200" smtClean="0">
                <a:solidFill>
                  <a:srgbClr val="000066"/>
                </a:solidFill>
              </a:rPr>
              <a:t> армии и флота.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2200" smtClean="0">
              <a:solidFill>
                <a:srgbClr val="000066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876800" y="563563"/>
            <a:ext cx="4114800" cy="5989637"/>
            <a:chOff x="3072" y="355"/>
            <a:chExt cx="2592" cy="3773"/>
          </a:xfrm>
        </p:grpSpPr>
        <p:pic>
          <p:nvPicPr>
            <p:cNvPr id="3078" name="Picture 5" descr="2а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355"/>
              <a:ext cx="2592" cy="3004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3373" y="3378"/>
              <a:ext cx="2038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sz="1600" b="1">
                  <a:solidFill>
                    <a:srgbClr val="000066"/>
                  </a:solidFill>
                </a:rPr>
                <a:t>худ. Лебедев.</a:t>
              </a:r>
              <a:r>
                <a:rPr lang="ru-RU" altLang="ru-RU"/>
                <a:t> </a:t>
              </a:r>
              <a:br>
                <a:rPr lang="ru-RU" altLang="ru-RU"/>
              </a:br>
              <a:r>
                <a:rPr lang="ru-RU" altLang="ru-RU" b="1" i="1">
                  <a:solidFill>
                    <a:srgbClr val="000066"/>
                  </a:solidFill>
                </a:rPr>
                <a:t>Царь Петр экзаменует дворян, вернувшихся </a:t>
              </a:r>
              <a:br>
                <a:rPr lang="ru-RU" altLang="ru-RU" b="1" i="1">
                  <a:solidFill>
                    <a:srgbClr val="000066"/>
                  </a:solidFill>
                </a:rPr>
              </a:br>
              <a:r>
                <a:rPr lang="ru-RU" altLang="ru-RU" b="1" i="1">
                  <a:solidFill>
                    <a:srgbClr val="000066"/>
                  </a:solidFill>
                </a:rPr>
                <a:t>из-за границы</a:t>
              </a:r>
            </a:p>
          </p:txBody>
        </p:sp>
      </p:grpSp>
      <p:sp>
        <p:nvSpPr>
          <p:cNvPr id="14344" name="Text Box 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200400" y="6553200"/>
            <a:ext cx="274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400" b="1"/>
              <a:t>Работа с документами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0" grpId="0" build="p"/>
      <p:bldP spid="143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8991600" cy="6172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altLang="ru-RU" sz="1300" b="1" smtClean="0">
                <a:latin typeface="Times New Roman" panose="02020603050405020304" pitchFamily="18" charset="0"/>
              </a:rPr>
              <a:t>Царский указ о праздновании Нового Года.</a:t>
            </a:r>
            <a:endParaRPr lang="ru-RU" altLang="ru-RU" sz="1300" i="1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300" i="1" smtClean="0">
                <a:latin typeface="Times New Roman" panose="02020603050405020304" pitchFamily="18" charset="0"/>
              </a:rPr>
              <a:t>	В 7208 году (1699 от Р.Х.) Царь Петр I издал указ о праздновании нового года с 1 января. </a:t>
            </a:r>
            <a:br>
              <a:rPr lang="ru-RU" altLang="ru-RU" sz="1300" i="1" smtClean="0">
                <a:latin typeface="Times New Roman" panose="02020603050405020304" pitchFamily="18" charset="0"/>
              </a:rPr>
            </a:br>
            <a:r>
              <a:rPr lang="ru-RU" altLang="ru-RU" sz="1300" i="1" smtClean="0">
                <a:latin typeface="Times New Roman" panose="02020603050405020304" pitchFamily="18" charset="0"/>
              </a:rPr>
              <a:t>Этот указ мы исполняем до сих пор, по мере своих скромных возможностей.</a:t>
            </a:r>
            <a:br>
              <a:rPr lang="ru-RU" altLang="ru-RU" sz="1300" i="1" smtClean="0">
                <a:latin typeface="Times New Roman" panose="02020603050405020304" pitchFamily="18" charset="0"/>
              </a:rPr>
            </a:br>
            <a:r>
              <a:rPr lang="ru-RU" altLang="ru-RU" sz="1300" i="1" smtClean="0">
                <a:latin typeface="Times New Roman" panose="02020603050405020304" pitchFamily="18" charset="0"/>
              </a:rPr>
              <a:t/>
            </a:r>
            <a:br>
              <a:rPr lang="ru-RU" altLang="ru-RU" sz="1300" i="1" smtClean="0">
                <a:latin typeface="Times New Roman" panose="02020603050405020304" pitchFamily="18" charset="0"/>
              </a:rPr>
            </a:br>
            <a:r>
              <a:rPr lang="ru-RU" altLang="ru-RU" sz="1300" smtClean="0">
                <a:latin typeface="Times New Roman" panose="02020603050405020304" pitchFamily="18" charset="0"/>
              </a:rPr>
              <a:t>7208 (1699) года декабря в 20 день великий государь царь и великий князь Петр Алексеевич всея Великия и Малыя и Белыя России самодержец указал сказать:</a:t>
            </a:r>
            <a:br>
              <a:rPr lang="ru-RU" altLang="ru-RU" sz="1300" smtClean="0">
                <a:latin typeface="Times New Roman" panose="02020603050405020304" pitchFamily="18" charset="0"/>
              </a:rPr>
            </a:br>
            <a:r>
              <a:rPr lang="ru-RU" altLang="ru-RU" sz="1300" smtClean="0">
                <a:latin typeface="Times New Roman" panose="02020603050405020304" pitchFamily="18" charset="0"/>
              </a:rPr>
              <a:t> </a:t>
            </a:r>
            <a:br>
              <a:rPr lang="ru-RU" altLang="ru-RU" sz="1300" smtClean="0">
                <a:latin typeface="Times New Roman" panose="02020603050405020304" pitchFamily="18" charset="0"/>
              </a:rPr>
            </a:br>
            <a:r>
              <a:rPr lang="ru-RU" altLang="ru-RU" sz="1300" smtClean="0">
                <a:latin typeface="Times New Roman" panose="02020603050405020304" pitchFamily="18" charset="0"/>
              </a:rPr>
              <a:t>"Известно ему, великому государю, стало -- не только что во многих европских християнских странах, но и в народах славянских, которые с восточною православною нашею Церковью во всем согласны -- как валахи, молдавы, сербы, далматы, болгары и самые его, великого государя, подданные черкасы, и все греки, от которых наша вера православная принята -- все те народы согласно лета свои исчисляют от Рождества Христова в восьмой день спустя, то есть января с 1 числа, а не от Создания мира, за многую рознь и считание в тех летах.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300" smtClean="0">
                <a:latin typeface="Times New Roman" panose="02020603050405020304" pitchFamily="18" charset="0"/>
              </a:rPr>
              <a:t/>
            </a:r>
            <a:br>
              <a:rPr lang="ru-RU" altLang="ru-RU" sz="1300" smtClean="0">
                <a:latin typeface="Times New Roman" panose="02020603050405020304" pitchFamily="18" charset="0"/>
              </a:rPr>
            </a:br>
            <a:r>
              <a:rPr lang="ru-RU" altLang="ru-RU" sz="1300" smtClean="0">
                <a:latin typeface="Times New Roman" panose="02020603050405020304" pitchFamily="18" charset="0"/>
              </a:rPr>
              <a:t>И ныне от Рождества Христова доходит 1699 год, а будущего января с 1 числа настанет новый 1700 год, купно и новый столетний век. И для того доброго и полезного дела указал (великий государь) впредь лета счислять в приказах и во всяких делах и крепостях писать с нынешнего января с 1 числа от Рождества Христова.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300" smtClean="0">
                <a:latin typeface="Times New Roman" panose="02020603050405020304" pitchFamily="18" charset="0"/>
              </a:rPr>
              <a:t/>
            </a:r>
            <a:br>
              <a:rPr lang="ru-RU" altLang="ru-RU" sz="1300" smtClean="0">
                <a:latin typeface="Times New Roman" panose="02020603050405020304" pitchFamily="18" charset="0"/>
              </a:rPr>
            </a:br>
            <a:r>
              <a:rPr lang="ru-RU" altLang="ru-RU" sz="1300" smtClean="0">
                <a:latin typeface="Times New Roman" panose="02020603050405020304" pitchFamily="18" charset="0"/>
              </a:rPr>
              <a:t>А в знак того доброго начинания и нового столетнего века в царствующем граде Москве после должного благодарения к Богу и молебного пения в церкви, и кому случится и в доме своем, по большим и проезжим знатным улицам, знатным людям и у домов нарочитых духовного и мирского чина перед воротами учинить некоторые украшения из древ и ветвей сосновых, елевых и можжевелевых -- по образцам, каковы сделаны на Гостином дворе и у нижней Аптеки, или кому как удобнее и пристойнее, смотря по месту и воротам, учинить возможно.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300" smtClean="0">
                <a:latin typeface="Times New Roman" panose="02020603050405020304" pitchFamily="18" charset="0"/>
              </a:rPr>
              <a:t/>
            </a:r>
            <a:br>
              <a:rPr lang="ru-RU" altLang="ru-RU" sz="1300" smtClean="0">
                <a:latin typeface="Times New Roman" panose="02020603050405020304" pitchFamily="18" charset="0"/>
              </a:rPr>
            </a:br>
            <a:r>
              <a:rPr lang="ru-RU" altLang="ru-RU" sz="1300" smtClean="0">
                <a:latin typeface="Times New Roman" panose="02020603050405020304" pitchFamily="18" charset="0"/>
              </a:rPr>
              <a:t>А людям скудным каждому хоть по деревцу или ветке над воротами или над хороминой своей поставить. И чтоб то поспело ныне будущего января к 1 числу сего года, а стоять тому украшению января по седьмой день того ж 1700 года.</a:t>
            </a:r>
            <a:br>
              <a:rPr lang="ru-RU" altLang="ru-RU" sz="1300" smtClean="0">
                <a:latin typeface="Times New Roman" panose="02020603050405020304" pitchFamily="18" charset="0"/>
              </a:rPr>
            </a:br>
            <a:r>
              <a:rPr lang="ru-RU" altLang="ru-RU" sz="1300" smtClean="0">
                <a:latin typeface="Times New Roman" panose="02020603050405020304" pitchFamily="18" charset="0"/>
              </a:rPr>
              <a:t> </a:t>
            </a:r>
            <a:br>
              <a:rPr lang="ru-RU" altLang="ru-RU" sz="1300" smtClean="0">
                <a:latin typeface="Times New Roman" panose="02020603050405020304" pitchFamily="18" charset="0"/>
              </a:rPr>
            </a:br>
            <a:r>
              <a:rPr lang="ru-RU" altLang="ru-RU" sz="1300" smtClean="0">
                <a:latin typeface="Times New Roman" panose="02020603050405020304" pitchFamily="18" charset="0"/>
              </a:rPr>
              <a:t> Да января ж в 1 день, в знак веселия, друг друга поздравляя с Новым годом и столетним веком, учинить сие: когда на большой Красной площади огненные потехи зажгут и стрельба будет -- то по всем знатным дворам боярам, и окольничим, и думным, и ближним, и знатным людям палатного, воинского и купецкого чина знаменитым людям каждому на своем дворе из небольших пушечек, если у кого есть, и из нескольких мушкетов или иного мелкого ружья учинить трижды стрельбу и выпустить несколько ракет, сколько у кого случится.</a:t>
            </a:r>
            <a:br>
              <a:rPr lang="ru-RU" altLang="ru-RU" sz="1300" smtClean="0">
                <a:latin typeface="Times New Roman" panose="02020603050405020304" pitchFamily="18" charset="0"/>
              </a:rPr>
            </a:br>
            <a:r>
              <a:rPr lang="ru-RU" altLang="ru-RU" sz="1300" smtClean="0">
                <a:latin typeface="Times New Roman" panose="02020603050405020304" pitchFamily="18" charset="0"/>
              </a:rPr>
              <a:t> </a:t>
            </a:r>
            <a:br>
              <a:rPr lang="ru-RU" altLang="ru-RU" sz="1300" smtClean="0">
                <a:latin typeface="Times New Roman" panose="02020603050405020304" pitchFamily="18" charset="0"/>
              </a:rPr>
            </a:br>
            <a:r>
              <a:rPr lang="ru-RU" altLang="ru-RU" sz="1300" smtClean="0">
                <a:latin typeface="Times New Roman" panose="02020603050405020304" pitchFamily="18" charset="0"/>
              </a:rPr>
              <a:t>И по улицам большим, где пространство есть, января с 1 по 7 число по ночам огни зажигать из дров, или хвороста, или соломы. А где мелкие дворы -- собравшись по пять или шесть дворов такой огонь класть или, кто захочет, на столбиках поставить по одной, или по две, или по три смоляные и худые бочки, и наполняя соломой или хворостом зажигать. А перед Бурмистерской ратушей стрельбе и таким огням и украшению по их смотрению быть же". </a:t>
            </a:r>
          </a:p>
        </p:txBody>
      </p:sp>
      <p:sp>
        <p:nvSpPr>
          <p:cNvPr id="21507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915400" y="6553200"/>
            <a:ext cx="228600" cy="152400"/>
          </a:xfrm>
          <a:prstGeom prst="actionButtonReturn">
            <a:avLst/>
          </a:prstGeom>
          <a:solidFill>
            <a:srgbClr val="FEE4C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pic>
        <p:nvPicPr>
          <p:cNvPr id="60421" name="Picture 5" descr="новогодняя елка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228600"/>
            <a:ext cx="4421188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  <p:bldP spid="60419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-152400"/>
            <a:ext cx="9296400" cy="81534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FontTx/>
              <a:buNone/>
            </a:pPr>
            <a:r>
              <a:rPr lang="ru-RU" altLang="ru-RU" sz="2800" smtClean="0"/>
              <a:t>	</a:t>
            </a:r>
            <a:r>
              <a:rPr lang="ru-RU" altLang="ru-RU" sz="2800" i="1" smtClean="0"/>
              <a:t>	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ru-RU" altLang="ru-RU" sz="2200" i="1" smtClean="0">
                <a:solidFill>
                  <a:srgbClr val="000066"/>
                </a:solidFill>
              </a:rPr>
              <a:t>		Отличительными чертами образования при Петре </a:t>
            </a:r>
            <a:r>
              <a:rPr lang="en-US" altLang="ru-RU" sz="2200" i="1" smtClean="0">
                <a:solidFill>
                  <a:srgbClr val="000066"/>
                </a:solidFill>
              </a:rPr>
              <a:t>I</a:t>
            </a:r>
            <a:r>
              <a:rPr lang="ru-RU" altLang="ru-RU" sz="2200" i="1" smtClean="0">
                <a:solidFill>
                  <a:srgbClr val="000066"/>
                </a:solidFill>
              </a:rPr>
              <a:t> стали </a:t>
            </a:r>
            <a:r>
              <a:rPr lang="ru-RU" altLang="ru-RU" sz="2200" i="1" u="sng" smtClean="0">
                <a:solidFill>
                  <a:srgbClr val="CC0000"/>
                </a:solidFill>
              </a:rPr>
              <a:t>светский характер</a:t>
            </a:r>
            <a:r>
              <a:rPr lang="ru-RU" altLang="ru-RU" sz="2200" i="1" smtClean="0">
                <a:solidFill>
                  <a:srgbClr val="000066"/>
                </a:solidFill>
              </a:rPr>
              <a:t> и ориентация на практические знания. Обязательным стало обучение грамоте для дворянских детей. </a:t>
            </a:r>
            <a:br>
              <a:rPr lang="ru-RU" altLang="ru-RU" sz="2200" i="1" smtClean="0">
                <a:solidFill>
                  <a:srgbClr val="000066"/>
                </a:solidFill>
              </a:rPr>
            </a:br>
            <a:r>
              <a:rPr lang="ru-RU" altLang="ru-RU" sz="2200" i="1" smtClean="0">
                <a:solidFill>
                  <a:srgbClr val="000066"/>
                </a:solidFill>
              </a:rPr>
              <a:t>	             </a:t>
            </a:r>
            <a:r>
              <a:rPr lang="ru-RU" altLang="ru-RU" sz="1600" i="1" smtClean="0">
                <a:solidFill>
                  <a:srgbClr val="000066"/>
                </a:solidFill>
              </a:rPr>
              <a:t>Указом 1714г. неучам было запрещено жениться.</a:t>
            </a:r>
            <a:br>
              <a:rPr lang="ru-RU" altLang="ru-RU" sz="1600" i="1" smtClean="0">
                <a:solidFill>
                  <a:srgbClr val="000066"/>
                </a:solidFill>
              </a:rPr>
            </a:br>
            <a:endParaRPr lang="ru-RU" altLang="ru-RU" sz="1600" i="1" smtClean="0">
              <a:solidFill>
                <a:srgbClr val="000066"/>
              </a:solidFill>
            </a:endParaRP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ru-RU" altLang="ru-RU" sz="2200" i="1" smtClean="0">
                <a:solidFill>
                  <a:srgbClr val="000066"/>
                </a:solidFill>
              </a:rPr>
              <a:t>		В начале </a:t>
            </a:r>
            <a:r>
              <a:rPr lang="en-US" altLang="ru-RU" sz="2200" i="1" smtClean="0">
                <a:solidFill>
                  <a:srgbClr val="000066"/>
                </a:solidFill>
              </a:rPr>
              <a:t>XVIII </a:t>
            </a:r>
            <a:r>
              <a:rPr lang="ru-RU" altLang="ru-RU" sz="2200" i="1" smtClean="0">
                <a:solidFill>
                  <a:srgbClr val="000066"/>
                </a:solidFill>
              </a:rPr>
              <a:t>в. Петром </a:t>
            </a:r>
            <a:r>
              <a:rPr lang="en-US" altLang="ru-RU" sz="2200" i="1" smtClean="0">
                <a:solidFill>
                  <a:srgbClr val="000066"/>
                </a:solidFill>
              </a:rPr>
              <a:t>I</a:t>
            </a:r>
            <a:r>
              <a:rPr lang="ru-RU" altLang="ru-RU" sz="2200" i="1" smtClean="0">
                <a:solidFill>
                  <a:srgbClr val="000066"/>
                </a:solidFill>
              </a:rPr>
              <a:t> была проведена </a:t>
            </a:r>
            <a:r>
              <a:rPr lang="ru-RU" altLang="ru-RU" sz="2200" i="1" u="sng" smtClean="0">
                <a:solidFill>
                  <a:srgbClr val="CC0000"/>
                </a:solidFill>
                <a:hlinkClick r:id="rId2" action="ppaction://hlinksldjump"/>
              </a:rPr>
              <a:t>реформа</a:t>
            </a:r>
            <a:endParaRPr lang="ru-RU" altLang="ru-RU" sz="2200" i="1" u="sng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ru-RU" altLang="ru-RU" sz="2200" i="1" smtClean="0">
                <a:solidFill>
                  <a:srgbClr val="CC0000"/>
                </a:solidFill>
              </a:rPr>
              <a:t>	</a:t>
            </a:r>
            <a:r>
              <a:rPr lang="ru-RU" altLang="ru-RU" sz="2200" i="1" u="sng" smtClean="0">
                <a:solidFill>
                  <a:srgbClr val="CC0000"/>
                </a:solidFill>
              </a:rPr>
              <a:t>алфавита</a:t>
            </a:r>
            <a:r>
              <a:rPr lang="ru-RU" altLang="ru-RU" sz="2200" i="1" smtClean="0">
                <a:solidFill>
                  <a:srgbClr val="000066"/>
                </a:solidFill>
              </a:rPr>
              <a:t>, упростившая его начертание. Это способствовало распространению книгопечатания. Значительными тиражами издавались различные учебники: «Букварь» Ф. Поликарпова, «Арифметика» Л. Магницкого, «Грамматика» М. Смотрицкого, «Первое учение отрокам» Ф. Прокоповича.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ru-RU" altLang="ru-RU" sz="2200" i="1" smtClean="0">
                <a:solidFill>
                  <a:srgbClr val="000066"/>
                </a:solidFill>
              </a:rPr>
              <a:t>	   </a:t>
            </a:r>
            <a:r>
              <a:rPr lang="ru-RU" altLang="ru-RU" sz="2100" i="1" smtClean="0">
                <a:solidFill>
                  <a:srgbClr val="000066"/>
                </a:solidFill>
              </a:rPr>
              <a:t>В 1702 году вышла </a:t>
            </a:r>
            <a:r>
              <a:rPr lang="ru-RU" altLang="ru-RU" sz="2100" i="1" u="sng" smtClean="0">
                <a:solidFill>
                  <a:srgbClr val="000066"/>
                </a:solidFill>
              </a:rPr>
              <a:t>первая</a:t>
            </a:r>
            <a:r>
              <a:rPr lang="ru-RU" altLang="ru-RU" sz="2100" i="1" smtClean="0">
                <a:solidFill>
                  <a:srgbClr val="000066"/>
                </a:solidFill>
              </a:rPr>
              <a:t> </a:t>
            </a:r>
            <a:r>
              <a:rPr lang="ru-RU" altLang="ru-RU" sz="2100" i="1" u="sng" smtClean="0">
                <a:solidFill>
                  <a:srgbClr val="000066"/>
                </a:solidFill>
              </a:rPr>
              <a:t>русская</a:t>
            </a:r>
            <a:r>
              <a:rPr lang="ru-RU" altLang="ru-RU" sz="2100" i="1" smtClean="0">
                <a:solidFill>
                  <a:srgbClr val="000066"/>
                </a:solidFill>
              </a:rPr>
              <a:t> </a:t>
            </a:r>
            <a:r>
              <a:rPr lang="ru-RU" altLang="ru-RU" sz="2100" i="1" u="sng" smtClean="0">
                <a:solidFill>
                  <a:srgbClr val="000066"/>
                </a:solidFill>
              </a:rPr>
              <a:t>печатная</a:t>
            </a:r>
            <a:r>
              <a:rPr lang="ru-RU" altLang="ru-RU" sz="2100" i="1" smtClean="0">
                <a:solidFill>
                  <a:srgbClr val="000066"/>
                </a:solidFill>
              </a:rPr>
              <a:t> </a:t>
            </a:r>
            <a:r>
              <a:rPr lang="ru-RU" altLang="ru-RU" sz="2100" i="1" u="sng" smtClean="0">
                <a:solidFill>
                  <a:srgbClr val="000066"/>
                </a:solidFill>
              </a:rPr>
              <a:t>газета</a:t>
            </a:r>
            <a:r>
              <a:rPr lang="ru-RU" altLang="ru-RU" sz="2100" i="1" smtClean="0">
                <a:solidFill>
                  <a:srgbClr val="000066"/>
                </a:solidFill>
              </a:rPr>
              <a:t> «</a:t>
            </a:r>
            <a:r>
              <a:rPr lang="ru-RU" altLang="ru-RU" sz="2100" i="1" u="sng" smtClean="0">
                <a:solidFill>
                  <a:srgbClr val="000066"/>
                </a:solidFill>
              </a:rPr>
              <a:t>Ведомости</a:t>
            </a:r>
            <a:r>
              <a:rPr lang="ru-RU" altLang="ru-RU" sz="2100" i="1" smtClean="0">
                <a:solidFill>
                  <a:srgbClr val="000066"/>
                </a:solidFill>
              </a:rPr>
              <a:t>»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endParaRPr lang="ru-RU" altLang="ru-RU" sz="2100" i="1" smtClean="0">
              <a:solidFill>
                <a:srgbClr val="000066"/>
              </a:solidFill>
            </a:endParaRP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ru-RU" altLang="ru-RU" sz="2200" i="1" smtClean="0">
                <a:solidFill>
                  <a:srgbClr val="000066"/>
                </a:solidFill>
              </a:rPr>
              <a:t>		В 1714 году были созданы 42 губернские </a:t>
            </a:r>
            <a:r>
              <a:rPr lang="ru-RU" altLang="ru-RU" sz="2200" i="1" u="sng" smtClean="0">
                <a:solidFill>
                  <a:srgbClr val="000066"/>
                </a:solidFill>
              </a:rPr>
              <a:t>цифирные школы</a:t>
            </a:r>
            <a:r>
              <a:rPr lang="ru-RU" altLang="ru-RU" sz="2200" i="1" smtClean="0">
                <a:solidFill>
                  <a:srgbClr val="000066"/>
                </a:solidFill>
              </a:rPr>
              <a:t> - начальные учебные заведения для мальчиков практически из всех сословий (кроме крестьян)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endParaRPr lang="ru-RU" altLang="ru-RU" sz="2200" i="1" smtClean="0">
              <a:solidFill>
                <a:srgbClr val="000066"/>
              </a:solidFill>
            </a:endParaRPr>
          </a:p>
          <a:p>
            <a:pPr eaLnBrk="1" hangingPunct="1">
              <a:lnSpc>
                <a:spcPct val="95000"/>
              </a:lnSpc>
              <a:buFontTx/>
              <a:buNone/>
            </a:pPr>
            <a:endParaRPr lang="ru-RU" altLang="ru-RU" sz="22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i="1" smtClean="0"/>
              <a:t> 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323975" y="669925"/>
            <a:ext cx="6448425" cy="5730875"/>
            <a:chOff x="816" y="192"/>
            <a:chExt cx="4062" cy="3610"/>
          </a:xfrm>
        </p:grpSpPr>
        <p:pic>
          <p:nvPicPr>
            <p:cNvPr id="4100" name="Picture 14" descr="3а магницкий арифметика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" y="192"/>
              <a:ext cx="4062" cy="3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1" name="Text Box 15"/>
            <p:cNvSpPr txBox="1">
              <a:spLocks noChangeArrowheads="1"/>
            </p:cNvSpPr>
            <p:nvPr/>
          </p:nvSpPr>
          <p:spPr bwMode="auto">
            <a:xfrm>
              <a:off x="1728" y="3552"/>
              <a:ext cx="25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000" b="1" i="1">
                  <a:solidFill>
                    <a:srgbClr val="000066"/>
                  </a:solidFill>
                </a:rPr>
                <a:t>Л. Магницкий «Арифметика»</a:t>
              </a:r>
              <a:endParaRPr lang="ru-RU" alt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133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76200"/>
            <a:ext cx="9296400" cy="6781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b="1" i="1" smtClean="0">
                <a:solidFill>
                  <a:srgbClr val="000066"/>
                </a:solidFill>
              </a:rPr>
              <a:t>		</a:t>
            </a:r>
            <a:r>
              <a:rPr lang="ru-RU" altLang="ru-RU" sz="2400" i="1" smtClean="0">
                <a:solidFill>
                  <a:srgbClr val="000066"/>
                </a:solidFill>
              </a:rPr>
              <a:t>В 1701 году в Москве была создана Школа матема –  тических и навигацких наук. В 1715 году в Санкт – Петер - бурге была создана Морская академия.</a:t>
            </a:r>
          </a:p>
          <a:p>
            <a:pPr eaLnBrk="1" hangingPunct="1">
              <a:buFontTx/>
              <a:buNone/>
            </a:pPr>
            <a:r>
              <a:rPr lang="ru-RU" altLang="ru-RU" sz="2400" i="1" smtClean="0">
                <a:solidFill>
                  <a:srgbClr val="000066"/>
                </a:solidFill>
              </a:rPr>
              <a:t>		Также были открыты Артиллерийская, Инженерная и Медицинская школы. На Урале создавались горнозаводские училища.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i="1" smtClean="0">
                <a:solidFill>
                  <a:srgbClr val="000066"/>
                </a:solidFill>
              </a:rPr>
              <a:t>		В 1724 году по инициативе Петра </a:t>
            </a:r>
            <a:r>
              <a:rPr lang="en-US" altLang="ru-RU" sz="2400" i="1" smtClean="0"/>
              <a:t>I</a:t>
            </a:r>
            <a:r>
              <a:rPr lang="ru-RU" altLang="ru-RU" sz="2400" i="1" smtClean="0"/>
              <a:t> </a:t>
            </a:r>
            <a:r>
              <a:rPr lang="ru-RU" altLang="ru-RU" sz="2400" i="1" smtClean="0">
                <a:solidFill>
                  <a:srgbClr val="000066"/>
                </a:solidFill>
              </a:rPr>
              <a:t>была основана</a:t>
            </a:r>
            <a:br>
              <a:rPr lang="ru-RU" altLang="ru-RU" sz="2400" i="1" smtClean="0">
                <a:solidFill>
                  <a:srgbClr val="000066"/>
                </a:solidFill>
              </a:rPr>
            </a:br>
            <a:r>
              <a:rPr lang="ru-RU" altLang="ru-RU" sz="2400" i="1" smtClean="0">
                <a:solidFill>
                  <a:srgbClr val="000066"/>
                </a:solidFill>
              </a:rPr>
              <a:t>Академия Наук.</a:t>
            </a:r>
          </a:p>
          <a:p>
            <a:pPr eaLnBrk="1" hangingPunct="1">
              <a:buFontTx/>
              <a:buNone/>
            </a:pPr>
            <a:r>
              <a:rPr lang="ru-RU" altLang="ru-RU" sz="2400" i="1" smtClean="0">
                <a:solidFill>
                  <a:srgbClr val="000066"/>
                </a:solidFill>
              </a:rPr>
              <a:t>		Для развития промышленности были проведены географические исследования, в том числе экспедиции на камчатку и в Сибирь. </a:t>
            </a:r>
          </a:p>
          <a:p>
            <a:pPr eaLnBrk="1" hangingPunct="1">
              <a:buFontTx/>
              <a:buNone/>
            </a:pPr>
            <a:r>
              <a:rPr lang="ru-RU" altLang="ru-RU" sz="2400" i="1" smtClean="0">
                <a:solidFill>
                  <a:srgbClr val="000066"/>
                </a:solidFill>
              </a:rPr>
              <a:t>		Также развивались технические науки. </a:t>
            </a:r>
            <a:r>
              <a:rPr lang="ru-RU" altLang="ru-RU" sz="2200" i="1" smtClean="0">
                <a:solidFill>
                  <a:srgbClr val="000066"/>
                </a:solidFill>
              </a:rPr>
              <a:t>Ряд изобретений в этой отрасли осуществил токарь Петра </a:t>
            </a:r>
            <a:r>
              <a:rPr lang="en-US" altLang="ru-RU" sz="2200" i="1" smtClean="0">
                <a:solidFill>
                  <a:srgbClr val="000066"/>
                </a:solidFill>
              </a:rPr>
              <a:t>I</a:t>
            </a:r>
            <a:r>
              <a:rPr lang="ru-RU" altLang="ru-RU" sz="2200" i="1" smtClean="0">
                <a:solidFill>
                  <a:srgbClr val="000066"/>
                </a:solidFill>
              </a:rPr>
              <a:t>  А.К. Нартов</a:t>
            </a:r>
          </a:p>
          <a:p>
            <a:pPr eaLnBrk="1" hangingPunct="1">
              <a:buFontTx/>
              <a:buNone/>
            </a:pPr>
            <a:endParaRPr lang="ru-RU" altLang="ru-RU" sz="2200" i="1" smtClean="0">
              <a:solidFill>
                <a:srgbClr val="000066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2200" i="1" smtClean="0">
                <a:solidFill>
                  <a:srgbClr val="000066"/>
                </a:solidFill>
              </a:rPr>
              <a:t>		В 1714 году в Санкт – Петербурге был открыт первый 		русский музей – Кунсткамера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990600" y="762000"/>
            <a:ext cx="6953250" cy="4800600"/>
            <a:chOff x="624" y="480"/>
            <a:chExt cx="4380" cy="3024"/>
          </a:xfrm>
        </p:grpSpPr>
        <p:pic>
          <p:nvPicPr>
            <p:cNvPr id="5124" name="Picture 11" descr="5а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480"/>
              <a:ext cx="4380" cy="27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125" name="Text Box 12"/>
            <p:cNvSpPr txBox="1">
              <a:spLocks noChangeArrowheads="1"/>
            </p:cNvSpPr>
            <p:nvPr/>
          </p:nvSpPr>
          <p:spPr bwMode="auto">
            <a:xfrm>
              <a:off x="1680" y="3216"/>
              <a:ext cx="26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sz="2400" b="1" i="1"/>
                <a:t>Кунсткамера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/>
      <p:bldP spid="12292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8" name="Picture 4" descr="фон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" t="8571" b="3810"/>
          <a:stretch>
            <a:fillRect/>
          </a:stretch>
        </p:blipFill>
        <p:spPr bwMode="auto">
          <a:xfrm>
            <a:off x="381000" y="1017588"/>
            <a:ext cx="8382000" cy="556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CC0000"/>
                </a:solidFill>
              </a:rPr>
              <a:t>Закрепление изученного материала по п.2 плана урока</a:t>
            </a:r>
            <a:endParaRPr lang="ru-RU" altLang="ru-RU"/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1143000" y="2133600"/>
            <a:ext cx="6248400" cy="326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200" b="1" i="1">
                <a:solidFill>
                  <a:srgbClr val="CC0000"/>
                </a:solidFill>
              </a:rPr>
              <a:t>С чем были </a:t>
            </a:r>
            <a:br>
              <a:rPr lang="ru-RU" altLang="ru-RU" sz="3200" b="1" i="1">
                <a:solidFill>
                  <a:srgbClr val="CC0000"/>
                </a:solidFill>
              </a:rPr>
            </a:br>
            <a:r>
              <a:rPr lang="ru-RU" altLang="ru-RU" sz="3200" b="1" i="1">
                <a:solidFill>
                  <a:srgbClr val="CC0000"/>
                </a:solidFill>
              </a:rPr>
              <a:t>связаны преобразования </a:t>
            </a:r>
            <a:br>
              <a:rPr lang="ru-RU" altLang="ru-RU" sz="3200" b="1" i="1">
                <a:solidFill>
                  <a:srgbClr val="CC0000"/>
                </a:solidFill>
              </a:rPr>
            </a:br>
            <a:r>
              <a:rPr lang="ru-RU" altLang="ru-RU" sz="3200" b="1" i="1">
                <a:solidFill>
                  <a:srgbClr val="CC0000"/>
                </a:solidFill>
              </a:rPr>
              <a:t>Петра </a:t>
            </a:r>
            <a:r>
              <a:rPr lang="en-US" altLang="ru-RU" sz="3200" b="1" i="1">
                <a:solidFill>
                  <a:srgbClr val="CC0000"/>
                </a:solidFill>
              </a:rPr>
              <a:t>I</a:t>
            </a:r>
            <a:r>
              <a:rPr lang="ru-RU" altLang="ru-RU" sz="3200" b="1" i="1">
                <a:solidFill>
                  <a:srgbClr val="CC0000"/>
                </a:solidFill>
              </a:rPr>
              <a:t> в области науки </a:t>
            </a:r>
            <a:br>
              <a:rPr lang="ru-RU" altLang="ru-RU" sz="3200" b="1" i="1">
                <a:solidFill>
                  <a:srgbClr val="CC0000"/>
                </a:solidFill>
              </a:rPr>
            </a:br>
            <a:r>
              <a:rPr lang="ru-RU" altLang="ru-RU" sz="3200" b="1" i="1">
                <a:solidFill>
                  <a:srgbClr val="CC0000"/>
                </a:solidFill>
              </a:rPr>
              <a:t>и образования?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3200" b="1" i="1">
                <a:solidFill>
                  <a:srgbClr val="CC0000"/>
                </a:solidFill>
              </a:rPr>
              <a:t>Какие изменения </a:t>
            </a:r>
            <a:r>
              <a:rPr lang="en-US" altLang="ru-RU" sz="3200" b="1" i="1">
                <a:solidFill>
                  <a:srgbClr val="CC0000"/>
                </a:solidFill>
              </a:rPr>
              <a:t/>
            </a:r>
            <a:br>
              <a:rPr lang="en-US" altLang="ru-RU" sz="3200" b="1" i="1">
                <a:solidFill>
                  <a:srgbClr val="CC0000"/>
                </a:solidFill>
              </a:rPr>
            </a:br>
            <a:r>
              <a:rPr lang="ru-RU" altLang="ru-RU" sz="3200" b="1" i="1">
                <a:solidFill>
                  <a:srgbClr val="CC0000"/>
                </a:solidFill>
              </a:rPr>
              <a:t>произошли в этой сфере?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2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-304800" y="579438"/>
            <a:ext cx="9677400" cy="563562"/>
          </a:xfrm>
        </p:spPr>
        <p:txBody>
          <a:bodyPr/>
          <a:lstStyle/>
          <a:p>
            <a:pPr eaLnBrk="1" hangingPunct="1"/>
            <a:r>
              <a:rPr lang="ru-RU" altLang="ru-RU" sz="3000" b="1" i="1" smtClean="0">
                <a:solidFill>
                  <a:srgbClr val="CC0000"/>
                </a:solidFill>
              </a:rPr>
              <a:t>Архитектура, скульптура, живопись России</a:t>
            </a:r>
            <a:r>
              <a:rPr lang="ru-RU" altLang="ru-RU" sz="3000" b="1" smtClean="0">
                <a:solidFill>
                  <a:srgbClr val="CC0000"/>
                </a:solidFill>
                <a:latin typeface="Monotype Corsiva" panose="03010101010201010101" pitchFamily="66" charset="0"/>
              </a:rPr>
              <a:t> </a:t>
            </a:r>
            <a:br>
              <a:rPr lang="ru-RU" altLang="ru-RU" sz="3000" b="1" smtClean="0">
                <a:solidFill>
                  <a:srgbClr val="CC0000"/>
                </a:solidFill>
                <a:latin typeface="Monotype Corsiva" panose="03010101010201010101" pitchFamily="66" charset="0"/>
              </a:rPr>
            </a:br>
            <a:r>
              <a:rPr lang="ru-RU" altLang="ru-RU" sz="3000" b="1" smtClean="0">
                <a:solidFill>
                  <a:srgbClr val="CC0000"/>
                </a:solidFill>
                <a:latin typeface="Monotype Corsiva" panose="03010101010201010101" pitchFamily="66" charset="0"/>
              </a:rPr>
              <a:t>в </a:t>
            </a:r>
            <a:r>
              <a:rPr lang="en-US" altLang="ru-RU" sz="3000" b="1" smtClean="0">
                <a:solidFill>
                  <a:srgbClr val="CC0000"/>
                </a:solidFill>
                <a:latin typeface="Monotype Corsiva" panose="03010101010201010101" pitchFamily="66" charset="0"/>
              </a:rPr>
              <a:t>I</a:t>
            </a:r>
            <a:r>
              <a:rPr lang="ru-RU" altLang="ru-RU" sz="3000" b="1" smtClean="0">
                <a:solidFill>
                  <a:srgbClr val="CC0000"/>
                </a:solidFill>
                <a:latin typeface="Monotype Corsiva" panose="03010101010201010101" pitchFamily="66" charset="0"/>
              </a:rPr>
              <a:t> четверти </a:t>
            </a:r>
            <a:r>
              <a:rPr lang="en-US" altLang="ru-RU" sz="3000" b="1" smtClean="0">
                <a:solidFill>
                  <a:srgbClr val="CC0000"/>
                </a:solidFill>
                <a:latin typeface="Monotype Corsiva" panose="03010101010201010101" pitchFamily="66" charset="0"/>
              </a:rPr>
              <a:t>XVIII </a:t>
            </a:r>
            <a:r>
              <a:rPr lang="ru-RU" altLang="ru-RU" sz="3000" b="1" smtClean="0">
                <a:solidFill>
                  <a:srgbClr val="CC0000"/>
                </a:solidFill>
                <a:latin typeface="Monotype Corsiva" panose="03010101010201010101" pitchFamily="66" charset="0"/>
              </a:rPr>
              <a:t>века</a:t>
            </a:r>
            <a:br>
              <a:rPr lang="ru-RU" altLang="ru-RU" sz="3000" b="1" smtClean="0">
                <a:solidFill>
                  <a:srgbClr val="CC0000"/>
                </a:solidFill>
                <a:latin typeface="Monotype Corsiva" panose="03010101010201010101" pitchFamily="66" charset="0"/>
              </a:rPr>
            </a:br>
            <a:r>
              <a:rPr lang="ru-RU" altLang="ru-RU" sz="3000" b="1" i="1" smtClean="0">
                <a:solidFill>
                  <a:srgbClr val="CC0000"/>
                </a:solidFill>
              </a:rPr>
              <a:t> 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304800" y="1143000"/>
            <a:ext cx="5410200" cy="5715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200" smtClean="0"/>
              <a:t>		</a:t>
            </a:r>
            <a:r>
              <a:rPr lang="ru-RU" altLang="ru-RU" sz="2200" b="1" i="1" smtClean="0">
                <a:solidFill>
                  <a:srgbClr val="660033"/>
                </a:solidFill>
              </a:rPr>
              <a:t>Архитектура петровского времени характеризуется появлением регулярной городской планировки. Ярким примером этого новшества является строительство </a:t>
            </a:r>
            <a:br>
              <a:rPr lang="ru-RU" altLang="ru-RU" sz="2200" b="1" i="1" smtClean="0">
                <a:solidFill>
                  <a:srgbClr val="660033"/>
                </a:solidFill>
              </a:rPr>
            </a:br>
            <a:r>
              <a:rPr lang="ru-RU" altLang="ru-RU" sz="2200" b="1" i="1" smtClean="0">
                <a:solidFill>
                  <a:srgbClr val="660033"/>
                </a:solidFill>
              </a:rPr>
              <a:t>Санкт – Петербурга. В городе </a:t>
            </a:r>
            <a:br>
              <a:rPr lang="ru-RU" altLang="ru-RU" sz="2200" b="1" i="1" smtClean="0">
                <a:solidFill>
                  <a:srgbClr val="660033"/>
                </a:solidFill>
              </a:rPr>
            </a:br>
            <a:r>
              <a:rPr lang="ru-RU" altLang="ru-RU" sz="2200" b="1" i="1" smtClean="0">
                <a:solidFill>
                  <a:srgbClr val="660033"/>
                </a:solidFill>
              </a:rPr>
              <a:t>активно развивается каменное строительство. Сооружаются Гостиный двор, здание Двенадцати коллегий, Кунсткамера, Биржа. Начало строительства памятников городской архитектуры связано с именем швейцарского архитектора Д. Трезини.</a:t>
            </a:r>
            <a:r>
              <a:rPr lang="ru-RU" altLang="ru-RU" sz="2200" smtClean="0"/>
              <a:t> 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029200" y="1614488"/>
            <a:ext cx="4038600" cy="4481512"/>
            <a:chOff x="3168" y="912"/>
            <a:chExt cx="2544" cy="2823"/>
          </a:xfrm>
        </p:grpSpPr>
        <p:pic>
          <p:nvPicPr>
            <p:cNvPr id="7177" name="Picture 8" descr="9а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912"/>
              <a:ext cx="2544" cy="2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8" name="Text Box 9"/>
            <p:cNvSpPr txBox="1">
              <a:spLocks noChangeArrowheads="1"/>
            </p:cNvSpPr>
            <p:nvPr/>
          </p:nvSpPr>
          <p:spPr bwMode="auto">
            <a:xfrm>
              <a:off x="3168" y="3504"/>
              <a:ext cx="24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b="1">
                  <a:solidFill>
                    <a:srgbClr val="000066"/>
                  </a:solidFill>
                </a:rPr>
                <a:t>План Санкт - Петербурга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304800" y="1676400"/>
            <a:ext cx="8458200" cy="3687763"/>
            <a:chOff x="192" y="1056"/>
            <a:chExt cx="5328" cy="2323"/>
          </a:xfrm>
        </p:grpSpPr>
        <p:pic>
          <p:nvPicPr>
            <p:cNvPr id="7174" name="Picture 11" descr="10а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056"/>
              <a:ext cx="2496" cy="2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5" name="Picture 12" descr="основание Санкт- Петербурга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056"/>
              <a:ext cx="2688" cy="20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6" name="Text Box 13"/>
            <p:cNvSpPr txBox="1">
              <a:spLocks noChangeArrowheads="1"/>
            </p:cNvSpPr>
            <p:nvPr/>
          </p:nvSpPr>
          <p:spPr bwMode="auto">
            <a:xfrm>
              <a:off x="912" y="3129"/>
              <a:ext cx="35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sz="2000" b="1">
                  <a:solidFill>
                    <a:srgbClr val="000066"/>
                  </a:solidFill>
                </a:rPr>
                <a:t>Основание Санкт - Петербурга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 build="p"/>
      <p:bldP spid="11268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411163"/>
          </a:xfrm>
        </p:spPr>
        <p:txBody>
          <a:bodyPr/>
          <a:lstStyle/>
          <a:p>
            <a:pPr eaLnBrk="1" hangingPunct="1"/>
            <a:r>
              <a:rPr lang="ru-RU" altLang="ru-RU" sz="3000" b="1" i="1" smtClean="0">
                <a:solidFill>
                  <a:srgbClr val="CC0000"/>
                </a:solidFill>
              </a:rPr>
              <a:t>Творчество Доменико Трезини</a:t>
            </a:r>
          </a:p>
        </p:txBody>
      </p:sp>
      <p:pic>
        <p:nvPicPr>
          <p:cNvPr id="10243" name="Picture 3" descr="Трезини 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85800"/>
            <a:ext cx="4648200" cy="32289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Трезини Петропавловский собо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990600"/>
            <a:ext cx="3919538" cy="5486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28600" y="4419600"/>
            <a:ext cx="411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000" b="1">
                <a:solidFill>
                  <a:srgbClr val="000066"/>
                </a:solidFill>
              </a:rPr>
              <a:t>Петропавловская крепость и Петропавловский собор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4800" y="381000"/>
            <a:ext cx="4267200" cy="3490913"/>
            <a:chOff x="192" y="240"/>
            <a:chExt cx="2688" cy="2199"/>
          </a:xfrm>
        </p:grpSpPr>
        <p:pic>
          <p:nvPicPr>
            <p:cNvPr id="9222" name="Picture 2" descr="Трезини Александро-Невская лавра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240"/>
              <a:ext cx="2688" cy="1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3" name="Text Box 4"/>
            <p:cNvSpPr txBox="1">
              <a:spLocks noChangeArrowheads="1"/>
            </p:cNvSpPr>
            <p:nvPr/>
          </p:nvSpPr>
          <p:spPr bwMode="auto">
            <a:xfrm>
              <a:off x="240" y="2208"/>
              <a:ext cx="25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b="1">
                  <a:solidFill>
                    <a:srgbClr val="000066"/>
                  </a:solidFill>
                </a:rPr>
                <a:t>Александро – Невская лавра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648200" y="3173413"/>
            <a:ext cx="4267200" cy="3517900"/>
            <a:chOff x="2928" y="1999"/>
            <a:chExt cx="2688" cy="2216"/>
          </a:xfrm>
        </p:grpSpPr>
        <p:pic>
          <p:nvPicPr>
            <p:cNvPr id="9220" name="Picture 3" descr="Трезини Д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99"/>
              <a:ext cx="2688" cy="1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1" name="Text Box 5"/>
            <p:cNvSpPr txBox="1">
              <a:spLocks noChangeArrowheads="1"/>
            </p:cNvSpPr>
            <p:nvPr/>
          </p:nvSpPr>
          <p:spPr bwMode="auto">
            <a:xfrm>
              <a:off x="3024" y="3984"/>
              <a:ext cx="25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altLang="ru-RU" b="1">
                  <a:solidFill>
                    <a:srgbClr val="000066"/>
                  </a:solidFill>
                </a:rPr>
                <a:t>Здание двенадцати коллегий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9372600" cy="34290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buFontTx/>
              <a:buNone/>
            </a:pPr>
            <a:r>
              <a:rPr lang="ru-RU" altLang="ru-RU" sz="2400" smtClean="0"/>
              <a:t>		</a:t>
            </a:r>
            <a:r>
              <a:rPr lang="ru-RU" altLang="ru-RU" sz="2400" b="1" smtClean="0">
                <a:solidFill>
                  <a:srgbClr val="000066"/>
                </a:solidFill>
              </a:rPr>
              <a:t>В то время как Санкт – Петербург строится </a:t>
            </a:r>
            <a:br>
              <a:rPr lang="ru-RU" altLang="ru-RU" sz="2400" b="1" smtClean="0">
                <a:solidFill>
                  <a:srgbClr val="000066"/>
                </a:solidFill>
              </a:rPr>
            </a:br>
            <a:r>
              <a:rPr lang="ru-RU" altLang="ru-RU" sz="2400" b="1" smtClean="0">
                <a:solidFill>
                  <a:srgbClr val="000066"/>
                </a:solidFill>
              </a:rPr>
              <a:t>         в европейской архитектурной традиции, </a:t>
            </a:r>
            <a:br>
              <a:rPr lang="ru-RU" altLang="ru-RU" sz="2400" b="1" smtClean="0">
                <a:solidFill>
                  <a:srgbClr val="000066"/>
                </a:solidFill>
              </a:rPr>
            </a:br>
            <a:r>
              <a:rPr lang="ru-RU" altLang="ru-RU" sz="2400" b="1" smtClean="0">
                <a:solidFill>
                  <a:srgbClr val="000066"/>
                </a:solidFill>
              </a:rPr>
              <a:t> провинциальные города отличаются единением </a:t>
            </a:r>
            <a:br>
              <a:rPr lang="ru-RU" altLang="ru-RU" sz="2400" b="1" smtClean="0">
                <a:solidFill>
                  <a:srgbClr val="000066"/>
                </a:solidFill>
              </a:rPr>
            </a:br>
            <a:r>
              <a:rPr lang="ru-RU" altLang="ru-RU" sz="2400" b="1" smtClean="0">
                <a:solidFill>
                  <a:srgbClr val="000066"/>
                </a:solidFill>
              </a:rPr>
              <a:t>старого и нового. В них продолжают развиваться   </a:t>
            </a:r>
            <a:br>
              <a:rPr lang="ru-RU" altLang="ru-RU" sz="2400" b="1" smtClean="0">
                <a:solidFill>
                  <a:srgbClr val="000066"/>
                </a:solidFill>
              </a:rPr>
            </a:br>
            <a:r>
              <a:rPr lang="ru-RU" altLang="ru-RU" sz="2400" b="1" smtClean="0">
                <a:solidFill>
                  <a:srgbClr val="000066"/>
                </a:solidFill>
              </a:rPr>
              <a:t>       традиции русского деревянного зодчества.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ru-RU" altLang="ru-RU" sz="2400" b="1" smtClean="0">
                <a:solidFill>
                  <a:srgbClr val="000066"/>
                </a:solidFill>
              </a:rPr>
              <a:t>    		        Наивысшим его достижением стала </a:t>
            </a:r>
            <a:br>
              <a:rPr lang="ru-RU" altLang="ru-RU" sz="2400" b="1" smtClean="0">
                <a:solidFill>
                  <a:srgbClr val="000066"/>
                </a:solidFill>
              </a:rPr>
            </a:br>
            <a:r>
              <a:rPr lang="ru-RU" altLang="ru-RU" sz="2400" b="1" smtClean="0">
                <a:solidFill>
                  <a:srgbClr val="000066"/>
                </a:solidFill>
              </a:rPr>
              <a:t>                Преображенская церковь в Кижах.</a:t>
            </a:r>
            <a:r>
              <a:rPr lang="ru-RU" altLang="ru-RU" b="1" smtClean="0">
                <a:solidFill>
                  <a:srgbClr val="000066"/>
                </a:solidFill>
              </a:rPr>
              <a:t> 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ru-RU" altLang="ru-RU" sz="2400" b="1" smtClean="0">
                <a:solidFill>
                  <a:srgbClr val="000066"/>
                </a:solidFill>
              </a:rPr>
              <a:t> </a:t>
            </a:r>
          </a:p>
        </p:txBody>
      </p:sp>
      <p:pic>
        <p:nvPicPr>
          <p:cNvPr id="7176" name="Picture 8" descr="Деревянное зодчеств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2895600"/>
            <a:ext cx="4418012" cy="3810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Деревянное зодчество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895600"/>
            <a:ext cx="2481263" cy="37338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1" name="Picture 13" descr="Деревянное зодчество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"/>
            <a:ext cx="5337175" cy="6553200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песнопение к иконе Владимирская божья матерь. Начало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6781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7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4" dur="1" fill="hold"/>
                                        <p:tgtEl>
                                          <p:spTgt spid="718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2"/>
                  </p:tgtEl>
                </p:cond>
              </p:nextCondLst>
            </p:seq>
            <p:audio>
              <p:cMediaNode>
                <p:cTn id="55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82"/>
                </p:tgtEl>
              </p:cMediaNode>
            </p:audio>
          </p:childTnLst>
        </p:cTn>
      </p:par>
    </p:tnLst>
    <p:bldLst>
      <p:bldP spid="7174" grpId="0" build="p"/>
      <p:bldP spid="7174" grpId="1" build="p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</TotalTime>
  <Words>889</Words>
  <Application>Microsoft Office PowerPoint</Application>
  <PresentationFormat>Экран (4:3)</PresentationFormat>
  <Paragraphs>89</Paragraphs>
  <Slides>20</Slides>
  <Notes>0</Notes>
  <HiddenSlides>4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Monotype Corsiva</vt:lpstr>
      <vt:lpstr>Times New Roman</vt:lpstr>
      <vt:lpstr>Оформление по умолчанию</vt:lpstr>
      <vt:lpstr>Реформы Петра I</vt:lpstr>
      <vt:lpstr>Образование и наука</vt:lpstr>
      <vt:lpstr>Презентация PowerPoint</vt:lpstr>
      <vt:lpstr>Презентация PowerPoint</vt:lpstr>
      <vt:lpstr>Презентация PowerPoint</vt:lpstr>
      <vt:lpstr>Архитектура, скульптура, живопись России  в I четверти XVIII века  </vt:lpstr>
      <vt:lpstr>Творчество Доменико Трезини</vt:lpstr>
      <vt:lpstr>Презентация PowerPoint</vt:lpstr>
      <vt:lpstr>Презентация PowerPoint</vt:lpstr>
      <vt:lpstr>Скульптура</vt:lpstr>
      <vt:lpstr>Живопись</vt:lpstr>
      <vt:lpstr>Презентация PowerPoint</vt:lpstr>
      <vt:lpstr>Презентация PowerPoint</vt:lpstr>
      <vt:lpstr>Быт и нравы петровской эпохи</vt:lpstr>
      <vt:lpstr>Презентация PowerPoint</vt:lpstr>
      <vt:lpstr>Выводы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26</cp:revision>
  <cp:lastPrinted>1601-01-01T00:00:00Z</cp:lastPrinted>
  <dcterms:created xsi:type="dcterms:W3CDTF">1601-01-01T00:00:00Z</dcterms:created>
  <dcterms:modified xsi:type="dcterms:W3CDTF">2015-04-08T16:59:48Z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