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49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ADCD1-0C9C-41E0-8D60-CB20695910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3635069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E75B-259F-4C44-B931-62957A00A8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223239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D1A5E-07C6-4093-9D76-55CA0E231E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499000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F90BA-AA28-4FA3-9C9C-006C08099A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9231329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8EF1-7898-4C06-BEAF-EBD40E73C7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0365875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211E8-A554-4C16-A95A-ECF9B5D87B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487670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11295-1105-4633-B13C-E2FB2048B0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586501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0DE56-3317-4A05-A18F-821096E6FB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787176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D95FA-7FEF-44FE-B572-F27903AF55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051444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29BCA-3D7C-4536-9FE4-8856C41016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918076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84866-612C-4C8A-8910-B4B0A56C6C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9754473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33D492-2385-4361-8D6D-A5769349C37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04813"/>
            <a:ext cx="8424863" cy="5832475"/>
          </a:xfrm>
        </p:spPr>
        <p:txBody>
          <a:bodyPr/>
          <a:lstStyle/>
          <a:p>
            <a:pPr marL="609600" indent="-609600"/>
            <a:r>
              <a:rPr lang="ru-RU" altLang="ru-RU" sz="3200" b="1">
                <a:solidFill>
                  <a:srgbClr val="FF3300"/>
                </a:solidFill>
              </a:rPr>
              <a:t>ЖИЗНЬ ДРЕВНЕЙШИХ ЛЮДЕЙ</a:t>
            </a:r>
          </a:p>
          <a:p>
            <a:pPr marL="609600" indent="-609600"/>
            <a:r>
              <a:rPr lang="ru-RU" altLang="ru-RU" sz="3200" b="1">
                <a:solidFill>
                  <a:srgbClr val="FF3300"/>
                </a:solidFill>
              </a:rPr>
              <a:t>ДРЕВ</a:t>
            </a:r>
            <a:r>
              <a:rPr lang="kk-KZ" altLang="ru-RU" sz="3200" b="1">
                <a:solidFill>
                  <a:srgbClr val="FF3300"/>
                </a:solidFill>
              </a:rPr>
              <a:t>Н</a:t>
            </a:r>
            <a:r>
              <a:rPr lang="ru-RU" altLang="ru-RU" sz="3200" b="1">
                <a:solidFill>
                  <a:srgbClr val="FF3300"/>
                </a:solidFill>
              </a:rPr>
              <a:t>Е</a:t>
            </a:r>
            <a:r>
              <a:rPr lang="kk-KZ" altLang="ru-RU" sz="3200" b="1">
                <a:solidFill>
                  <a:srgbClr val="FF3300"/>
                </a:solidFill>
              </a:rPr>
              <a:t>Й</a:t>
            </a:r>
            <a:r>
              <a:rPr lang="ru-RU" altLang="ru-RU" sz="3200" b="1">
                <a:solidFill>
                  <a:srgbClr val="FF3300"/>
                </a:solidFill>
              </a:rPr>
              <a:t>Ш</a:t>
            </a:r>
            <a:r>
              <a:rPr lang="kk-KZ" altLang="ru-RU" sz="3200" b="1">
                <a:solidFill>
                  <a:srgbClr val="FF3300"/>
                </a:solidFill>
              </a:rPr>
              <a:t>ИЕ</a:t>
            </a:r>
            <a:r>
              <a:rPr lang="ru-RU" altLang="ru-RU" sz="3200" b="1">
                <a:solidFill>
                  <a:srgbClr val="FF3300"/>
                </a:solidFill>
              </a:rPr>
              <a:t> СОБИРАТЕЛИ И ОХОТНИКИ</a:t>
            </a:r>
          </a:p>
          <a:p>
            <a:pPr marL="609600" indent="-609600"/>
            <a:r>
              <a:rPr lang="ru-RU" altLang="ru-RU" sz="3200" b="1">
                <a:solidFill>
                  <a:srgbClr val="FF3300"/>
                </a:solidFill>
              </a:rPr>
              <a:t>ПОЯВЛЕНИЕ ДРЕВНЕЙШИХ ЛЮДЕЙ</a:t>
            </a:r>
            <a:r>
              <a:rPr lang="ru-RU" altLang="ru-RU" sz="3200"/>
              <a:t> </a:t>
            </a:r>
            <a:endParaRPr lang="en-US" altLang="ru-RU" sz="3200"/>
          </a:p>
          <a:p>
            <a:pPr marL="609600" indent="-609600" algn="just">
              <a:buFontTx/>
              <a:buAutoNum type="arabicPeriod"/>
            </a:pPr>
            <a:r>
              <a:rPr lang="ru-RU" altLang="ru-RU" sz="3200" b="1">
                <a:solidFill>
                  <a:schemeClr val="accent2"/>
                </a:solidFill>
              </a:rPr>
              <a:t>Происхождение человека.</a:t>
            </a:r>
            <a:r>
              <a:rPr lang="ru-RU" altLang="ru-RU" sz="3200"/>
              <a:t> </a:t>
            </a:r>
          </a:p>
          <a:p>
            <a:pPr marL="609600" indent="-609600" algn="just">
              <a:buFontTx/>
              <a:buAutoNum type="arabicPeriod" startAt="2"/>
            </a:pPr>
            <a:r>
              <a:rPr lang="ru-RU" altLang="ru-RU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Занятия древнейших людей.</a:t>
            </a:r>
            <a:r>
              <a:rPr lang="ru-RU" altLang="ru-RU" sz="3200"/>
              <a:t> </a:t>
            </a:r>
          </a:p>
          <a:p>
            <a:pPr marL="609600" indent="-609600" algn="just"/>
            <a:r>
              <a:rPr lang="ru-RU" altLang="ru-RU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3. Появление древнейшего человека в Казахстане</a:t>
            </a:r>
            <a:r>
              <a:rPr lang="ru-RU" altLang="ru-RU" sz="3200" b="1"/>
              <a:t>.</a:t>
            </a:r>
            <a:r>
              <a:rPr lang="ru-RU" altLang="ru-RU" sz="3200"/>
              <a:t>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5516563"/>
            <a:ext cx="3240088" cy="78263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</a:rPr>
              <a:t>Охота на мамонта</a:t>
            </a:r>
          </a:p>
        </p:txBody>
      </p:sp>
      <p:pic>
        <p:nvPicPr>
          <p:cNvPr id="16389" name="Picture 5" descr="bg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0350"/>
            <a:ext cx="5022850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281987" cy="6048375"/>
          </a:xfrm>
        </p:spPr>
        <p:txBody>
          <a:bodyPr/>
          <a:lstStyle/>
          <a:p>
            <a:r>
              <a:rPr lang="ru-RU" altLang="ru-RU" b="1">
                <a:solidFill>
                  <a:srgbClr val="FF3300"/>
                </a:solidFill>
                <a:latin typeface="Times New Roman" panose="02020603050405020304" pitchFamily="18" charset="0"/>
              </a:rPr>
              <a:t>каменный век делится на три больших периода: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r>
              <a:rPr lang="ru-RU" altLang="ru-RU" i="1">
                <a:solidFill>
                  <a:schemeClr val="accent2"/>
                </a:solidFill>
              </a:rPr>
              <a:t>палеолит </a:t>
            </a:r>
            <a:r>
              <a:rPr lang="ru-RU" altLang="ru-RU">
                <a:solidFill>
                  <a:schemeClr val="accent2"/>
                </a:solidFill>
              </a:rPr>
              <a:t>(древний каменный век) - 2,5 млн - 12 тысяч лет до н.э. </a:t>
            </a:r>
          </a:p>
          <a:p>
            <a:r>
              <a:rPr lang="ru-RU" altLang="ru-RU" i="1">
                <a:solidFill>
                  <a:srgbClr val="660066"/>
                </a:solidFill>
              </a:rPr>
              <a:t>мезолит </a:t>
            </a:r>
            <a:r>
              <a:rPr lang="ru-RU" altLang="ru-RU">
                <a:solidFill>
                  <a:srgbClr val="660066"/>
                </a:solidFill>
              </a:rPr>
              <a:t>(средний каменный век) — 12—5 тысяч лет до н.э.</a:t>
            </a:r>
            <a:r>
              <a:rPr lang="ru-RU" altLang="ru-RU"/>
              <a:t>  </a:t>
            </a:r>
          </a:p>
          <a:p>
            <a:r>
              <a:rPr lang="ru-RU" altLang="ru-RU" i="1"/>
              <a:t>неолит </a:t>
            </a:r>
            <a:r>
              <a:rPr lang="ru-RU" altLang="ru-RU"/>
              <a:t>(новокаменный век) — 5—3 тысячи лет до н.э. </a:t>
            </a:r>
          </a:p>
          <a:p>
            <a:pPr algn="just">
              <a:buFontTx/>
              <a:buNone/>
            </a:pPr>
            <a:r>
              <a:rPr lang="ru-RU" altLang="ru-RU"/>
              <a:t>Каждый из этих периодов отличается от предыдущего более совершенными ору-диями труда.</a:t>
            </a:r>
          </a:p>
          <a:p>
            <a:endParaRPr lang="ru-RU" altLang="ru-RU"/>
          </a:p>
        </p:txBody>
      </p:sp>
    </p:spTree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435975" cy="6264275"/>
          </a:xfrm>
        </p:spPr>
        <p:txBody>
          <a:bodyPr/>
          <a:lstStyle/>
          <a:p>
            <a:pPr algn="just"/>
            <a:r>
              <a:rPr lang="ru-RU" altLang="ru-RU" sz="2400">
                <a:latin typeface="Times New Roman" panose="02020603050405020304" pitchFamily="18" charset="0"/>
              </a:rPr>
              <a:t>По мнению ученых, первые древние люди проникли на территорию Казахстана из Европы, Азии и из Сибири.</a:t>
            </a:r>
          </a:p>
          <a:p>
            <a:pPr algn="just"/>
            <a:r>
              <a:rPr lang="ru-RU" altLang="ru-RU" sz="2400">
                <a:latin typeface="Times New Roman" panose="02020603050405020304" pitchFamily="18" charset="0"/>
              </a:rPr>
              <a:t>Древнейшие люди появились здесь примерно миллион лет назад. Доказательством этому служат орудия труда, найденные в долине реки Арыстанды в Жамбылской области и в отрогах гор Каратау в Южном Казахстане. Первые люди, проникшие на территорию Казахстана, были современниками питекантропа.</a:t>
            </a:r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408738"/>
          </a:xfrm>
        </p:spPr>
        <p:txBody>
          <a:bodyPr/>
          <a:lstStyle/>
          <a:p>
            <a:r>
              <a:rPr lang="en-US" altLang="ru-RU" sz="2400">
                <a:latin typeface="Times New Roman" panose="02020603050405020304" pitchFamily="18" charset="0"/>
              </a:rPr>
              <a:t>3</a:t>
            </a:r>
            <a:r>
              <a:rPr lang="ru-RU" altLang="ru-RU" sz="2400">
                <a:latin typeface="Times New Roman" panose="02020603050405020304" pitchFamily="18" charset="0"/>
              </a:rPr>
              <a:t> вопрос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altLang="ru-RU" sz="2400"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13316" name="Picture 4" descr="Untitled-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3857625" cy="554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3637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5175"/>
            <a:ext cx="32893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0" y="4751388"/>
            <a:ext cx="4176713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3200" b="1"/>
              <a:t>Рис.1,2.Нуклеусы</a:t>
            </a:r>
          </a:p>
          <a:p>
            <a:pPr algn="just"/>
            <a:r>
              <a:rPr lang="ru-RU" altLang="ru-RU" sz="3200" b="1"/>
              <a:t>3. Схема нуклеуса </a:t>
            </a:r>
          </a:p>
          <a:p>
            <a:pPr algn="ctr"/>
            <a:endParaRPr lang="ru-RU" altLang="ru-RU" sz="3200" b="1"/>
          </a:p>
        </p:txBody>
      </p:sp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518525" cy="5689600"/>
          </a:xfrm>
        </p:spPr>
        <p:txBody>
          <a:bodyPr/>
          <a:lstStyle/>
          <a:p>
            <a:r>
              <a:rPr lang="ru-RU" altLang="ru-RU"/>
              <a:t>Нуклеусы</a:t>
            </a:r>
          </a:p>
        </p:txBody>
      </p:sp>
      <p:pic>
        <p:nvPicPr>
          <p:cNvPr id="14340" name="Picture 4" descr="dh3n4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22438"/>
            <a:ext cx="6553200" cy="337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048375"/>
          </a:xfrm>
        </p:spPr>
        <p:txBody>
          <a:bodyPr/>
          <a:lstStyle/>
          <a:p>
            <a:pPr algn="just"/>
            <a:r>
              <a:rPr lang="ru-RU" altLang="ru-RU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1 вопрос</a:t>
            </a:r>
          </a:p>
          <a:p>
            <a:pPr algn="just"/>
            <a:r>
              <a:rPr lang="ru-RU" altLang="ru-RU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Древним миром </a:t>
            </a:r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мы называем части земного шара, где появился и развивался первый человек. </a:t>
            </a:r>
          </a:p>
          <a:p>
            <a:pPr algn="just"/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Древнейшие люди сильно отличались от современного человека. Древнейшим человеком был </a:t>
            </a:r>
            <a:r>
              <a:rPr lang="ru-RU" altLang="ru-RU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австралопитек, </a:t>
            </a:r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остатки скелетов которого нашли в Южной и Восточной Африке, в Австралии. Жили австралопитеки около 2,6 млн лет назад. </a:t>
            </a:r>
          </a:p>
          <a:p>
            <a:pPr algn="just"/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Австралопитек был похож на обезьяну: тело покрыто густыми волосами, нижние конечности длиннее передних, ходил он на двух ногах. Руками он собирал плоды и коренья, держал предметы, выполнял простейшие движения.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424862" cy="5975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/>
              <a:t>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/>
              <a:t>                                             </a:t>
            </a:r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Австралопитек,жил                        				              примерно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                                                      около 2,6 млн  					                       лет назад</a:t>
            </a:r>
            <a:r>
              <a:rPr lang="ru-RU" altLang="ru-RU" sz="2800">
                <a:solidFill>
                  <a:schemeClr val="accent2"/>
                </a:solidFill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/>
              <a:t>                                    </a:t>
            </a:r>
          </a:p>
        </p:txBody>
      </p:sp>
      <p:pic>
        <p:nvPicPr>
          <p:cNvPr id="4101" name="Picture 5" descr="Untitled-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4724400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13787" cy="63261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                                                                                                    </a:t>
            </a:r>
          </a:p>
        </p:txBody>
      </p:sp>
      <p:pic>
        <p:nvPicPr>
          <p:cNvPr id="5124" name="Picture 4" descr="06_clip_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5256212" cy="307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9388" y="3357563"/>
            <a:ext cx="81216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ru-RU" altLang="ru-RU" sz="2400">
                <a:solidFill>
                  <a:schemeClr val="accent2"/>
                </a:solidFill>
                <a:latin typeface="Arial" panose="020B0604020202020204" pitchFamily="34" charset="0"/>
              </a:rPr>
              <a:t>Так как орудия труда делались в основном из камня, ученые называют этот период «каменным веком».</a:t>
            </a:r>
          </a:p>
          <a:p>
            <a:pPr algn="just">
              <a:buFontTx/>
              <a:buChar char="•"/>
            </a:pPr>
            <a:r>
              <a:rPr lang="ru-RU" altLang="ru-RU" sz="2400">
                <a:solidFill>
                  <a:schemeClr val="accent2"/>
                </a:solidFill>
              </a:rPr>
              <a:t>Ученые назвали первого человека </a:t>
            </a:r>
            <a:r>
              <a:rPr lang="ru-RU" altLang="ru-RU" sz="2400" i="1">
                <a:solidFill>
                  <a:schemeClr val="accent2"/>
                </a:solidFill>
              </a:rPr>
              <a:t>«человеком умелым». </a:t>
            </a:r>
            <a:r>
              <a:rPr lang="ru-RU" altLang="ru-RU" sz="2400">
                <a:solidFill>
                  <a:schemeClr val="accent2"/>
                </a:solidFill>
              </a:rPr>
              <a:t>Самые ранние его останки были найдены в Африке, в Кении. Он жил 1 млн 750 тысяч лет назад.</a:t>
            </a: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569325" cy="6191250"/>
          </a:xfrm>
        </p:spPr>
        <p:txBody>
          <a:bodyPr/>
          <a:lstStyle/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Одним из древнейших людей был </a:t>
            </a:r>
            <a:r>
              <a:rPr lang="ru-RU" altLang="ru-RU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питекантроп. </a:t>
            </a: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Скелет питекантропа впервые был найден на острове Ява (Юго-Восточная Азия) в 1891 году. Он жил примерно 1 млн лет назад. </a:t>
            </a:r>
            <a:endParaRPr lang="ru-RU" altLang="ru-RU" sz="2400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48" name="Picture 4" descr="pitekantr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3529012" cy="388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05263"/>
            <a:ext cx="8229600" cy="21209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>
                <a:solidFill>
                  <a:schemeClr val="accent2"/>
                </a:solidFill>
                <a:latin typeface="Times New Roman" panose="02020603050405020304" pitchFamily="18" charset="0"/>
              </a:rPr>
              <a:t>Следующим звеном в развитии человека был </a:t>
            </a:r>
            <a:r>
              <a:rPr lang="ru-RU" altLang="ru-RU" sz="2800" i="1">
                <a:solidFill>
                  <a:schemeClr val="accent2"/>
                </a:solidFill>
                <a:latin typeface="Times New Roman" panose="02020603050405020304" pitchFamily="18" charset="0"/>
              </a:rPr>
              <a:t>синантроп. Синантропы жили 200-500 тысяч лет тому назад. Питекантроп и   синантроп получили в науке название «людей прямо ходящих».</a:t>
            </a:r>
          </a:p>
        </p:txBody>
      </p:sp>
      <p:pic>
        <p:nvPicPr>
          <p:cNvPr id="7172" name="Picture 4" descr="sinantrop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333375"/>
            <a:ext cx="2940050" cy="345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906963" cy="3875087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292600"/>
            <a:ext cx="8569325" cy="23050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Следующий вид древнего человека именуется </a:t>
            </a:r>
            <a:r>
              <a:rPr lang="ru-RU" altLang="ru-RU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неандертальцем.</a:t>
            </a: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Скелет неандертальского мальчика был также найден в Узбе-кистане, в местечке Тешикташ Неандертальцы жили 100-35 тысяч лет назад</a:t>
            </a:r>
            <a:r>
              <a:rPr lang="ru-RU" altLang="ru-RU" sz="2000">
                <a:solidFill>
                  <a:schemeClr val="accent2"/>
                </a:solidFill>
                <a:latin typeface="Times New Roman" panose="02020603050405020304" pitchFamily="18" charset="0"/>
              </a:rPr>
              <a:t>.  </a:t>
            </a:r>
          </a:p>
        </p:txBody>
      </p:sp>
      <p:pic>
        <p:nvPicPr>
          <p:cNvPr id="8196" name="Picture 4" descr="Неандертале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47815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4845050" cy="4103688"/>
          </a:xfrm>
        </p:spPr>
        <p:txBody>
          <a:bodyPr/>
          <a:lstStyle/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97425"/>
            <a:ext cx="8785225" cy="1727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после неандертальцев, примерно 35-40 ты­сяч лет назад появился «</a:t>
            </a:r>
            <a:r>
              <a:rPr lang="ru-RU" altLang="ru-RU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человек разумный</a:t>
            </a: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»</a:t>
            </a:r>
            <a:r>
              <a:rPr lang="ru-RU" altLang="ru-RU" sz="2400" i="1">
                <a:solidFill>
                  <a:schemeClr val="accent2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homo sapiens</a:t>
            </a:r>
            <a:r>
              <a:rPr lang="ru-RU" altLang="ru-RU" sz="2400">
                <a:solidFill>
                  <a:schemeClr val="accent2"/>
                </a:solidFill>
                <a:latin typeface="Times New Roman" panose="02020603050405020304" pitchFamily="18" charset="0"/>
              </a:rPr>
              <a:t>, т.е. человек современного вида. «Человек ра­зумный» стал сознательно обдумывать, рассчитывать свои действия, поступки.</a:t>
            </a:r>
          </a:p>
        </p:txBody>
      </p:sp>
      <p:pic>
        <p:nvPicPr>
          <p:cNvPr id="9221" name="Picture 5" descr="Untitled-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4821237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569325" cy="63357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>
                <a:latin typeface="Times New Roman" panose="02020603050405020304" pitchFamily="18" charset="0"/>
              </a:rPr>
              <a:t>2 вопрос</a:t>
            </a:r>
          </a:p>
          <a:p>
            <a:pPr algn="just"/>
            <a:r>
              <a:rPr lang="ru-RU" altLang="ru-RU" sz="2400">
                <a:latin typeface="Times New Roman" panose="02020603050405020304" pitchFamily="18" charset="0"/>
              </a:rPr>
              <a:t>С использованием первых, простейших и примитивных орудий труда древнейшие люди все меньше стали зависеть от тяжелых природных условий. Вначале они не умели строить жилища, готовить пищу. Прячась от дождя и диких животных, первые люди стали обживать пещеры. Они питались плодами растений, которые собирали с земли, с веток деревьев, а также дикорастущими кореньями. Собирали и ели яйца птиц. Этот промысел древнейших людей - способ их жизнедеятельности — называется </a:t>
            </a:r>
            <a:r>
              <a:rPr lang="ru-RU" altLang="ru-RU" sz="2400" i="1">
                <a:solidFill>
                  <a:srgbClr val="FF3300"/>
                </a:solidFill>
                <a:latin typeface="Times New Roman" panose="02020603050405020304" pitchFamily="18" charset="0"/>
              </a:rPr>
              <a:t>собирательством.</a:t>
            </a:r>
            <a:r>
              <a:rPr lang="ru-RU" altLang="ru-RU" sz="2400" i="1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ru-RU" altLang="ru-RU" sz="2400">
                <a:latin typeface="Times New Roman" panose="02020603050405020304" pitchFamily="18" charset="0"/>
              </a:rPr>
              <a:t>Люди объединялись для совместной добычи пищи и защиты от зверей. Такой первоначальный коллектив людей получил название </a:t>
            </a:r>
            <a:r>
              <a:rPr lang="ru-RU" altLang="ru-RU" sz="2400" i="1">
                <a:solidFill>
                  <a:srgbClr val="FF3300"/>
                </a:solidFill>
                <a:latin typeface="Times New Roman" panose="02020603050405020304" pitchFamily="18" charset="0"/>
              </a:rPr>
              <a:t>человеческое стадо.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528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admin</cp:lastModifiedBy>
  <cp:revision>35</cp:revision>
  <dcterms:created xsi:type="dcterms:W3CDTF">2009-09-08T13:05:38Z</dcterms:created>
  <dcterms:modified xsi:type="dcterms:W3CDTF">2015-04-08T16:05:34Z</dcterms:modified>
</cp:coreProperties>
</file>