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9" r:id="rId11"/>
    <p:sldId id="265" r:id="rId12"/>
    <p:sldId id="266" r:id="rId13"/>
    <p:sldId id="267" r:id="rId14"/>
    <p:sldId id="268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 varScale="1">
        <p:scale>
          <a:sx n="43" d="100"/>
          <a:sy n="43" d="100"/>
        </p:scale>
        <p:origin x="498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3ADCD1-0C9C-41E0-8D60-CB20695910B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73635069"/>
      </p:ext>
    </p:extLst>
  </p:cSld>
  <p:clrMapOvr>
    <a:masterClrMapping/>
  </p:clrMapOvr>
  <p:transition>
    <p:push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28E75B-259F-4C44-B931-62957A00A80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52223239"/>
      </p:ext>
    </p:extLst>
  </p:cSld>
  <p:clrMapOvr>
    <a:masterClrMapping/>
  </p:clrMapOvr>
  <p:transition>
    <p:push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7D1A5E-07C6-4093-9D76-55CA0E231ED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84499000"/>
      </p:ext>
    </p:extLst>
  </p:cSld>
  <p:clrMapOvr>
    <a:masterClrMapping/>
  </p:clrMapOvr>
  <p:transition>
    <p:push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4F90BA-AA28-4FA3-9C9C-006C08099AB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09231329"/>
      </p:ext>
    </p:extLst>
  </p:cSld>
  <p:clrMapOvr>
    <a:masterClrMapping/>
  </p:clrMapOvr>
  <p:transition>
    <p:push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4C8EF1-7898-4C06-BEAF-EBD40E73C71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40365875"/>
      </p:ext>
    </p:extLst>
  </p:cSld>
  <p:clrMapOvr>
    <a:masterClrMapping/>
  </p:clrMapOvr>
  <p:transition>
    <p:push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211E8-A554-4C16-A95A-ECF9B5D87B7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89487670"/>
      </p:ext>
    </p:extLst>
  </p:cSld>
  <p:clrMapOvr>
    <a:masterClrMapping/>
  </p:clrMapOvr>
  <p:transition>
    <p:push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311295-1105-4633-B13C-E2FB2048B0D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2586501"/>
      </p:ext>
    </p:extLst>
  </p:cSld>
  <p:clrMapOvr>
    <a:masterClrMapping/>
  </p:clrMapOvr>
  <p:transition>
    <p:push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00DE56-3317-4A05-A18F-821096E6FB6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97787176"/>
      </p:ext>
    </p:extLst>
  </p:cSld>
  <p:clrMapOvr>
    <a:masterClrMapping/>
  </p:clrMapOvr>
  <p:transition>
    <p:push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ED95FA-7FEF-44FE-B572-F27903AF555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07051444"/>
      </p:ext>
    </p:extLst>
  </p:cSld>
  <p:clrMapOvr>
    <a:masterClrMapping/>
  </p:clrMapOvr>
  <p:transition>
    <p:push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829BCA-3D7C-4536-9FE4-8856C410161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48918076"/>
      </p:ext>
    </p:extLst>
  </p:cSld>
  <p:clrMapOvr>
    <a:masterClrMapping/>
  </p:clrMapOvr>
  <p:transition>
    <p:push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F84866-612C-4C8A-8910-B4B0A56C6CA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59754473"/>
      </p:ext>
    </p:extLst>
  </p:cSld>
  <p:clrMapOvr>
    <a:masterClrMapping/>
  </p:clrMapOvr>
  <p:transition>
    <p:push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endParaRPr lang="ru-RU" alt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ru-RU" alt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7233D492-2385-4361-8D6D-A5769349C377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30000">
                                          <p:val>
                                            <p:strVal val="#ppt_h/2"/>
                                          </p:val>
                                        </p:tav>
                                        <p:tav tm="40000">
                                          <p:val>
                                            <p:strVal val="#ppt_h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"/>
                                          </p:val>
                                        </p:tav>
                                        <p:tav tm="60000">
                                          <p:val>
                                            <p:strVal val="#ppt_h"/>
                                          </p:val>
                                        </p:tav>
                                        <p:tav tm="69900">
                                          <p:val>
                                            <p:strVal val="#ppt_h/2"/>
                                          </p:val>
                                        </p:tav>
                                        <p:tav tm="8000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5"/>
                                          </p:val>
                                        </p:tav>
                                        <p:tav tm="20000">
                                          <p:val>
                                            <p:strVal val="#ppt_y-.2"/>
                                          </p:val>
                                        </p:tav>
                                        <p:tav tm="30000">
                                          <p:val>
                                            <p:strVal val="#ppt_y"/>
                                          </p:val>
                                        </p:tav>
                                        <p:tav tm="40000">
                                          <p:val>
                                            <p:strVal val="#ppt_y-.15"/>
                                          </p:val>
                                        </p:tav>
                                        <p:tav tm="50000">
                                          <p:val>
                                            <p:strVal val="#ppt_y"/>
                                          </p:val>
                                        </p:tav>
                                        <p:tav tm="60000">
                                          <p:val>
                                            <p:strVal val="#ppt_y-.1"/>
                                          </p:val>
                                        </p:tav>
                                        <p:tav tm="69900">
                                          <p:val>
                                            <p:strVal val="#ppt_y"/>
                                          </p:val>
                                        </p:tav>
                                        <p:tav tm="80000">
                                          <p:val>
                                            <p:strVal val="#ppt_y-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/>
      <p:bldP spid="1027" grpId="0" build="p">
        <p:tmplLst>
          <p:tmpl lvl="1">
            <p:tnLst>
              <p:par>
                <p:cTn presetID="40" presetClass="entr" presetSubtype="0" fill="hold" nodeType="click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</p:cBhvr>
                    </p:animEffect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1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</p:cBhvr>
                    </p:animEffect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1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</p:cBhvr>
                    </p:animEffect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1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</p:cBhvr>
                    </p:animEffect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1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</p:cBhvr>
                    </p:animEffect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-.1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23850" y="404813"/>
            <a:ext cx="8424863" cy="5832475"/>
          </a:xfrm>
        </p:spPr>
        <p:txBody>
          <a:bodyPr/>
          <a:lstStyle/>
          <a:p>
            <a:pPr marL="609600" indent="-609600"/>
            <a:r>
              <a:rPr lang="ru-RU" altLang="ru-RU" sz="3200" b="1">
                <a:solidFill>
                  <a:srgbClr val="FF3300"/>
                </a:solidFill>
              </a:rPr>
              <a:t>ЖИЗНЬ ДРЕВНЕЙШИХ ЛЮДЕЙ</a:t>
            </a:r>
          </a:p>
          <a:p>
            <a:pPr marL="609600" indent="-609600"/>
            <a:r>
              <a:rPr lang="ru-RU" altLang="ru-RU" sz="3200" b="1">
                <a:solidFill>
                  <a:srgbClr val="FF3300"/>
                </a:solidFill>
              </a:rPr>
              <a:t>ДРЕВ</a:t>
            </a:r>
            <a:r>
              <a:rPr lang="kk-KZ" altLang="ru-RU" sz="3200" b="1">
                <a:solidFill>
                  <a:srgbClr val="FF3300"/>
                </a:solidFill>
              </a:rPr>
              <a:t>Н</a:t>
            </a:r>
            <a:r>
              <a:rPr lang="ru-RU" altLang="ru-RU" sz="3200" b="1">
                <a:solidFill>
                  <a:srgbClr val="FF3300"/>
                </a:solidFill>
              </a:rPr>
              <a:t>Е</a:t>
            </a:r>
            <a:r>
              <a:rPr lang="kk-KZ" altLang="ru-RU" sz="3200" b="1">
                <a:solidFill>
                  <a:srgbClr val="FF3300"/>
                </a:solidFill>
              </a:rPr>
              <a:t>Й</a:t>
            </a:r>
            <a:r>
              <a:rPr lang="ru-RU" altLang="ru-RU" sz="3200" b="1">
                <a:solidFill>
                  <a:srgbClr val="FF3300"/>
                </a:solidFill>
              </a:rPr>
              <a:t>Ш</a:t>
            </a:r>
            <a:r>
              <a:rPr lang="kk-KZ" altLang="ru-RU" sz="3200" b="1">
                <a:solidFill>
                  <a:srgbClr val="FF3300"/>
                </a:solidFill>
              </a:rPr>
              <a:t>ИЕ</a:t>
            </a:r>
            <a:r>
              <a:rPr lang="ru-RU" altLang="ru-RU" sz="3200" b="1">
                <a:solidFill>
                  <a:srgbClr val="FF3300"/>
                </a:solidFill>
              </a:rPr>
              <a:t> СОБИРАТЕЛИ И ОХОТНИКИ</a:t>
            </a:r>
          </a:p>
          <a:p>
            <a:pPr marL="609600" indent="-609600"/>
            <a:r>
              <a:rPr lang="ru-RU" altLang="ru-RU" sz="3200" b="1">
                <a:solidFill>
                  <a:srgbClr val="FF3300"/>
                </a:solidFill>
              </a:rPr>
              <a:t>ПОЯВЛЕНИЕ ДРЕВНЕЙШИХ ЛЮДЕЙ</a:t>
            </a:r>
            <a:r>
              <a:rPr lang="ru-RU" altLang="ru-RU" sz="3200"/>
              <a:t> </a:t>
            </a:r>
            <a:endParaRPr lang="en-US" altLang="ru-RU" sz="3200"/>
          </a:p>
          <a:p>
            <a:pPr marL="609600" indent="-609600" algn="just">
              <a:buFontTx/>
              <a:buAutoNum type="arabicPeriod"/>
            </a:pPr>
            <a:r>
              <a:rPr lang="ru-RU" altLang="ru-RU" sz="3200" b="1">
                <a:solidFill>
                  <a:schemeClr val="accent2"/>
                </a:solidFill>
              </a:rPr>
              <a:t>Происхождение человека.</a:t>
            </a:r>
            <a:r>
              <a:rPr lang="ru-RU" altLang="ru-RU" sz="3200"/>
              <a:t> </a:t>
            </a:r>
          </a:p>
          <a:p>
            <a:pPr marL="609600" indent="-609600" algn="just">
              <a:buFontTx/>
              <a:buAutoNum type="arabicPeriod" startAt="2"/>
            </a:pPr>
            <a:r>
              <a:rPr lang="ru-RU" altLang="ru-RU" sz="3200" b="1">
                <a:solidFill>
                  <a:schemeClr val="accent2"/>
                </a:solidFill>
                <a:latin typeface="Times New Roman" panose="02020603050405020304" pitchFamily="18" charset="0"/>
              </a:rPr>
              <a:t>Занятия древнейших людей.</a:t>
            </a:r>
            <a:r>
              <a:rPr lang="ru-RU" altLang="ru-RU" sz="3200"/>
              <a:t> </a:t>
            </a:r>
          </a:p>
          <a:p>
            <a:pPr marL="609600" indent="-609600" algn="just"/>
            <a:r>
              <a:rPr lang="ru-RU" altLang="ru-RU" sz="3200" b="1">
                <a:solidFill>
                  <a:schemeClr val="accent2"/>
                </a:solidFill>
                <a:latin typeface="Times New Roman" panose="02020603050405020304" pitchFamily="18" charset="0"/>
              </a:rPr>
              <a:t>3. Появление древнейшего человека в Казахстане</a:t>
            </a:r>
            <a:r>
              <a:rPr lang="ru-RU" altLang="ru-RU" sz="3200" b="1"/>
              <a:t>.</a:t>
            </a:r>
            <a:r>
              <a:rPr lang="ru-RU" altLang="ru-RU" sz="3200"/>
              <a:t> </a:t>
            </a: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71775" y="5516563"/>
            <a:ext cx="3240088" cy="782637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altLang="ru-RU" sz="2400">
                <a:latin typeface="Times New Roman" panose="02020603050405020304" pitchFamily="18" charset="0"/>
              </a:rPr>
              <a:t>Охота на мамонта</a:t>
            </a:r>
          </a:p>
        </p:txBody>
      </p:sp>
      <p:pic>
        <p:nvPicPr>
          <p:cNvPr id="16389" name="Picture 5" descr="bg_0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613" y="260350"/>
            <a:ext cx="5022850" cy="5184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push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404813"/>
            <a:ext cx="8281987" cy="6048375"/>
          </a:xfrm>
        </p:spPr>
        <p:txBody>
          <a:bodyPr/>
          <a:lstStyle/>
          <a:p>
            <a:r>
              <a:rPr lang="ru-RU" altLang="ru-RU" b="1">
                <a:solidFill>
                  <a:srgbClr val="FF3300"/>
                </a:solidFill>
                <a:latin typeface="Times New Roman" panose="02020603050405020304" pitchFamily="18" charset="0"/>
              </a:rPr>
              <a:t>каменный век делится на три больших периода:</a:t>
            </a:r>
            <a:r>
              <a:rPr lang="ru-RU" altLang="ru-RU" sz="2400">
                <a:latin typeface="Times New Roman" panose="02020603050405020304" pitchFamily="18" charset="0"/>
              </a:rPr>
              <a:t> </a:t>
            </a:r>
          </a:p>
          <a:p>
            <a:r>
              <a:rPr lang="ru-RU" altLang="ru-RU" i="1">
                <a:solidFill>
                  <a:schemeClr val="accent2"/>
                </a:solidFill>
              </a:rPr>
              <a:t>палеолит </a:t>
            </a:r>
            <a:r>
              <a:rPr lang="ru-RU" altLang="ru-RU">
                <a:solidFill>
                  <a:schemeClr val="accent2"/>
                </a:solidFill>
              </a:rPr>
              <a:t>(древний каменный век) - 2,5 млн - 12 тысяч лет до н.э. </a:t>
            </a:r>
          </a:p>
          <a:p>
            <a:r>
              <a:rPr lang="ru-RU" altLang="ru-RU" i="1">
                <a:solidFill>
                  <a:srgbClr val="660066"/>
                </a:solidFill>
              </a:rPr>
              <a:t>мезолит </a:t>
            </a:r>
            <a:r>
              <a:rPr lang="ru-RU" altLang="ru-RU">
                <a:solidFill>
                  <a:srgbClr val="660066"/>
                </a:solidFill>
              </a:rPr>
              <a:t>(средний каменный век) — 12—5 тысяч лет до н.э.</a:t>
            </a:r>
            <a:r>
              <a:rPr lang="ru-RU" altLang="ru-RU"/>
              <a:t>  </a:t>
            </a:r>
          </a:p>
          <a:p>
            <a:r>
              <a:rPr lang="ru-RU" altLang="ru-RU" i="1"/>
              <a:t>неолит </a:t>
            </a:r>
            <a:r>
              <a:rPr lang="ru-RU" altLang="ru-RU"/>
              <a:t>(новокаменный век) — 5—3 тысячи лет до н.э. </a:t>
            </a:r>
          </a:p>
          <a:p>
            <a:pPr algn="just">
              <a:buFontTx/>
              <a:buNone/>
            </a:pPr>
            <a:r>
              <a:rPr lang="ru-RU" altLang="ru-RU"/>
              <a:t>Каждый из этих периодов отличается от предыдущего более совершенными ору-диями труда.</a:t>
            </a:r>
          </a:p>
          <a:p>
            <a:endParaRPr lang="ru-RU" altLang="ru-RU"/>
          </a:p>
        </p:txBody>
      </p:sp>
    </p:spTree>
  </p:cSld>
  <p:clrMapOvr>
    <a:masterClrMapping/>
  </p:clrMapOvr>
  <p:transition>
    <p:push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33375"/>
            <a:ext cx="8435975" cy="6264275"/>
          </a:xfrm>
        </p:spPr>
        <p:txBody>
          <a:bodyPr/>
          <a:lstStyle/>
          <a:p>
            <a:pPr algn="just"/>
            <a:r>
              <a:rPr lang="ru-RU" altLang="ru-RU" sz="2400">
                <a:latin typeface="Times New Roman" panose="02020603050405020304" pitchFamily="18" charset="0"/>
              </a:rPr>
              <a:t>По мнению ученых, первые древние люди проникли на территорию Казахстана из Европы, Азии и из Сибири.</a:t>
            </a:r>
          </a:p>
          <a:p>
            <a:pPr algn="just"/>
            <a:r>
              <a:rPr lang="ru-RU" altLang="ru-RU" sz="2400">
                <a:latin typeface="Times New Roman" panose="02020603050405020304" pitchFamily="18" charset="0"/>
              </a:rPr>
              <a:t>Древнейшие люди появились здесь примерно миллион лет назад. Доказательством этому служат орудия труда, найденные в долине реки Арыстанды в Жамбылской области и в отрогах гор Каратау в Южном Казахстане. Первые люди, проникшие на территорию Казахстана, были современниками питекантропа.</a:t>
            </a:r>
          </a:p>
        </p:txBody>
      </p:sp>
    </p:spTree>
  </p:cSld>
  <p:clrMapOvr>
    <a:masterClrMapping/>
  </p:clrMapOvr>
  <p:transition>
    <p:push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260350"/>
            <a:ext cx="8785225" cy="6408738"/>
          </a:xfrm>
        </p:spPr>
        <p:txBody>
          <a:bodyPr/>
          <a:lstStyle/>
          <a:p>
            <a:r>
              <a:rPr lang="en-US" altLang="ru-RU" sz="2400">
                <a:latin typeface="Times New Roman" panose="02020603050405020304" pitchFamily="18" charset="0"/>
              </a:rPr>
              <a:t>3</a:t>
            </a:r>
            <a:r>
              <a:rPr lang="ru-RU" altLang="ru-RU" sz="2400">
                <a:latin typeface="Times New Roman" panose="02020603050405020304" pitchFamily="18" charset="0"/>
              </a:rPr>
              <a:t> вопрос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</a:p>
          <a:p>
            <a:r>
              <a:rPr lang="ru-RU" altLang="ru-RU" sz="2400">
                <a:latin typeface="Times New Roman" panose="02020603050405020304" pitchFamily="18" charset="0"/>
              </a:rPr>
              <a:t>                                                                                                                                                                              </a:t>
            </a:r>
          </a:p>
        </p:txBody>
      </p:sp>
      <p:pic>
        <p:nvPicPr>
          <p:cNvPr id="13316" name="Picture 4" descr="Untitled-1 cop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765175"/>
            <a:ext cx="3857625" cy="5541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17" name="Picture 5" descr="36377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765175"/>
            <a:ext cx="3289300" cy="416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4572000" y="4751388"/>
            <a:ext cx="4176713" cy="1554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ru-RU" altLang="ru-RU" sz="3200" b="1"/>
              <a:t>Рис.1,2.Нуклеусы</a:t>
            </a:r>
          </a:p>
          <a:p>
            <a:pPr algn="just"/>
            <a:r>
              <a:rPr lang="ru-RU" altLang="ru-RU" sz="3200" b="1"/>
              <a:t>3. Схема нуклеуса </a:t>
            </a:r>
          </a:p>
          <a:p>
            <a:pPr algn="ctr"/>
            <a:endParaRPr lang="ru-RU" altLang="ru-RU" sz="3200" b="1"/>
          </a:p>
        </p:txBody>
      </p:sp>
    </p:spTree>
  </p:cSld>
  <p:clrMapOvr>
    <a:masterClrMapping/>
  </p:clrMapOvr>
  <p:transition>
    <p:push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260350"/>
            <a:ext cx="8518525" cy="5689600"/>
          </a:xfrm>
        </p:spPr>
        <p:txBody>
          <a:bodyPr/>
          <a:lstStyle/>
          <a:p>
            <a:r>
              <a:rPr lang="ru-RU" altLang="ru-RU"/>
              <a:t>Нуклеусы</a:t>
            </a:r>
          </a:p>
        </p:txBody>
      </p:sp>
      <p:pic>
        <p:nvPicPr>
          <p:cNvPr id="14340" name="Picture 4" descr="dh3n45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1722438"/>
            <a:ext cx="6553200" cy="3375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push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260350"/>
            <a:ext cx="8569325" cy="6048375"/>
          </a:xfrm>
        </p:spPr>
        <p:txBody>
          <a:bodyPr/>
          <a:lstStyle/>
          <a:p>
            <a:pPr algn="just"/>
            <a:r>
              <a:rPr lang="ru-RU" altLang="ru-RU" sz="2800" i="1">
                <a:solidFill>
                  <a:schemeClr val="accent2"/>
                </a:solidFill>
                <a:latin typeface="Times New Roman" panose="02020603050405020304" pitchFamily="18" charset="0"/>
              </a:rPr>
              <a:t>1 вопрос</a:t>
            </a:r>
          </a:p>
          <a:p>
            <a:pPr algn="just"/>
            <a:r>
              <a:rPr lang="ru-RU" altLang="ru-RU" sz="2800" i="1">
                <a:solidFill>
                  <a:schemeClr val="accent2"/>
                </a:solidFill>
                <a:latin typeface="Times New Roman" panose="02020603050405020304" pitchFamily="18" charset="0"/>
              </a:rPr>
              <a:t>Древним миром </a:t>
            </a:r>
            <a:r>
              <a:rPr lang="ru-RU" altLang="ru-RU" sz="2800">
                <a:solidFill>
                  <a:schemeClr val="accent2"/>
                </a:solidFill>
                <a:latin typeface="Times New Roman" panose="02020603050405020304" pitchFamily="18" charset="0"/>
              </a:rPr>
              <a:t>мы называем части земного шара, где появился и развивался первый человек. </a:t>
            </a:r>
          </a:p>
          <a:p>
            <a:pPr algn="just"/>
            <a:r>
              <a:rPr lang="ru-RU" altLang="ru-RU" sz="2800">
                <a:solidFill>
                  <a:schemeClr val="accent2"/>
                </a:solidFill>
                <a:latin typeface="Times New Roman" panose="02020603050405020304" pitchFamily="18" charset="0"/>
              </a:rPr>
              <a:t>Древнейшие люди сильно отличались от современного человека. Древнейшим человеком был </a:t>
            </a:r>
            <a:r>
              <a:rPr lang="ru-RU" altLang="ru-RU" sz="2800" i="1">
                <a:solidFill>
                  <a:schemeClr val="accent2"/>
                </a:solidFill>
                <a:latin typeface="Times New Roman" panose="02020603050405020304" pitchFamily="18" charset="0"/>
              </a:rPr>
              <a:t>австралопитек, </a:t>
            </a:r>
            <a:r>
              <a:rPr lang="ru-RU" altLang="ru-RU" sz="2800">
                <a:solidFill>
                  <a:schemeClr val="accent2"/>
                </a:solidFill>
                <a:latin typeface="Times New Roman" panose="02020603050405020304" pitchFamily="18" charset="0"/>
              </a:rPr>
              <a:t>остатки скелетов которого нашли в Южной и Восточной Африке, в Австралии. Жили австралопитеки около 2,6 млн лет назад. </a:t>
            </a:r>
          </a:p>
          <a:p>
            <a:pPr algn="just"/>
            <a:r>
              <a:rPr lang="ru-RU" altLang="ru-RU" sz="2800">
                <a:solidFill>
                  <a:schemeClr val="accent2"/>
                </a:solidFill>
                <a:latin typeface="Times New Roman" panose="02020603050405020304" pitchFamily="18" charset="0"/>
              </a:rPr>
              <a:t>Австралопитек был похож на обезьяну: тело покрыто густыми волосами, нижние конечности длиннее передних, ходил он на двух ногах. Руками он собирал плоды и коренья, держал предметы, выполнял простейшие движения. </a:t>
            </a: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333375"/>
            <a:ext cx="8424862" cy="597535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ru-RU" altLang="ru-RU" sz="2800"/>
              <a:t>                               </a:t>
            </a:r>
          </a:p>
          <a:p>
            <a:pPr>
              <a:lnSpc>
                <a:spcPct val="90000"/>
              </a:lnSpc>
              <a:buFontTx/>
              <a:buNone/>
            </a:pPr>
            <a:endParaRPr lang="ru-RU" altLang="ru-RU" sz="2800"/>
          </a:p>
          <a:p>
            <a:pPr>
              <a:lnSpc>
                <a:spcPct val="90000"/>
              </a:lnSpc>
              <a:buFontTx/>
              <a:buNone/>
            </a:pPr>
            <a:endParaRPr lang="ru-RU" altLang="ru-RU" sz="2800"/>
          </a:p>
          <a:p>
            <a:pPr>
              <a:lnSpc>
                <a:spcPct val="90000"/>
              </a:lnSpc>
              <a:buFontTx/>
              <a:buNone/>
            </a:pPr>
            <a:endParaRPr lang="ru-RU" altLang="ru-RU" sz="2800"/>
          </a:p>
          <a:p>
            <a:pPr>
              <a:lnSpc>
                <a:spcPct val="90000"/>
              </a:lnSpc>
              <a:buFontTx/>
              <a:buNone/>
            </a:pPr>
            <a:endParaRPr lang="ru-RU" altLang="ru-RU" sz="2800"/>
          </a:p>
          <a:p>
            <a:pPr>
              <a:lnSpc>
                <a:spcPct val="90000"/>
              </a:lnSpc>
              <a:buFontTx/>
              <a:buNone/>
            </a:pPr>
            <a:endParaRPr lang="ru-RU" altLang="ru-RU" sz="2800"/>
          </a:p>
          <a:p>
            <a:pPr algn="just">
              <a:lnSpc>
                <a:spcPct val="90000"/>
              </a:lnSpc>
              <a:buFontTx/>
              <a:buNone/>
            </a:pPr>
            <a:r>
              <a:rPr lang="ru-RU" altLang="ru-RU" sz="2800"/>
              <a:t>                                             </a:t>
            </a:r>
            <a:r>
              <a:rPr lang="ru-RU" altLang="ru-RU" sz="2800">
                <a:solidFill>
                  <a:schemeClr val="accent2"/>
                </a:solidFill>
                <a:latin typeface="Times New Roman" panose="02020603050405020304" pitchFamily="18" charset="0"/>
              </a:rPr>
              <a:t>Австралопитек,жил                        				              примерно </a:t>
            </a:r>
          </a:p>
          <a:p>
            <a:pPr algn="just">
              <a:lnSpc>
                <a:spcPct val="90000"/>
              </a:lnSpc>
              <a:buFontTx/>
              <a:buNone/>
            </a:pPr>
            <a:r>
              <a:rPr lang="ru-RU" altLang="ru-RU" sz="2800">
                <a:solidFill>
                  <a:schemeClr val="accent2"/>
                </a:solidFill>
                <a:latin typeface="Times New Roman" panose="02020603050405020304" pitchFamily="18" charset="0"/>
              </a:rPr>
              <a:t>                                                      около 2,6 млн  					                       лет назад</a:t>
            </a:r>
            <a:r>
              <a:rPr lang="ru-RU" altLang="ru-RU" sz="2800">
                <a:solidFill>
                  <a:schemeClr val="accent2"/>
                </a:solidFill>
              </a:rPr>
              <a:t>. </a:t>
            </a:r>
          </a:p>
          <a:p>
            <a:pPr>
              <a:lnSpc>
                <a:spcPct val="90000"/>
              </a:lnSpc>
              <a:buFontTx/>
              <a:buNone/>
            </a:pPr>
            <a:endParaRPr lang="ru-RU" altLang="ru-RU" sz="2800">
              <a:solidFill>
                <a:schemeClr val="accent2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endParaRPr lang="ru-RU" altLang="ru-RU" sz="2800"/>
          </a:p>
          <a:p>
            <a:pPr>
              <a:lnSpc>
                <a:spcPct val="90000"/>
              </a:lnSpc>
              <a:buFontTx/>
              <a:buNone/>
            </a:pPr>
            <a:r>
              <a:rPr lang="ru-RU" altLang="ru-RU" sz="2800"/>
              <a:t>                                    </a:t>
            </a:r>
          </a:p>
        </p:txBody>
      </p:sp>
      <p:pic>
        <p:nvPicPr>
          <p:cNvPr id="4101" name="Picture 5" descr="Untitled-1 cop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404813"/>
            <a:ext cx="4724400" cy="5616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260350"/>
            <a:ext cx="8713787" cy="6326188"/>
          </a:xfrm>
        </p:spPr>
        <p:txBody>
          <a:bodyPr/>
          <a:lstStyle/>
          <a:p>
            <a:pPr>
              <a:buFontTx/>
              <a:buNone/>
            </a:pPr>
            <a:r>
              <a:rPr lang="ru-RU" altLang="ru-RU"/>
              <a:t>                                                                                                    </a:t>
            </a:r>
          </a:p>
        </p:txBody>
      </p:sp>
      <p:pic>
        <p:nvPicPr>
          <p:cNvPr id="5124" name="Picture 4" descr="06_clip_image0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333375"/>
            <a:ext cx="5256212" cy="3074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179388" y="3357563"/>
            <a:ext cx="8121650" cy="2282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just">
              <a:buFontTx/>
              <a:buChar char="•"/>
            </a:pPr>
            <a:r>
              <a:rPr lang="ru-RU" altLang="ru-RU" sz="2400">
                <a:solidFill>
                  <a:schemeClr val="accent2"/>
                </a:solidFill>
                <a:latin typeface="Arial" panose="020B0604020202020204" pitchFamily="34" charset="0"/>
              </a:rPr>
              <a:t>Так как орудия труда делались в основном из камня, ученые называют этот период «каменным веком».</a:t>
            </a:r>
          </a:p>
          <a:p>
            <a:pPr algn="just">
              <a:buFontTx/>
              <a:buChar char="•"/>
            </a:pPr>
            <a:r>
              <a:rPr lang="ru-RU" altLang="ru-RU" sz="2400">
                <a:solidFill>
                  <a:schemeClr val="accent2"/>
                </a:solidFill>
              </a:rPr>
              <a:t>Ученые назвали первого человека </a:t>
            </a:r>
            <a:r>
              <a:rPr lang="ru-RU" altLang="ru-RU" sz="2400" i="1">
                <a:solidFill>
                  <a:schemeClr val="accent2"/>
                </a:solidFill>
              </a:rPr>
              <a:t>«человеком умелым». </a:t>
            </a:r>
            <a:r>
              <a:rPr lang="ru-RU" altLang="ru-RU" sz="2400">
                <a:solidFill>
                  <a:schemeClr val="accent2"/>
                </a:solidFill>
              </a:rPr>
              <a:t>Самые ранние его останки были найдены в Африке, в Кении. Он жил 1 млн 750 тысяч лет назад.</a:t>
            </a:r>
          </a:p>
        </p:txBody>
      </p:sp>
    </p:spTree>
  </p:cSld>
  <p:clrMapOvr>
    <a:masterClrMapping/>
  </p:clrMapOvr>
  <p:transition>
    <p:push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333375"/>
            <a:ext cx="8569325" cy="6191250"/>
          </a:xfrm>
        </p:spPr>
        <p:txBody>
          <a:bodyPr/>
          <a:lstStyle/>
          <a:p>
            <a:pPr algn="just">
              <a:buFontTx/>
              <a:buNone/>
            </a:pPr>
            <a:endParaRPr lang="ru-RU" altLang="ru-RU" sz="2400">
              <a:latin typeface="Times New Roman" panose="02020603050405020304" pitchFamily="18" charset="0"/>
            </a:endParaRPr>
          </a:p>
          <a:p>
            <a:pPr algn="just">
              <a:buFontTx/>
              <a:buNone/>
            </a:pPr>
            <a:endParaRPr lang="ru-RU" altLang="ru-RU" sz="2400">
              <a:latin typeface="Times New Roman" panose="02020603050405020304" pitchFamily="18" charset="0"/>
            </a:endParaRPr>
          </a:p>
          <a:p>
            <a:pPr algn="just">
              <a:buFontTx/>
              <a:buNone/>
            </a:pPr>
            <a:endParaRPr lang="ru-RU" altLang="ru-RU" sz="2400">
              <a:latin typeface="Times New Roman" panose="02020603050405020304" pitchFamily="18" charset="0"/>
            </a:endParaRPr>
          </a:p>
          <a:p>
            <a:pPr algn="just">
              <a:buFontTx/>
              <a:buNone/>
            </a:pPr>
            <a:endParaRPr lang="ru-RU" altLang="ru-RU" sz="2400">
              <a:latin typeface="Times New Roman" panose="02020603050405020304" pitchFamily="18" charset="0"/>
            </a:endParaRPr>
          </a:p>
          <a:p>
            <a:pPr algn="just">
              <a:buFontTx/>
              <a:buNone/>
            </a:pPr>
            <a:endParaRPr lang="ru-RU" altLang="ru-RU" sz="2400">
              <a:latin typeface="Times New Roman" panose="02020603050405020304" pitchFamily="18" charset="0"/>
            </a:endParaRPr>
          </a:p>
          <a:p>
            <a:pPr algn="just">
              <a:buFontTx/>
              <a:buNone/>
            </a:pPr>
            <a:endParaRPr lang="ru-RU" altLang="ru-RU" sz="2400">
              <a:latin typeface="Times New Roman" panose="02020603050405020304" pitchFamily="18" charset="0"/>
            </a:endParaRPr>
          </a:p>
          <a:p>
            <a:pPr algn="just">
              <a:buFontTx/>
              <a:buNone/>
            </a:pPr>
            <a:endParaRPr lang="ru-RU" altLang="ru-RU" sz="2400">
              <a:latin typeface="Times New Roman" panose="02020603050405020304" pitchFamily="18" charset="0"/>
            </a:endParaRPr>
          </a:p>
          <a:p>
            <a:pPr algn="just">
              <a:buFontTx/>
              <a:buNone/>
            </a:pPr>
            <a:endParaRPr lang="ru-RU" altLang="ru-RU" sz="2400">
              <a:latin typeface="Times New Roman" panose="02020603050405020304" pitchFamily="18" charset="0"/>
            </a:endParaRPr>
          </a:p>
          <a:p>
            <a:pPr algn="just">
              <a:buFontTx/>
              <a:buNone/>
            </a:pPr>
            <a:endParaRPr lang="ru-RU" altLang="ru-RU" sz="2400">
              <a:latin typeface="Times New Roman" panose="02020603050405020304" pitchFamily="18" charset="0"/>
            </a:endParaRPr>
          </a:p>
          <a:p>
            <a:pPr algn="just"/>
            <a:r>
              <a:rPr lang="ru-RU" altLang="ru-RU" sz="2400">
                <a:solidFill>
                  <a:schemeClr val="accent2"/>
                </a:solidFill>
                <a:latin typeface="Times New Roman" panose="02020603050405020304" pitchFamily="18" charset="0"/>
              </a:rPr>
              <a:t>Одним из древнейших людей был </a:t>
            </a:r>
            <a:r>
              <a:rPr lang="ru-RU" altLang="ru-RU" sz="2400" i="1">
                <a:solidFill>
                  <a:schemeClr val="accent2"/>
                </a:solidFill>
                <a:latin typeface="Times New Roman" panose="02020603050405020304" pitchFamily="18" charset="0"/>
              </a:rPr>
              <a:t>питекантроп. </a:t>
            </a:r>
            <a:r>
              <a:rPr lang="ru-RU" altLang="ru-RU" sz="2400">
                <a:solidFill>
                  <a:schemeClr val="accent2"/>
                </a:solidFill>
                <a:latin typeface="Times New Roman" panose="02020603050405020304" pitchFamily="18" charset="0"/>
              </a:rPr>
              <a:t>Скелет питекантропа впервые был найден на острове Ява (Юго-Восточная Азия) в 1891 году. Он жил примерно 1 млн лет назад. </a:t>
            </a:r>
            <a:endParaRPr lang="ru-RU" altLang="ru-RU" sz="2400" i="1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6148" name="Picture 4" descr="pitekantro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333375"/>
            <a:ext cx="3529012" cy="3887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push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005263"/>
            <a:ext cx="8229600" cy="2120900"/>
          </a:xfrm>
        </p:spPr>
        <p:txBody>
          <a:bodyPr/>
          <a:lstStyle/>
          <a:p>
            <a:pPr algn="just">
              <a:lnSpc>
                <a:spcPct val="90000"/>
              </a:lnSpc>
            </a:pPr>
            <a:r>
              <a:rPr lang="ru-RU" altLang="ru-RU" sz="2800">
                <a:solidFill>
                  <a:schemeClr val="accent2"/>
                </a:solidFill>
                <a:latin typeface="Times New Roman" panose="02020603050405020304" pitchFamily="18" charset="0"/>
              </a:rPr>
              <a:t>Следующим звеном в развитии человека был </a:t>
            </a:r>
            <a:r>
              <a:rPr lang="ru-RU" altLang="ru-RU" sz="2800" i="1">
                <a:solidFill>
                  <a:schemeClr val="accent2"/>
                </a:solidFill>
                <a:latin typeface="Times New Roman" panose="02020603050405020304" pitchFamily="18" charset="0"/>
              </a:rPr>
              <a:t>синантроп. Синантропы жили 200-500 тысяч лет тому назад. Питекантроп и   синантроп получили в науке название «людей прямо ходящих».</a:t>
            </a:r>
          </a:p>
        </p:txBody>
      </p:sp>
      <p:pic>
        <p:nvPicPr>
          <p:cNvPr id="7172" name="Picture 4" descr="sinantrop"/>
          <p:cNvPicPr>
            <a:picLocks noChangeAspect="1" noChangeArrowheads="1"/>
          </p:cNvPicPr>
          <p:nvPr>
            <p:ph type="title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4213" y="333375"/>
            <a:ext cx="2940050" cy="34559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push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4906963" cy="3875087"/>
          </a:xfrm>
        </p:spPr>
        <p:txBody>
          <a:bodyPr/>
          <a:lstStyle/>
          <a:p>
            <a:endParaRPr lang="ru-RU" altLang="ru-RU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4292600"/>
            <a:ext cx="8569325" cy="2305050"/>
          </a:xfrm>
        </p:spPr>
        <p:txBody>
          <a:bodyPr/>
          <a:lstStyle/>
          <a:p>
            <a:pPr algn="just">
              <a:lnSpc>
                <a:spcPct val="80000"/>
              </a:lnSpc>
            </a:pPr>
            <a:r>
              <a:rPr lang="ru-RU" altLang="ru-RU" sz="2400">
                <a:solidFill>
                  <a:schemeClr val="accent2"/>
                </a:solidFill>
                <a:latin typeface="Times New Roman" panose="02020603050405020304" pitchFamily="18" charset="0"/>
              </a:rPr>
              <a:t>Следующий вид древнего человека именуется </a:t>
            </a:r>
            <a:r>
              <a:rPr lang="ru-RU" altLang="ru-RU" sz="2400" i="1">
                <a:solidFill>
                  <a:schemeClr val="accent2"/>
                </a:solidFill>
                <a:latin typeface="Times New Roman" panose="02020603050405020304" pitchFamily="18" charset="0"/>
              </a:rPr>
              <a:t>неандертальцем.</a:t>
            </a:r>
            <a:r>
              <a:rPr lang="ru-RU" altLang="ru-RU" sz="2400">
                <a:solidFill>
                  <a:schemeClr val="accent2"/>
                </a:solidFill>
                <a:latin typeface="Times New Roman" panose="02020603050405020304" pitchFamily="18" charset="0"/>
              </a:rPr>
              <a:t> </a:t>
            </a:r>
          </a:p>
          <a:p>
            <a:pPr algn="just">
              <a:lnSpc>
                <a:spcPct val="80000"/>
              </a:lnSpc>
            </a:pPr>
            <a:r>
              <a:rPr lang="ru-RU" altLang="ru-RU" sz="2400">
                <a:solidFill>
                  <a:schemeClr val="accent2"/>
                </a:solidFill>
                <a:latin typeface="Times New Roman" panose="02020603050405020304" pitchFamily="18" charset="0"/>
              </a:rPr>
              <a:t>Скелет неандертальского мальчика был также найден в Узбе-кистане, в местечке Тешикташ Неандертальцы жили 100-35 тысяч лет назад</a:t>
            </a:r>
            <a:r>
              <a:rPr lang="ru-RU" altLang="ru-RU" sz="2000">
                <a:solidFill>
                  <a:schemeClr val="accent2"/>
                </a:solidFill>
                <a:latin typeface="Times New Roman" panose="02020603050405020304" pitchFamily="18" charset="0"/>
              </a:rPr>
              <a:t>.  </a:t>
            </a:r>
          </a:p>
        </p:txBody>
      </p:sp>
      <p:pic>
        <p:nvPicPr>
          <p:cNvPr id="8196" name="Picture 4" descr="Неандерталец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260350"/>
            <a:ext cx="4781550" cy="3829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push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333375"/>
            <a:ext cx="4845050" cy="4103688"/>
          </a:xfrm>
        </p:spPr>
        <p:txBody>
          <a:bodyPr/>
          <a:lstStyle/>
          <a:p>
            <a:endParaRPr lang="ru-RU" altLang="ru-RU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4797425"/>
            <a:ext cx="8785225" cy="1727200"/>
          </a:xfrm>
        </p:spPr>
        <p:txBody>
          <a:bodyPr/>
          <a:lstStyle/>
          <a:p>
            <a:pPr algn="just">
              <a:lnSpc>
                <a:spcPct val="90000"/>
              </a:lnSpc>
            </a:pPr>
            <a:r>
              <a:rPr lang="ru-RU" altLang="ru-RU" sz="2400">
                <a:solidFill>
                  <a:schemeClr val="accent2"/>
                </a:solidFill>
                <a:latin typeface="Times New Roman" panose="02020603050405020304" pitchFamily="18" charset="0"/>
              </a:rPr>
              <a:t>после неандертальцев, примерно 35-40 ты­сяч лет назад появился «</a:t>
            </a:r>
            <a:r>
              <a:rPr lang="ru-RU" altLang="ru-RU" sz="2400" i="1">
                <a:solidFill>
                  <a:schemeClr val="accent2"/>
                </a:solidFill>
                <a:latin typeface="Times New Roman" panose="02020603050405020304" pitchFamily="18" charset="0"/>
              </a:rPr>
              <a:t>человек разумный</a:t>
            </a:r>
            <a:r>
              <a:rPr lang="ru-RU" altLang="ru-RU" sz="2400">
                <a:solidFill>
                  <a:schemeClr val="accent2"/>
                </a:solidFill>
                <a:latin typeface="Times New Roman" panose="02020603050405020304" pitchFamily="18" charset="0"/>
              </a:rPr>
              <a:t>»</a:t>
            </a:r>
            <a:r>
              <a:rPr lang="ru-RU" altLang="ru-RU" sz="2400" i="1">
                <a:solidFill>
                  <a:schemeClr val="accent2"/>
                </a:solidFill>
                <a:latin typeface="Times New Roman" panose="02020603050405020304" pitchFamily="18" charset="0"/>
              </a:rPr>
              <a:t> - </a:t>
            </a:r>
            <a:r>
              <a:rPr lang="en-US" altLang="ru-RU" sz="2400">
                <a:solidFill>
                  <a:schemeClr val="accent2"/>
                </a:solidFill>
                <a:latin typeface="Times New Roman" panose="02020603050405020304" pitchFamily="18" charset="0"/>
              </a:rPr>
              <a:t>homo sapiens</a:t>
            </a:r>
            <a:r>
              <a:rPr lang="ru-RU" altLang="ru-RU" sz="2400">
                <a:solidFill>
                  <a:schemeClr val="accent2"/>
                </a:solidFill>
                <a:latin typeface="Times New Roman" panose="02020603050405020304" pitchFamily="18" charset="0"/>
              </a:rPr>
              <a:t>, т.е. человек современного вида. «Человек ра­зумный» стал сознательно обдумывать, рассчитывать свои действия, поступки.</a:t>
            </a:r>
          </a:p>
        </p:txBody>
      </p:sp>
      <p:pic>
        <p:nvPicPr>
          <p:cNvPr id="9221" name="Picture 5" descr="Untitled-1 cop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260350"/>
            <a:ext cx="4821237" cy="416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push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333375"/>
            <a:ext cx="8569325" cy="6335713"/>
          </a:xfrm>
        </p:spPr>
        <p:txBody>
          <a:bodyPr/>
          <a:lstStyle/>
          <a:p>
            <a:pPr>
              <a:buFontTx/>
              <a:buNone/>
            </a:pPr>
            <a:r>
              <a:rPr lang="ru-RU" altLang="ru-RU" sz="2400">
                <a:latin typeface="Times New Roman" panose="02020603050405020304" pitchFamily="18" charset="0"/>
              </a:rPr>
              <a:t>2 вопрос</a:t>
            </a:r>
          </a:p>
          <a:p>
            <a:pPr algn="just"/>
            <a:r>
              <a:rPr lang="ru-RU" altLang="ru-RU" sz="2400">
                <a:latin typeface="Times New Roman" panose="02020603050405020304" pitchFamily="18" charset="0"/>
              </a:rPr>
              <a:t>С использованием первых, простейших и примитивных орудий труда древнейшие люди все меньше стали зависеть от тяжелых природных условий. Вначале они не умели строить жилища, готовить пищу. Прячась от дождя и диких животных, первые люди стали обживать пещеры. Они питались плодами растений, которые собирали с земли, с веток деревьев, а также дикорастущими кореньями. Собирали и ели яйца птиц. Этот промысел древнейших людей - способ их жизнедеятельности — называется </a:t>
            </a:r>
            <a:r>
              <a:rPr lang="ru-RU" altLang="ru-RU" sz="2400" i="1">
                <a:solidFill>
                  <a:srgbClr val="FF3300"/>
                </a:solidFill>
                <a:latin typeface="Times New Roman" panose="02020603050405020304" pitchFamily="18" charset="0"/>
              </a:rPr>
              <a:t>собирательством.</a:t>
            </a:r>
            <a:r>
              <a:rPr lang="ru-RU" altLang="ru-RU" sz="2400" i="1">
                <a:latin typeface="Times New Roman" panose="02020603050405020304" pitchFamily="18" charset="0"/>
              </a:rPr>
              <a:t> </a:t>
            </a:r>
          </a:p>
          <a:p>
            <a:pPr algn="just"/>
            <a:r>
              <a:rPr lang="ru-RU" altLang="ru-RU" sz="2400">
                <a:latin typeface="Times New Roman" panose="02020603050405020304" pitchFamily="18" charset="0"/>
              </a:rPr>
              <a:t>Люди объединялись для совместной добычи пищи и защиты от зверей. Такой первоначальный коллектив людей получил название </a:t>
            </a:r>
            <a:r>
              <a:rPr lang="ru-RU" altLang="ru-RU" sz="2400" i="1">
                <a:solidFill>
                  <a:srgbClr val="FF3300"/>
                </a:solidFill>
                <a:latin typeface="Times New Roman" panose="02020603050405020304" pitchFamily="18" charset="0"/>
              </a:rPr>
              <a:t>человеческое стадо.</a:t>
            </a:r>
            <a:r>
              <a:rPr lang="ru-RU" altLang="ru-RU" sz="2400">
                <a:latin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  <p:transition>
    <p:push dir="r"/>
  </p:transition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528</Words>
  <Application>Microsoft Office PowerPoint</Application>
  <PresentationFormat>Экран (4:3)</PresentationFormat>
  <Paragraphs>54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7" baseType="lpstr">
      <vt:lpstr>Arial</vt:lpstr>
      <vt:lpstr>Times New Roman</vt:lpstr>
      <vt:lpstr>Оформление по умолчанию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Zver</dc:creator>
  <cp:lastModifiedBy>admin</cp:lastModifiedBy>
  <cp:revision>35</cp:revision>
  <dcterms:created xsi:type="dcterms:W3CDTF">2009-09-08T13:05:38Z</dcterms:created>
  <dcterms:modified xsi:type="dcterms:W3CDTF">2015-04-08T16:05:34Z</dcterms:modified>
</cp:coreProperties>
</file>