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75DB36-05C7-4E97-9E3C-AEBA79163E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3478844"/>
      </p:ext>
    </p:extLst>
  </p:cSld>
  <p:clrMapOvr>
    <a:masterClrMapping/>
  </p:clrMapOvr>
  <p:transition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8D384F-2FA8-4910-834D-EF23674CA9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4232498"/>
      </p:ext>
    </p:extLst>
  </p:cSld>
  <p:clrMapOvr>
    <a:masterClrMapping/>
  </p:clrMapOvr>
  <p:transition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2CAD41-5558-4C58-BE3A-E2A332DFD5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4076998"/>
      </p:ext>
    </p:extLst>
  </p:cSld>
  <p:clrMapOvr>
    <a:masterClrMapping/>
  </p:clrMapOvr>
  <p:transition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1D0243-E044-48C4-94CE-479049624A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1450020"/>
      </p:ext>
    </p:extLst>
  </p:cSld>
  <p:clrMapOvr>
    <a:masterClrMapping/>
  </p:clrMapOvr>
  <p:transition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96D638-F0E9-42AD-94CD-0F9D15D0F7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5005147"/>
      </p:ext>
    </p:extLst>
  </p:cSld>
  <p:clrMapOvr>
    <a:masterClrMapping/>
  </p:clrMapOvr>
  <p:transition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BFAAC7-C3FA-4B5E-8CD8-80383E49FA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6492481"/>
      </p:ext>
    </p:extLst>
  </p:cSld>
  <p:clrMapOvr>
    <a:masterClrMapping/>
  </p:clrMapOvr>
  <p:transition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202BE-FA6E-4D37-8AEC-0B5C591D06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6925653"/>
      </p:ext>
    </p:extLst>
  </p:cSld>
  <p:clrMapOvr>
    <a:masterClrMapping/>
  </p:clrMapOvr>
  <p:transition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CAF1B5-F9D9-41B4-A15D-3AF41D6B87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9595072"/>
      </p:ext>
    </p:extLst>
  </p:cSld>
  <p:clrMapOvr>
    <a:masterClrMapping/>
  </p:clrMapOvr>
  <p:transition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15F19-F1FC-47F0-A2E2-8AFEAAB976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8551348"/>
      </p:ext>
    </p:extLst>
  </p:cSld>
  <p:clrMapOvr>
    <a:masterClrMapping/>
  </p:clrMapOvr>
  <p:transition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4B553E-FE7E-49C8-92E9-ED9D705BCE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7180269"/>
      </p:ext>
    </p:extLst>
  </p:cSld>
  <p:clrMapOvr>
    <a:masterClrMapping/>
  </p:clrMapOvr>
  <p:transition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0B9EE-9CB4-45AD-A384-89FAFE70A6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5406431"/>
      </p:ext>
    </p:extLst>
  </p:cSld>
  <p:clrMapOvr>
    <a:masterClrMapping/>
  </p:clrMapOvr>
  <p:transition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783074-32E2-4F2D-BA38-E88CF7AC6F7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250825" y="333375"/>
            <a:ext cx="8713788" cy="1681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 </a:t>
            </a:r>
            <a:r>
              <a:rPr lang="en-US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3600" b="1" kern="10">
              <a:ln w="9525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66"/>
                  </a:gs>
                  <a:gs pos="100000">
                    <a:srgbClr val="FFCC66"/>
                  </a:gs>
                </a:gsLst>
                <a:lin ang="5400000" scaled="1"/>
              </a:gra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6" descr="3611_3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844675"/>
            <a:ext cx="2593975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>
            <a:off x="1835150" y="5734050"/>
            <a:ext cx="5543550" cy="917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1818-1881гг.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2" grpId="1" animBg="1"/>
      <p:bldP spid="2057" grpId="0" animBg="1"/>
      <p:bldP spid="2057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0975" y="1860550"/>
            <a:ext cx="9145588" cy="48085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На Александра II было совершено несколько покушений: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Первое Д. В. Каракозовым: 4 апреля 1866 года, когда Александр II направлялся от ворот Летнего сада к своей карете, раздался выстрел. Пуля пролетела над головой императора — стрелявшего толкнул стоявший рядом крестьянин Осип Комиссаров. Толпа едва не разорвала молодого человека в тёмном пальто. Жандармы, насилу отбившие дворянина Дмитрия Каракозова у толпы, подвели его к царю. «Ты поляк?» — спросил его Александр. — «Нет, чистый русский».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Второе Польским эмигрантом Антоном Березовским 25 мая 1867 года в Париже.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Третье А. К. Соловьёвым 2 апреля 1879 года в Петербурге.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Исполнительный комитет «Народной воли» 26 августа 1879 года принял решение об убийстве Александра II (попытка взрыва императорского поезда под Москвой 19 ноября 1879 года, взрыв в Зимнем дворце, произведённый С. Н. Халтуриным 5 (17) февраля 1880). Для охраны государственного порядка и борьбы с революционным движением была создана Верховная распорядительная комиссия. Но это не смогло предотвратить насильственной смерти императора.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1 (13) марта 1881 Александр II от кровопотери, вызванной ранением на набережной Екатерининского канала в Петербурге бомбой, брошенной народовольцем Игнатием Гриневицким. Он погиб как раз в тот день, когда решился дать ход конституционному проекту М. Т. Лорис-Меликова, сказав своим сыновьям Александру (будущему императору) и Владимиру: Я не скрываю от себя, что мы идем по пути конституции.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Реформы остались незавершёнными.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785225" cy="168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Покушения и убийство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23850" y="2133600"/>
            <a:ext cx="7488238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Александр II вошёл в историю как реформатор и освободитель.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В его царствование было отменено крепостное право, введена всеобщая воинская повинность, учреждены земства, проведена судебная реформа, ограничена цензура, предоставлена автономия кавказским горцам (что в немалой степени способствовало прекращению Кавказской войны), а также проведён ряд других реформ.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К негативной стороне обычно относят невыгодные для России итоги Берлинского конгресса 1878, непомерные расходы в войне 1877—1878 гг., многочисленные крестьянские выступления (в 1861—1863 гг., более 1150 выступлений), масштабные националистические восстания в царстве Польском и Северо-Западном крае (1863) и на Кавказе (1877—1878).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785225" cy="168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Итоги царствования</a:t>
            </a:r>
          </a:p>
        </p:txBody>
      </p:sp>
      <p:pic>
        <p:nvPicPr>
          <p:cNvPr id="13317" name="Picture 5" descr="180px-Tsar_Alexander_II_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1916113"/>
            <a:ext cx="1917700" cy="232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180px-AlexI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581525"/>
            <a:ext cx="1925638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7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1692275" y="2276475"/>
            <a:ext cx="5543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</a:p>
        </p:txBody>
      </p:sp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1042988" y="3789363"/>
            <a:ext cx="6911975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08" grpId="1" animBg="1"/>
      <p:bldP spid="21509" grpId="0" animBg="1"/>
      <p:bldP spid="2150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908175" y="404813"/>
            <a:ext cx="5184775" cy="1000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</a:p>
        </p:txBody>
      </p:sp>
      <p:sp>
        <p:nvSpPr>
          <p:cNvPr id="18448" name="WordArt 16"/>
          <p:cNvSpPr>
            <a:spLocks noChangeArrowheads="1" noChangeShapeType="1" noTextEdit="1"/>
          </p:cNvSpPr>
          <p:nvPr/>
        </p:nvSpPr>
        <p:spPr bwMode="auto">
          <a:xfrm>
            <a:off x="468313" y="2133600"/>
            <a:ext cx="7056437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государственной деятельности</a:t>
            </a:r>
          </a:p>
        </p:txBody>
      </p:sp>
      <p:sp>
        <p:nvSpPr>
          <p:cNvPr id="18449" name="WordArt 17"/>
          <p:cNvSpPr>
            <a:spLocks noChangeArrowheads="1" noChangeShapeType="1" noTextEdit="1"/>
          </p:cNvSpPr>
          <p:nvPr/>
        </p:nvSpPr>
        <p:spPr bwMode="auto">
          <a:xfrm>
            <a:off x="468313" y="1557338"/>
            <a:ext cx="5472112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и воспитание</a:t>
            </a:r>
          </a:p>
        </p:txBody>
      </p:sp>
      <p:sp>
        <p:nvSpPr>
          <p:cNvPr id="18450" name="WordArt 18"/>
          <p:cNvSpPr>
            <a:spLocks noChangeArrowheads="1" noChangeShapeType="1" noTextEdit="1"/>
          </p:cNvSpPr>
          <p:nvPr/>
        </p:nvSpPr>
        <p:spPr bwMode="auto">
          <a:xfrm>
            <a:off x="468313" y="2708275"/>
            <a:ext cx="3455987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правления</a:t>
            </a:r>
          </a:p>
        </p:txBody>
      </p:sp>
      <p:sp>
        <p:nvSpPr>
          <p:cNvPr id="18451" name="WordArt 19"/>
          <p:cNvSpPr>
            <a:spLocks noChangeArrowheads="1" noChangeShapeType="1" noTextEdit="1"/>
          </p:cNvSpPr>
          <p:nvPr/>
        </p:nvSpPr>
        <p:spPr bwMode="auto">
          <a:xfrm>
            <a:off x="468313" y="3284538"/>
            <a:ext cx="4751387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самоуправления </a:t>
            </a:r>
          </a:p>
        </p:txBody>
      </p:sp>
      <p:sp>
        <p:nvSpPr>
          <p:cNvPr id="18452" name="WordArt 20"/>
          <p:cNvSpPr>
            <a:spLocks noChangeArrowheads="1" noChangeShapeType="1" noTextEdit="1"/>
          </p:cNvSpPr>
          <p:nvPr/>
        </p:nvSpPr>
        <p:spPr bwMode="auto">
          <a:xfrm>
            <a:off x="468313" y="3860800"/>
            <a:ext cx="3382962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реформа</a:t>
            </a:r>
          </a:p>
        </p:txBody>
      </p:sp>
      <p:sp>
        <p:nvSpPr>
          <p:cNvPr id="18453" name="WordArt 21"/>
          <p:cNvSpPr>
            <a:spLocks noChangeArrowheads="1" noChangeShapeType="1" noTextEdit="1"/>
          </p:cNvSpPr>
          <p:nvPr/>
        </p:nvSpPr>
        <p:spPr bwMode="auto">
          <a:xfrm>
            <a:off x="468313" y="4437063"/>
            <a:ext cx="4175125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образования</a:t>
            </a:r>
          </a:p>
        </p:txBody>
      </p:sp>
      <p:sp>
        <p:nvSpPr>
          <p:cNvPr id="18454" name="WordArt 22"/>
          <p:cNvSpPr>
            <a:spLocks noChangeArrowheads="1" noChangeShapeType="1" noTextEdit="1"/>
          </p:cNvSpPr>
          <p:nvPr/>
        </p:nvSpPr>
        <p:spPr bwMode="auto">
          <a:xfrm>
            <a:off x="468313" y="5013325"/>
            <a:ext cx="6048375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и внутренняя политика</a:t>
            </a:r>
          </a:p>
        </p:txBody>
      </p:sp>
      <p:sp>
        <p:nvSpPr>
          <p:cNvPr id="18455" name="WordArt 23"/>
          <p:cNvSpPr>
            <a:spLocks noChangeArrowheads="1" noChangeShapeType="1" noTextEdit="1"/>
          </p:cNvSpPr>
          <p:nvPr/>
        </p:nvSpPr>
        <p:spPr bwMode="auto">
          <a:xfrm>
            <a:off x="468313" y="5589588"/>
            <a:ext cx="424815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Покушения и убийство</a:t>
            </a:r>
          </a:p>
        </p:txBody>
      </p:sp>
      <p:sp>
        <p:nvSpPr>
          <p:cNvPr id="18456" name="WordArt 24"/>
          <p:cNvSpPr>
            <a:spLocks noChangeArrowheads="1" noChangeShapeType="1" noTextEdit="1"/>
          </p:cNvSpPr>
          <p:nvPr/>
        </p:nvSpPr>
        <p:spPr bwMode="auto">
          <a:xfrm>
            <a:off x="468313" y="6165850"/>
            <a:ext cx="3887787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Итоги царствования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6" grpId="1" animBg="1"/>
      <p:bldP spid="18448" grpId="0" animBg="1"/>
      <p:bldP spid="18448" grpId="1" animBg="1"/>
      <p:bldP spid="18449" grpId="0" animBg="1"/>
      <p:bldP spid="18449" grpId="1" animBg="1"/>
      <p:bldP spid="18450" grpId="0" animBg="1"/>
      <p:bldP spid="18450" grpId="1" animBg="1"/>
      <p:bldP spid="18451" grpId="0" animBg="1"/>
      <p:bldP spid="18451" grpId="1" animBg="1"/>
      <p:bldP spid="18452" grpId="0" animBg="1"/>
      <p:bldP spid="18452" grpId="1" animBg="1"/>
      <p:bldP spid="18453" grpId="0" animBg="1"/>
      <p:bldP spid="18453" grpId="1" animBg="1"/>
      <p:bldP spid="18454" grpId="0" animBg="1"/>
      <p:bldP spid="18454" grpId="1" animBg="1"/>
      <p:bldP spid="18455" grpId="0" animBg="1"/>
      <p:bldP spid="18455" grpId="1" animBg="1"/>
      <p:bldP spid="18456" grpId="0" animBg="1"/>
      <p:bldP spid="1845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60575"/>
            <a:ext cx="8640762" cy="4797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Родился 17 апреля 1818 года, в Светлую среду, в 11 часов утра в Архиерейском доме Чудова монастыря в Кремле, куда вся императорская фамилия, исключая дядю новорождённого Александра II, бывшего в инспекционной поездке по югу России, прибыла в начале апреля для говения и встречи Пасхи; в Москве был дан салют в 201 пушечный залп. 5 мая над младенцем были совершены таинства крещения и миропомазания в храме Чудова монастыря архиепископом московским Августином, в честь чего Марией Фёдоровной был дан торжественный ужин. Будущий император получил домашнее образование. Его наставником (с обязанностью надзора за всем процессом воспитания и образования) был В. А. Жуковский, учителем Закона Божия и Священной истории — протоиерей Герасим Павский (до 1835), военным инструктором — Карл Карлович Мердер, а также: М. М. Сперанский (законодательство), К. И. Арсеньев (статистика и история), Е. Ф. Канкрин (финансы), Ф. И. Брунов (внешняя политика), академик Коллинз (арифметика), К. Б. Триниус (естественная история).</a:t>
            </a:r>
          </a:p>
          <a:p>
            <a:pPr eaLnBrk="1" hangingPunct="1">
              <a:lnSpc>
                <a:spcPct val="80000"/>
              </a:lnSpc>
            </a:pPr>
            <a:endParaRPr lang="ru-RU" altLang="ru-RU" sz="2000" b="1" smtClean="0"/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785225" cy="168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и воспитание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5" grpId="1" build="p"/>
      <p:bldP spid="3077" grpId="0" animBg="1"/>
      <p:bldP spid="307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52413" y="1673225"/>
            <a:ext cx="6985001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По достижении совершеннолетия 22 апреля 1834 (день принесения им присяги) наследник-цесаревич был введён своим отцом в состав основных государственных институтов империи: в 1834 в Сенат, в 1835 введён в состав Святейшего Правительствующего Синода, с 1841 член Государственного совета, в 1842 — Комитета министров.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В 1837 году Александр совершил большое путешествие по России и посетил 29 губерний Европейской части, Закавказья и Западной Сибири, а в 1838—1839 годах побывал в Европе.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Воинская служба у будущего императора проходила довольно успешно. В 1836 году он уже стал генерал-майором, с 1844 года полный генерал, командовал гвардейской пехотой. С 1849 года Александр — начальник военно-учебных заведений, председатель Секретных комитетов по крестьянскому делу 1846 и 1848 годов. Во время Крымской войны 1853—1856 годов с объявлением Петербургской губернии на военном положении командовал всеми войсками столицы.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785225" cy="168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государственной деятельности</a:t>
            </a:r>
          </a:p>
        </p:txBody>
      </p:sp>
      <p:pic>
        <p:nvPicPr>
          <p:cNvPr id="6149" name="Picture 5" descr="text08090602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276475"/>
            <a:ext cx="2312987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0975" y="1844675"/>
            <a:ext cx="6913563" cy="64801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В своей жизни Александр не придерживался какой-либо определённой концепции во взглядах на историю России и задачи государственного управления. Вступив на престол в 1855 году, он получил тяжёлое наследие. Ни один из вопросов 30-летнего царствования его отца (крестьянский, восточный, польский и др.) решён не был, в Крымской войне Россия потерпела поражение.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Первым из его важных решений было заключение Парижского мира в марте 1856 года. В общественно-политической жизни страны наступила «оттепель». По случаю коронации в августе 1856 года он объявил амнистию декабристам, петрашевцам, участникам польского восстания 1830—1831 годов, приостановил на 3 года рекрутские наборы, а в 1857 году ликвидировал военные поселения.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179388" y="115888"/>
            <a:ext cx="8713787" cy="168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правления</a:t>
            </a:r>
          </a:p>
        </p:txBody>
      </p:sp>
      <p:pic>
        <p:nvPicPr>
          <p:cNvPr id="7175" name="Picture 7" descr="alex2n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844675"/>
            <a:ext cx="19050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52413" y="1916113"/>
            <a:ext cx="9145588" cy="49418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800" b="1" smtClean="0"/>
              <a:t>      Земская реформа 1 января 1864 г. — Реформа состояла в том, что вопросы местного хозяйства, начального образования, медицинского и ветеринарного обслуживания отныне поручались выборным учреждениям — уездным и губернским земским управам. Выборы представителей от населения в земство (земских гласных) были двухстепенными и обеспечивали численное преобладание дворян. Гласные из крестьян составляли меньшинство. Всеми делами в земстве, касавшимися прежде всего кровных нужд крестьянства, вершили помещики, ограничивавшие интересы остальных сословий. Помимо того, земские учреждения на местах были подчинены царской администрации и в первую очередь губернаторам.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Городская реформа 1870 г. — Реформа заменила существовавшие ранее сословные городские управления городскими думами, избиравшимися на основе имущественного ценза. Система этих выборов обеспечивала преобладание крупных купцов и фабрикантов. Представители крупного капитала руководили коммунальным хозяйством городов, исходя из своих интересов, уделяя внимание развитию центральных кварталов города и не обращая внимания на окраины. Органы государственного управления по закону 1870 г. также подлежали надзору правительственных властей. Принятые думами решения получали силу только после утверждения царской администрацией.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964612" cy="168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самоуправления 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0975" y="1916113"/>
            <a:ext cx="6408738" cy="49418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Судебный устав 1864 г. — Устав вводил единую систему судебных учреждений, исходя из формального равенства всех социальных групп перед законом. Судебные заседания проводились с участием заинтересованных сторон, были публичными, и отчёты о них публиковались в печати. Тяжущиеся стороны могли нанимать для защиты адвокатов, имевших юридическое образование и не состоявших на государственной службе. Новое судоустройство отвечало потребностям капиталистического развития, но на нём всё ещё сохранялись отпечатки крепостничества — для крестьян создавались особые волостные суды, в которых сохранялись телесные наказания. По политическим процессам, даже при оправдательных судебных приговорах, применяли административные репрессии. Политические дела рассматривались без участия присяжных заседателей и т. д. В то время как, должностные преступления чиновников оставались неподсудными общим судебным инстанциям.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785225" cy="168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реформа</a:t>
            </a:r>
          </a:p>
        </p:txBody>
      </p:sp>
      <p:pic>
        <p:nvPicPr>
          <p:cNvPr id="9221" name="Picture 5" descr="180px-0002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3213100"/>
            <a:ext cx="2592388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6372225" y="5013325"/>
            <a:ext cx="277177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8080"/>
                </a:solidFill>
                <a:cs typeface="Arial" panose="020B0604020202020204" pitchFamily="34" charset="0"/>
              </a:rPr>
              <a:t>Земское собрание </a:t>
            </a:r>
          </a:p>
          <a:p>
            <a:pPr algn="ctr"/>
            <a:r>
              <a:rPr lang="ru-RU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8080"/>
                </a:solidFill>
                <a:cs typeface="Arial" panose="020B0604020202020204" pitchFamily="34" charset="0"/>
              </a:rPr>
              <a:t>в провинции.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0" grpId="1" animBg="1"/>
      <p:bldP spid="9222" grpId="0" animBg="1"/>
      <p:bldP spid="922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32038"/>
            <a:ext cx="8675688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В ходе реформ 1860-х годов была создана сеть народных училищ. Наряду с классическими гимназиями были созданы реальные гимназии (училища) в которых основной упор делался на преподавание математики и естественных наук. Устав 1863 г. для высших учебных заведений вводил частичную автономию университетов — выборность ректоров и деканов и расширение прав профессорской корпорации. В 1869 г. в Москве были открыты первые в России высшие женские курсы с общеобразовательной программой.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785225" cy="168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образования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0975" y="2060575"/>
            <a:ext cx="6481763" cy="52562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Александр II уверенно и успешно вёл традиционную имперскую политику. Победы в Кавказской войне были одержаны в первые годы его царствования. Удачно закончилось продвижение в Среднюю Азию (в 1865—1881 годах в состав России вошла большая часть Туркестана). После долгого сопротивления он решился на войну с Турцией 1877—1878 годов.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После подавления Польского восстания 1863—1864 годов и покушения Д. В. Каракозова на его жизнь 4 апреля 1866 года Александр II пошёл на уступки охранительному курсу, выразившиеся в назначении на высшие государственные посты Д. А. Толстого, Ф. Ф. Трепова, П. А. Шувалова.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В 1867 году Аляска (Русская Америка) была передана Соединённым Штатам (см. продажа Аляски).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b="1" smtClean="0"/>
              <a:t>Реформы продолжались, но вяло и непоследовательно, почти все деятели реформ, за редким исключением, получили отставку. В конце своего царствования Александр склонился к введению в России ограниченного общественного представительства при Государственном совете.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179388" y="188913"/>
            <a:ext cx="8785225" cy="1681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и внутренняя политика</a:t>
            </a:r>
          </a:p>
        </p:txBody>
      </p:sp>
      <p:pic>
        <p:nvPicPr>
          <p:cNvPr id="11269" name="Picture 5" descr="180px-Arrival_of_Tsar_Alexander_II,_Bucharest,_18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133600"/>
            <a:ext cx="2605088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6227763" y="5589588"/>
            <a:ext cx="277177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8080"/>
                </a:solidFill>
                <a:cs typeface="Arial" panose="020B0604020202020204" pitchFamily="34" charset="0"/>
              </a:rPr>
              <a:t>Торжественный въезд</a:t>
            </a:r>
          </a:p>
          <a:p>
            <a:pPr algn="ctr"/>
            <a:r>
              <a:rPr lang="ru-RU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8080"/>
                </a:solidFill>
                <a:cs typeface="Arial" panose="020B0604020202020204" pitchFamily="34" charset="0"/>
              </a:rPr>
              <a:t> Александра II в Бухарест,</a:t>
            </a:r>
          </a:p>
          <a:p>
            <a:pPr algn="ctr"/>
            <a:r>
              <a:rPr lang="ru-RU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8080"/>
                </a:solidFill>
                <a:cs typeface="Arial" panose="020B0604020202020204" pitchFamily="34" charset="0"/>
              </a:rPr>
              <a:t> 1877 год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8" grpId="1" animBg="1"/>
      <p:bldP spid="11270" grpId="0" animBg="1"/>
      <p:bldP spid="11270" grpId="1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1426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Александр II</dc:title>
  <dc:creator>PowerPoint</dc:creator>
  <cp:lastModifiedBy>Alex</cp:lastModifiedBy>
  <cp:revision>13</cp:revision>
  <dcterms:created xsi:type="dcterms:W3CDTF">2009-03-17T12:12:31Z</dcterms:created>
  <dcterms:modified xsi:type="dcterms:W3CDTF">2017-01-22T17:05:02Z</dcterms:modified>
</cp:coreProperties>
</file>