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13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sldIdLst>
    <p:sldId id="276" r:id="rId2"/>
    <p:sldId id="268" r:id="rId3"/>
    <p:sldId id="272" r:id="rId4"/>
    <p:sldId id="269" r:id="rId5"/>
    <p:sldId id="270" r:id="rId6"/>
    <p:sldId id="271" r:id="rId7"/>
    <p:sldId id="256" r:id="rId8"/>
    <p:sldId id="274" r:id="rId9"/>
    <p:sldId id="257" r:id="rId10"/>
    <p:sldId id="273" r:id="rId11"/>
    <p:sldId id="258" r:id="rId12"/>
    <p:sldId id="259" r:id="rId13"/>
    <p:sldId id="261" r:id="rId14"/>
    <p:sldId id="262" r:id="rId15"/>
    <p:sldId id="275" r:id="rId16"/>
    <p:sldId id="263" r:id="rId17"/>
    <p:sldId id="264" r:id="rId18"/>
    <p:sldId id="277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  <a:srgbClr val="990000"/>
    <a:srgbClr val="66FFFF"/>
    <a:srgbClr val="000000"/>
    <a:srgbClr val="35DF19"/>
    <a:srgbClr val="3018E0"/>
    <a:srgbClr val="A256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56" autoAdjust="0"/>
    <p:restoredTop sz="94550" autoAdjust="0"/>
  </p:normalViewPr>
  <p:slideViewPr>
    <p:cSldViewPr>
      <p:cViewPr varScale="1">
        <p:scale>
          <a:sx n="43" d="100"/>
          <a:sy n="43" d="100"/>
        </p:scale>
        <p:origin x="133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67265C0-9D3B-4A63-B87D-32A0039CE86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4192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4E04E3A-6288-4EC1-8027-916106A45849}" type="slidenum">
              <a:rPr lang="ru-RU" altLang="ru-RU" sz="1200">
                <a:latin typeface="Arial" panose="020B0604020202020204" pitchFamily="34" charset="0"/>
              </a:rPr>
              <a:pPr eaLnBrk="1" hangingPunct="1"/>
              <a:t>1</a:t>
            </a:fld>
            <a:endParaRPr lang="ru-RU" altLang="ru-RU" sz="1200">
              <a:latin typeface="Arial" panose="020B0604020202020204" pitchFamily="34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7398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9691CAF-81B1-4ED3-B482-8D3E21BC3441}" type="slidenum">
              <a:rPr lang="ru-RU" altLang="ru-RU" sz="1200">
                <a:latin typeface="Arial" panose="020B0604020202020204" pitchFamily="34" charset="0"/>
              </a:rPr>
              <a:pPr eaLnBrk="1" hangingPunct="1"/>
              <a:t>10</a:t>
            </a:fld>
            <a:endParaRPr lang="ru-RU" altLang="ru-RU" sz="1200">
              <a:latin typeface="Arial" panose="020B0604020202020204" pitchFamily="34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1429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A9EFFD8F-A7D7-4660-A961-2421999CEEAA}" type="slidenum">
              <a:rPr lang="ru-RU" altLang="ru-RU" sz="1200">
                <a:latin typeface="Arial" panose="020B0604020202020204" pitchFamily="34" charset="0"/>
              </a:rPr>
              <a:pPr eaLnBrk="1" hangingPunct="1"/>
              <a:t>11</a:t>
            </a:fld>
            <a:endParaRPr lang="ru-RU" altLang="ru-RU" sz="1200">
              <a:latin typeface="Arial" panose="020B0604020202020204" pitchFamily="34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6832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71C58C1-825E-4130-910C-9286A885B706}" type="slidenum">
              <a:rPr lang="ru-RU" altLang="ru-RU" sz="1200">
                <a:latin typeface="Arial" panose="020B0604020202020204" pitchFamily="34" charset="0"/>
              </a:rPr>
              <a:pPr eaLnBrk="1" hangingPunct="1"/>
              <a:t>12</a:t>
            </a:fld>
            <a:endParaRPr lang="ru-RU" altLang="ru-RU" sz="1200">
              <a:latin typeface="Arial" panose="020B0604020202020204" pitchFamily="34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9874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38671F8-AF2D-48C8-8CA7-B9C62FB5F8FD}" type="slidenum">
              <a:rPr lang="ru-RU" altLang="ru-RU" sz="1200">
                <a:latin typeface="Arial" panose="020B0604020202020204" pitchFamily="34" charset="0"/>
              </a:rPr>
              <a:pPr eaLnBrk="1" hangingPunct="1"/>
              <a:t>13</a:t>
            </a:fld>
            <a:endParaRPr lang="ru-RU" altLang="ru-RU" sz="1200">
              <a:latin typeface="Arial" panose="020B0604020202020204" pitchFamily="34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4445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2C8BA979-C469-4284-8B63-4BA356402D9F}" type="slidenum">
              <a:rPr lang="ru-RU" altLang="ru-RU" sz="1200">
                <a:latin typeface="Arial" panose="020B0604020202020204" pitchFamily="34" charset="0"/>
              </a:rPr>
              <a:pPr eaLnBrk="1" hangingPunct="1"/>
              <a:t>14</a:t>
            </a:fld>
            <a:endParaRPr lang="ru-RU" altLang="ru-RU" sz="1200">
              <a:latin typeface="Arial" panose="020B0604020202020204" pitchFamily="34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6196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1520FC1-7824-4B1C-9643-51B7E29CE662}" type="slidenum">
              <a:rPr lang="ru-RU" altLang="ru-RU" sz="1200">
                <a:latin typeface="Arial" panose="020B0604020202020204" pitchFamily="34" charset="0"/>
              </a:rPr>
              <a:pPr eaLnBrk="1" hangingPunct="1"/>
              <a:t>15</a:t>
            </a:fld>
            <a:endParaRPr lang="ru-RU" altLang="ru-RU" sz="1200">
              <a:latin typeface="Arial" panose="020B0604020202020204" pitchFamily="34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1056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81F7B00-497C-4EC9-89C8-010A6060B259}" type="slidenum">
              <a:rPr lang="ru-RU" altLang="ru-RU" sz="1200">
                <a:latin typeface="Arial" panose="020B0604020202020204" pitchFamily="34" charset="0"/>
              </a:rPr>
              <a:pPr eaLnBrk="1" hangingPunct="1"/>
              <a:t>16</a:t>
            </a:fld>
            <a:endParaRPr lang="ru-RU" altLang="ru-RU" sz="1200">
              <a:latin typeface="Arial" panose="020B0604020202020204" pitchFamily="34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0010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88F53C9-D9A6-48B5-BF06-12BC48D2145C}" type="slidenum">
              <a:rPr lang="ru-RU" altLang="ru-RU" sz="1200">
                <a:latin typeface="Arial" panose="020B0604020202020204" pitchFamily="34" charset="0"/>
              </a:rPr>
              <a:pPr eaLnBrk="1" hangingPunct="1"/>
              <a:t>17</a:t>
            </a:fld>
            <a:endParaRPr lang="ru-RU" altLang="ru-RU" sz="1200">
              <a:latin typeface="Arial" panose="020B0604020202020204" pitchFamily="34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328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1C1B472E-10ED-44E7-A711-C4F405669392}" type="slidenum">
              <a:rPr lang="ru-RU" altLang="ru-RU" sz="1200">
                <a:latin typeface="Arial" panose="020B0604020202020204" pitchFamily="34" charset="0"/>
              </a:rPr>
              <a:pPr eaLnBrk="1" hangingPunct="1"/>
              <a:t>2</a:t>
            </a:fld>
            <a:endParaRPr lang="ru-RU" altLang="ru-RU" sz="1200">
              <a:latin typeface="Arial" panose="020B0604020202020204" pitchFamily="34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862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8FA5612A-5696-406D-9D59-B35AFA6F1F1B}" type="slidenum">
              <a:rPr lang="ru-RU" altLang="ru-RU" sz="1200">
                <a:latin typeface="Arial" panose="020B0604020202020204" pitchFamily="34" charset="0"/>
              </a:rPr>
              <a:pPr eaLnBrk="1" hangingPunct="1"/>
              <a:t>3</a:t>
            </a:fld>
            <a:endParaRPr lang="ru-RU" altLang="ru-RU" sz="1200">
              <a:latin typeface="Arial" panose="020B0604020202020204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000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0CA84F9-596F-429D-97CC-6C21E909D355}" type="slidenum">
              <a:rPr lang="ru-RU" altLang="ru-RU" sz="1200">
                <a:latin typeface="Arial" panose="020B0604020202020204" pitchFamily="34" charset="0"/>
              </a:rPr>
              <a:pPr eaLnBrk="1" hangingPunct="1"/>
              <a:t>4</a:t>
            </a:fld>
            <a:endParaRPr lang="ru-RU" altLang="ru-RU" sz="1200">
              <a:latin typeface="Arial" panose="020B0604020202020204" pitchFamily="34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5536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8A9E2DBB-7610-495C-8984-C27889CEADCA}" type="slidenum">
              <a:rPr lang="ru-RU" altLang="ru-RU" sz="1200">
                <a:latin typeface="Arial" panose="020B0604020202020204" pitchFamily="34" charset="0"/>
              </a:rPr>
              <a:pPr eaLnBrk="1" hangingPunct="1"/>
              <a:t>5</a:t>
            </a:fld>
            <a:endParaRPr lang="ru-RU" altLang="ru-RU" sz="1200">
              <a:latin typeface="Arial" panose="020B0604020202020204" pitchFamily="34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219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D1EAF5E-8679-48B3-9479-5C4198376DD6}" type="slidenum">
              <a:rPr lang="ru-RU" altLang="ru-RU" sz="1200">
                <a:latin typeface="Arial" panose="020B0604020202020204" pitchFamily="34" charset="0"/>
              </a:rPr>
              <a:pPr eaLnBrk="1" hangingPunct="1"/>
              <a:t>6</a:t>
            </a:fld>
            <a:endParaRPr lang="ru-RU" altLang="ru-RU" sz="1200">
              <a:latin typeface="Arial" panose="020B0604020202020204" pitchFamily="34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728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E8F81B6-6B1A-4626-92D7-02D18771B2D6}" type="slidenum">
              <a:rPr lang="ru-RU" altLang="ru-RU" sz="1200">
                <a:latin typeface="Arial" panose="020B0604020202020204" pitchFamily="34" charset="0"/>
              </a:rPr>
              <a:pPr eaLnBrk="1" hangingPunct="1"/>
              <a:t>7</a:t>
            </a:fld>
            <a:endParaRPr lang="ru-RU" altLang="ru-RU" sz="1200">
              <a:latin typeface="Arial" panose="020B0604020202020204" pitchFamily="34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726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B4F3CE4-BBC5-4CF7-B442-E4C877CE5C10}" type="slidenum">
              <a:rPr lang="ru-RU" altLang="ru-RU" sz="1200">
                <a:latin typeface="Arial" panose="020B0604020202020204" pitchFamily="34" charset="0"/>
              </a:rPr>
              <a:pPr eaLnBrk="1" hangingPunct="1"/>
              <a:t>8</a:t>
            </a:fld>
            <a:endParaRPr lang="ru-RU" altLang="ru-RU" sz="1200">
              <a:latin typeface="Arial" panose="020B0604020202020204" pitchFamily="34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2480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374E4AC-B90F-4503-8910-8AB37B0A1225}" type="slidenum">
              <a:rPr lang="ru-RU" altLang="ru-RU" sz="1200">
                <a:latin typeface="Arial" panose="020B0604020202020204" pitchFamily="34" charset="0"/>
              </a:rPr>
              <a:pPr eaLnBrk="1" hangingPunct="1"/>
              <a:t>9</a:t>
            </a:fld>
            <a:endParaRPr lang="ru-RU" altLang="ru-RU" sz="1200">
              <a:latin typeface="Arial" panose="020B0604020202020204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923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183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184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218B7D-2A66-404F-8D3C-1909EA62347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05119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94FF07-D62D-4C86-868E-01923B387CB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3830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366B8D-7245-4D78-8A18-4BD566639ED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6288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867F02-0B83-40AE-A580-E62E44426D6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4666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3AD453-3933-488B-8917-6C00920A85F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21742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061B49-7013-458D-A6AC-16F31D8DEC0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078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7D0D26-D372-4899-A351-0F18C2D8D6C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83390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C5634C-762E-4CB4-B2EF-32CE4F701F2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34187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C86EDA-9F30-4665-9F03-1858C5358E9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23459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D148B8-681A-4E28-A118-9651C04A64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2077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260622-D2B8-460C-9EDF-BEC2EF3169C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7854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123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4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5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6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7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8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9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30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31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32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33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34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35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36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37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38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39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40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41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42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43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44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45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46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47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48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49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50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51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52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53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54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55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56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157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58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59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60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61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FCA6E87-4C96-4154-9C14-C6AF1D3693D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7" grpId="0"/>
      <p:bldP spid="5158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5158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5158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5158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5158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515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5" Type="http://schemas.openxmlformats.org/officeDocument/2006/relationships/slide" Target="slide2.xml"/><Relationship Id="rId4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7.xml"/><Relationship Id="rId3" Type="http://schemas.openxmlformats.org/officeDocument/2006/relationships/image" Target="../media/image1.jpeg"/><Relationship Id="rId7" Type="http://schemas.openxmlformats.org/officeDocument/2006/relationships/slide" Target="slide7.xml"/><Relationship Id="rId12" Type="http://schemas.openxmlformats.org/officeDocument/2006/relationships/slide" Target="slide1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11" Type="http://schemas.openxmlformats.org/officeDocument/2006/relationships/slide" Target="slide14.xml"/><Relationship Id="rId5" Type="http://schemas.openxmlformats.org/officeDocument/2006/relationships/slide" Target="slide5.xml"/><Relationship Id="rId10" Type="http://schemas.openxmlformats.org/officeDocument/2006/relationships/slide" Target="slide13.xml"/><Relationship Id="rId4" Type="http://schemas.openxmlformats.org/officeDocument/2006/relationships/slide" Target="slide3.xml"/><Relationship Id="rId9" Type="http://schemas.openxmlformats.org/officeDocument/2006/relationships/slide" Target="slide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WordArt 4"/>
          <p:cNvSpPr>
            <a:spLocks noChangeArrowheads="1" noChangeShapeType="1" noTextEdit="1"/>
          </p:cNvSpPr>
          <p:nvPr/>
        </p:nvSpPr>
        <p:spPr bwMode="auto">
          <a:xfrm>
            <a:off x="755650" y="620713"/>
            <a:ext cx="8388350" cy="1439862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13454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3018E0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История</a:t>
            </a:r>
          </a:p>
        </p:txBody>
      </p:sp>
      <p:sp>
        <p:nvSpPr>
          <p:cNvPr id="3075" name="AutoShape 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16913" y="6237288"/>
            <a:ext cx="827087" cy="6207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076" name="WordArt 9"/>
          <p:cNvSpPr>
            <a:spLocks noChangeArrowheads="1" noChangeShapeType="1" noTextEdit="1"/>
          </p:cNvSpPr>
          <p:nvPr/>
        </p:nvSpPr>
        <p:spPr bwMode="auto">
          <a:xfrm>
            <a:off x="684213" y="3213100"/>
            <a:ext cx="8064500" cy="935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8079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Великой Отечественной войны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9" name="Picture 5" descr="13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AutoShape 9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913" y="5734050"/>
            <a:ext cx="827087" cy="720725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8820150" cy="53292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800"/>
              <a:t>Борьбу против Германии вели 10 советских  фронтов в составе 6.7 млн. человек, оснащенных 107.3 тыс. орудия и минометами, 12.1 тыс. танков и САУ, 14.7 тыс. самолетов.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800"/>
              <a:t>К началу апреля была освобождена территория Венгрии, Польши и Восточной Пруссии. Развернулась битва за  Берлин, который Сталин приказал взять любой ценой без помощи западных союзников. На столицу Германии устремились войска 1-го Белорусского ,2-го Белорусского и 1-го Украинского фронтов общей численностью 2.5 млн. человек. 24 апреля кольцо советских войск вокруг Берлина сомкнулось.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sz="2800"/>
          </a:p>
        </p:txBody>
      </p:sp>
      <p:sp>
        <p:nvSpPr>
          <p:cNvPr id="13315" name="WordArt 4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8228012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Освобождение Европы от фашизма.</a:t>
            </a:r>
          </a:p>
        </p:txBody>
      </p:sp>
      <p:sp>
        <p:nvSpPr>
          <p:cNvPr id="13316" name="AutoShap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-5400000">
            <a:off x="6973888" y="5348288"/>
            <a:ext cx="836612" cy="2182812"/>
          </a:xfrm>
          <a:prstGeom prst="downArrow">
            <a:avLst>
              <a:gd name="adj1" fmla="val 50000"/>
              <a:gd name="adj2" fmla="val 65228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23850" y="404813"/>
            <a:ext cx="8362950" cy="60864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800"/>
              <a:t>30 апреля 1945 г. бойцы 150-й стрелковой дивизии М. А. Егоров и М В Кантария водрузили над Рейхстагом Красное знамя Победы. В тот же день покончил жизнь самоубийством Гитлер. Берлинский гарнизон капитулировал.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800"/>
              <a:t>Но война для нашей страны завершилась лишь 9 мая, когда капитулировали остатки немецкой армии в Чехословакии. Этот день был объявлен Днем Победы.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800"/>
              <a:t>24 июня, спустя ровно четыре года после начала войны, на Красной площади состоялся Парад Победы.</a:t>
            </a:r>
          </a:p>
        </p:txBody>
      </p:sp>
      <p:sp>
        <p:nvSpPr>
          <p:cNvPr id="14339" name="AutoShape 9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913" y="6237288"/>
            <a:ext cx="827087" cy="620712"/>
          </a:xfrm>
          <a:prstGeom prst="actionButtonHome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849630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800"/>
              <a:t>Вторая мировая война завершилась полным поражением и капитуляцией тех, кто ее развязал. Победа во Второй мировой войне имела всемирно-историческое значение. Были разгромлены огромные военные силы стран-агрессоров. Военное поражение держав «оси» означало крушение самых жестоких диктаторских режимов. Победа над Германией и Японией усилила симпатии к СССР во всем мире.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800"/>
              <a:t>Советская армия завершила войну самой мощной армией мира, а Советский Союз стал одной из двух сверхдержав.</a:t>
            </a:r>
          </a:p>
        </p:txBody>
      </p:sp>
      <p:sp>
        <p:nvSpPr>
          <p:cNvPr id="15363" name="WordArt 4"/>
          <p:cNvSpPr>
            <a:spLocks noChangeArrowheads="1" noChangeShapeType="1" noTextEdit="1"/>
          </p:cNvSpPr>
          <p:nvPr/>
        </p:nvSpPr>
        <p:spPr bwMode="auto">
          <a:xfrm>
            <a:off x="395288" y="0"/>
            <a:ext cx="8748712" cy="976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49792"/>
              </a:avLst>
            </a:prstTxWarp>
          </a:bodyPr>
          <a:lstStyle/>
          <a:p>
            <a:pPr algn="ctr"/>
            <a:r>
              <a:rPr lang="ru-RU" sz="3600" kern="10">
                <a:solidFill>
                  <a:srgbClr val="80008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Итоги Второй мировой войны.</a:t>
            </a:r>
          </a:p>
        </p:txBody>
      </p:sp>
      <p:sp>
        <p:nvSpPr>
          <p:cNvPr id="15364" name="AutoShape 8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913" y="6237288"/>
            <a:ext cx="827087" cy="620712"/>
          </a:xfrm>
          <a:prstGeom prst="actionButtonHome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25538"/>
            <a:ext cx="8748713" cy="53990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>
                <a:latin typeface="Impact" pitchFamily="34" charset="0"/>
              </a:rPr>
              <a:t>Победа далась нам огромной ценой. Война унесла жизни почти 27 млн. человек. Во вражеском тылу погибли 4 млн. партизан подпольщиков, мирных жителей. Свыше 6 млн. человек оказались в фашистской неволе.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>
                <a:latin typeface="Impact" pitchFamily="34" charset="0"/>
              </a:rPr>
              <a:t>Тем не менее в народном сознании долгожданный День Победы стал самым светлым и радостным праздником, означавшим конец самой кровопролитной и разрушительной из войн</a:t>
            </a:r>
          </a:p>
        </p:txBody>
      </p:sp>
      <p:sp>
        <p:nvSpPr>
          <p:cNvPr id="16387" name="WordArt 4"/>
          <p:cNvSpPr>
            <a:spLocks noChangeArrowheads="1" noChangeShapeType="1" noTextEdit="1"/>
          </p:cNvSpPr>
          <p:nvPr/>
        </p:nvSpPr>
        <p:spPr bwMode="auto">
          <a:xfrm>
            <a:off x="250825" y="0"/>
            <a:ext cx="8569325" cy="8572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solidFill>
                  <a:srgbClr val="FF0000"/>
                </a:solidFill>
                <a:effectLst>
                  <a:outerShdw dist="107763" dir="13500000" sx="125000" sy="125000" algn="br" rotWithShape="0">
                    <a:srgbClr val="C0C0C0">
                      <a:alpha val="50000"/>
                    </a:srgbClr>
                  </a:outerShdw>
                </a:effectLst>
                <a:latin typeface="Impact" panose="020B0806030902050204" pitchFamily="34" charset="0"/>
              </a:rPr>
              <a:t>Цена Победы.</a:t>
            </a:r>
          </a:p>
        </p:txBody>
      </p:sp>
      <p:sp>
        <p:nvSpPr>
          <p:cNvPr id="16388" name="AutoShape 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6237288"/>
            <a:ext cx="971550" cy="620712"/>
          </a:xfrm>
          <a:prstGeom prst="actionButtonForwardNex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Picture 4" descr="04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80400" y="6138863"/>
            <a:ext cx="863600" cy="719137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/>
              <a:t>Какую тактику собирались использовать немцы в битве на Курской дуге?</a:t>
            </a:r>
          </a:p>
          <a:p>
            <a:pPr eaLnBrk="1" hangingPunct="1">
              <a:defRPr/>
            </a:pPr>
            <a:r>
              <a:rPr lang="ru-RU"/>
              <a:t>При каких обстоятельствах покинул жизнь Гитлер?</a:t>
            </a:r>
          </a:p>
          <a:p>
            <a:pPr eaLnBrk="1" hangingPunct="1">
              <a:defRPr/>
            </a:pPr>
            <a:r>
              <a:rPr lang="ru-RU"/>
              <a:t>Когда на Красной площади впервые состоялся Парад Победы?</a:t>
            </a:r>
          </a:p>
          <a:p>
            <a:pPr eaLnBrk="1" hangingPunct="1">
              <a:defRPr/>
            </a:pPr>
            <a:r>
              <a:rPr lang="ru-RU"/>
              <a:t>Каковы итоги Второй мировой войны?</a:t>
            </a:r>
          </a:p>
          <a:p>
            <a:pPr eaLnBrk="1" hangingPunct="1">
              <a:defRPr/>
            </a:pPr>
            <a:r>
              <a:rPr lang="ru-RU"/>
              <a:t>Какой ценой далась нам победа?</a:t>
            </a:r>
          </a:p>
          <a:p>
            <a:pPr eaLnBrk="1" hangingPunct="1">
              <a:defRPr/>
            </a:pPr>
            <a:endParaRPr lang="ru-RU"/>
          </a:p>
          <a:p>
            <a:pPr eaLnBrk="1" hangingPunct="1">
              <a:defRPr/>
            </a:pPr>
            <a:endParaRPr lang="ru-RU"/>
          </a:p>
        </p:txBody>
      </p:sp>
      <p:sp>
        <p:nvSpPr>
          <p:cNvPr id="2" name="WordArt 4" descr="Белый мрамор"/>
          <p:cNvSpPr>
            <a:spLocks noChangeArrowheads="1" noChangeShapeType="1" noTextEdit="1"/>
          </p:cNvSpPr>
          <p:nvPr/>
        </p:nvSpPr>
        <p:spPr bwMode="auto">
          <a:xfrm>
            <a:off x="395288" y="188913"/>
            <a:ext cx="8280400" cy="739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" panose="020B0604020202020204" pitchFamily="34" charset="0"/>
                <a:cs typeface="Arial" panose="020B0604020202020204" pitchFamily="34" charset="0"/>
              </a:rPr>
              <a:t>Контрольные вопросы.</a:t>
            </a:r>
          </a:p>
        </p:txBody>
      </p:sp>
      <p:sp>
        <p:nvSpPr>
          <p:cNvPr id="18436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80400" y="6237288"/>
            <a:ext cx="863600" cy="620712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7" descr="403087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94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/>
              <a:t>Используемая Литература</a:t>
            </a:r>
            <a:r>
              <a:rPr lang="en-US"/>
              <a:t>:</a:t>
            </a:r>
            <a:endParaRPr lang="ru-RU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229600" cy="45307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/>
              <a:t>История России ХХ- начало ХХ</a:t>
            </a:r>
            <a:r>
              <a:rPr lang="en-US"/>
              <a:t>I </a:t>
            </a:r>
            <a:r>
              <a:rPr lang="ru-RU"/>
              <a:t>века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/>
              <a:t>(А. А. Данилов, Л.Г. Косулина, А.В. Пыжиков.)</a:t>
            </a:r>
          </a:p>
        </p:txBody>
      </p:sp>
      <p:sp>
        <p:nvSpPr>
          <p:cNvPr id="19461" name="AutoShape 8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308725"/>
            <a:ext cx="684212" cy="549275"/>
          </a:xfrm>
          <a:prstGeom prst="actionButtonHome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>
                <a:latin typeface="Monotype Corsiva" pitchFamily="66" charset="0"/>
              </a:rPr>
              <a:t>Работу выполнили: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4686304" cy="2257427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Ученик 9 класса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МОУ СОШ с. Талица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Кутявин Виктор 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20484" name="TextBox 3"/>
          <p:cNvSpPr txBox="1">
            <a:spLocks noChangeArrowheads="1"/>
          </p:cNvSpPr>
          <p:nvPr/>
        </p:nvSpPr>
        <p:spPr bwMode="auto">
          <a:xfrm>
            <a:off x="6000750" y="6000750"/>
            <a:ext cx="7810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/>
              <a:t>2009г.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m_53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/>
              <a:t>Велика Отечественная Война</a:t>
            </a:r>
            <a:br>
              <a:rPr lang="ru-RU" sz="4000"/>
            </a:br>
            <a:endParaRPr lang="ru-RU" sz="400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sz="240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>
                <a:hlinkClick r:id="rId4" action="ppaction://hlinksldjump"/>
              </a:rPr>
              <a:t>Начало ВОВ.</a:t>
            </a:r>
            <a:endParaRPr lang="ru-RU" sz="240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>
                <a:hlinkClick r:id="rId5" action="ppaction://hlinksldjump"/>
              </a:rPr>
              <a:t>Документ.</a:t>
            </a:r>
            <a:endParaRPr lang="ru-RU" sz="240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>
                <a:hlinkClick r:id="rId6" action="ppaction://hlinksldjump"/>
              </a:rPr>
              <a:t>Героическая оборона Ленинграда.</a:t>
            </a:r>
            <a:endParaRPr lang="ru-RU" sz="240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>
                <a:hlinkClick r:id="rId7" action="ppaction://hlinksldjump"/>
              </a:rPr>
              <a:t>Дневник Тани Савичевой.</a:t>
            </a:r>
            <a:endParaRPr lang="ru-RU" sz="240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>
                <a:hlinkClick r:id="rId8" action="ppaction://hlinksldjump"/>
              </a:rPr>
              <a:t>Битва на Курской дуге.</a:t>
            </a:r>
            <a:endParaRPr lang="ru-RU" sz="240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>
                <a:hlinkClick r:id="rId9" action="ppaction://hlinksldjump"/>
              </a:rPr>
              <a:t>Освобождение Европы от фашизма.</a:t>
            </a:r>
            <a:endParaRPr lang="ru-RU" sz="240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>
                <a:hlinkClick r:id="rId10" action="ppaction://hlinksldjump"/>
              </a:rPr>
              <a:t>Итоги Второй мировой войны.</a:t>
            </a:r>
            <a:endParaRPr lang="ru-RU" sz="240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>
                <a:hlinkClick r:id="rId11" action="ppaction://hlinksldjump"/>
              </a:rPr>
              <a:t>Цена Победы.</a:t>
            </a:r>
            <a:endParaRPr lang="ru-RU" sz="240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>
                <a:hlinkClick r:id="rId12" action="ppaction://hlinksldjump"/>
              </a:rPr>
              <a:t>Контрольные вопросы.</a:t>
            </a:r>
            <a:endParaRPr lang="ru-RU" sz="240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>
                <a:hlinkClick r:id="rId13" action="ppaction://hlinksldjump"/>
              </a:rPr>
              <a:t>Используемая литература.</a:t>
            </a:r>
            <a:endParaRPr lang="ru-RU" sz="24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sz="2400"/>
          </a:p>
          <a:p>
            <a:pPr eaLnBrk="1" hangingPunct="1">
              <a:lnSpc>
                <a:spcPct val="90000"/>
              </a:lnSpc>
              <a:defRPr/>
            </a:pPr>
            <a:endParaRPr 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136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01013" y="6381750"/>
            <a:ext cx="792162" cy="47625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/>
              <a:t>Начало Великой Отечественной войны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800"/>
              <a:t>На рассвете 22 июня 1941г. Без объявления войны, нарушив Пакт о ненападение, германская армия обрушилась всей своей мощью на советскую землю.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800"/>
              <a:t>В полдень первого дня войны с обращением к народу выступил первый заместитель Председателя СНК, нарком иностранных дел СССР В.М. Молотов. Призвав советских люде к решительному отпору врагу . Он выразил уверенность в том . что страна отстоит свою  свободу и независимость.</a:t>
            </a:r>
          </a:p>
        </p:txBody>
      </p:sp>
      <p:sp>
        <p:nvSpPr>
          <p:cNvPr id="6148" name="AutoShape 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72450" y="6165850"/>
            <a:ext cx="971550" cy="69215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341438"/>
            <a:ext cx="6732588" cy="55165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3600"/>
              <a:t>Из выступления И.В.Сталина на приеме в честь выпускников военных академий. 5 мая 1941.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3600"/>
              <a:t>Мы проводили линию на  оборону до тех пор,</a:t>
            </a:r>
            <a:r>
              <a:rPr lang="en-US" sz="3600"/>
              <a:t> </a:t>
            </a:r>
            <a:r>
              <a:rPr lang="ru-RU" sz="3600"/>
              <a:t>пока не перевооружили нашу армию…а теперь надо перейти от обороны к наступлению.</a:t>
            </a:r>
            <a:endParaRPr lang="ru-RU"/>
          </a:p>
        </p:txBody>
      </p:sp>
      <p:sp>
        <p:nvSpPr>
          <p:cNvPr id="28675" name="WordArt 3"/>
          <p:cNvSpPr>
            <a:spLocks noChangeArrowheads="1" noChangeShapeType="1" noTextEdit="1"/>
          </p:cNvSpPr>
          <p:nvPr/>
        </p:nvSpPr>
        <p:spPr bwMode="auto">
          <a:xfrm>
            <a:off x="611188" y="0"/>
            <a:ext cx="8208962" cy="11303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200" kern="10" spc="-32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FFFF"/>
                    </a:gs>
                    <a:gs pos="100000">
                      <a:srgbClr val="808080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Документ</a:t>
            </a:r>
          </a:p>
        </p:txBody>
      </p:sp>
      <p:pic>
        <p:nvPicPr>
          <p:cNvPr id="7172" name="Picture 4" descr="1078_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1557338"/>
            <a:ext cx="2627312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AutoShape 8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6165850"/>
            <a:ext cx="649287" cy="69215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9" presetClass="entr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9" presetClass="entr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9" presetClass="entr" presetSubtype="0" accel="10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9" presetClass="entr" presetSubtype="0" accel="10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0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0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build="p"/>
      <p:bldP spid="28674" grpId="1" build="p"/>
      <p:bldP spid="28674" grpId="2" build="p"/>
      <p:bldP spid="2867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/>
              <a:t>Героическая оборона ЛЕНИНГРДА.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800"/>
              <a:t>До войны в Ленинграде проживало более 3 млн. человек. С начала войны до начала блокады были эвакуированы 636000. 8 сентября немецким войскам удалось полностью блокировать город, отрезав его от внешнего мира.  Самым тяжелым временем в обороне Ленинграда стала зима 1941</a:t>
            </a:r>
            <a:r>
              <a:rPr lang="en-US" sz="2800"/>
              <a:t>/</a:t>
            </a:r>
            <a:r>
              <a:rPr lang="ru-RU" sz="2800"/>
              <a:t>42г. Лишь в январе 1943г. Блокада города была прорвана и по отбитому у врага коридору шириной всего 8-11 км началось беспрерывное снабжение Ленинграда продовольствием.</a:t>
            </a:r>
            <a:r>
              <a:rPr lang="ru-RU"/>
              <a:t>  </a:t>
            </a:r>
          </a:p>
        </p:txBody>
      </p:sp>
      <p:sp>
        <p:nvSpPr>
          <p:cNvPr id="8196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80400" y="6165850"/>
            <a:ext cx="863600" cy="69215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2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5288" y="1628775"/>
            <a:ext cx="8280400" cy="417671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>
                <a:latin typeface="Monotype Corsiva" pitchFamily="66" charset="0"/>
              </a:rPr>
              <a:t>Символом страшной блокадной поры стал дневник маленькой ленинградки «Тани Савичевой:»Лека умер 17 марта в 5 часов утра 1942 г. Мама 13 мая в 7.30 утра 1942 г. Савичевы умерли все. Умерли. Все. Осталась одна Таня». Но в живых не осталось и Тани- она умерла уже в эвакуации.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>
                <a:latin typeface="Monotype Corsiva" pitchFamily="66" charset="0"/>
              </a:rPr>
              <a:t>Всего от голода, болезней, бомбежек погибло около 1 млн. ленинградцев. Но город стоял.</a:t>
            </a:r>
          </a:p>
        </p:txBody>
      </p:sp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539750" y="0"/>
            <a:ext cx="7991475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Дневник Тани Савичевой.</a:t>
            </a:r>
          </a:p>
        </p:txBody>
      </p:sp>
      <p:sp>
        <p:nvSpPr>
          <p:cNvPr id="9220" name="AutoShape 1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1042987" cy="69215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0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build="p"/>
      <p:bldP spid="205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4" descr="117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AutoShape 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913" y="6165850"/>
            <a:ext cx="827087" cy="69215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8435975" cy="53990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600"/>
              <a:t>Немцы собирались вновь использовать фактор внезапности. Предполагалось начать наступление 5 июля в 3 часа утра. Однако советская разведка точно определила день и час начала наступления, после чего командующий центральным фронтом К. К. Рокоссовский принял решение об упреждающем ударе.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600"/>
              <a:t>Перейдя в наступление, Красная армия 5 августа освободила Белгород и Орел. По приказу Сталина в Москве был проведен первый в истории ВОВ победный салют.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600"/>
              <a:t>В Курской битве немцы потеряли 500 тыс. солдат и офицеров, 1.5 тыс. танков, 3.7 тыс. самолетов. Удар наступавших советских войск</a:t>
            </a:r>
            <a:r>
              <a:rPr lang="ru-RU" sz="2800"/>
              <a:t> </a:t>
            </a:r>
            <a:r>
              <a:rPr lang="ru-RU" sz="2600"/>
              <a:t>был силен</a:t>
            </a:r>
            <a:r>
              <a:rPr lang="ru-RU" sz="2800"/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sz="2800"/>
          </a:p>
        </p:txBody>
      </p:sp>
      <p:sp>
        <p:nvSpPr>
          <p:cNvPr id="11267" name="WordArt 4"/>
          <p:cNvSpPr>
            <a:spLocks noChangeArrowheads="1" noChangeShapeType="1" noTextEdit="1"/>
          </p:cNvSpPr>
          <p:nvPr/>
        </p:nvSpPr>
        <p:spPr bwMode="auto">
          <a:xfrm>
            <a:off x="250825" y="0"/>
            <a:ext cx="8569325" cy="11255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241"/>
              </a:avLst>
            </a:prstTxWarp>
          </a:bodyPr>
          <a:lstStyle/>
          <a:p>
            <a:pPr algn="ctr"/>
            <a:r>
              <a:rPr lang="ru-RU" sz="3600" kern="10" spc="720">
                <a:solidFill>
                  <a:srgbClr val="FF000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Битва на Курской дуге.</a:t>
            </a:r>
          </a:p>
        </p:txBody>
      </p:sp>
      <p:sp>
        <p:nvSpPr>
          <p:cNvPr id="11268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16913" y="6237288"/>
            <a:ext cx="827087" cy="620712"/>
          </a:xfrm>
          <a:prstGeom prst="actionButtonForwardNext">
            <a:avLst/>
          </a:pr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вновесие">
  <a:themeElements>
    <a:clrScheme name="Равновесие 6">
      <a:dk1>
        <a:srgbClr val="2F2D25"/>
      </a:dk1>
      <a:lt1>
        <a:srgbClr val="FFFFFF"/>
      </a:lt1>
      <a:dk2>
        <a:srgbClr val="656151"/>
      </a:dk2>
      <a:lt2>
        <a:srgbClr val="FFFFCC"/>
      </a:lt2>
      <a:accent1>
        <a:srgbClr val="818173"/>
      </a:accent1>
      <a:accent2>
        <a:srgbClr val="809EA8"/>
      </a:accent2>
      <a:accent3>
        <a:srgbClr val="B8B7B3"/>
      </a:accent3>
      <a:accent4>
        <a:srgbClr val="DADADA"/>
      </a:accent4>
      <a:accent5>
        <a:srgbClr val="C1C1BC"/>
      </a:accent5>
      <a:accent6>
        <a:srgbClr val="738F98"/>
      </a:accent6>
      <a:hlink>
        <a:srgbClr val="E2C86A"/>
      </a:hlink>
      <a:folHlink>
        <a:srgbClr val="B7B6A3"/>
      </a:folHlink>
    </a:clrScheme>
    <a:fontScheme name="Равновесие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вновесие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вновесие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Равновесие 1">
    <a:dk1>
      <a:srgbClr val="663300"/>
    </a:dk1>
    <a:lt1>
      <a:srgbClr val="FFFFFF"/>
    </a:lt1>
    <a:dk2>
      <a:srgbClr val="996600"/>
    </a:dk2>
    <a:lt2>
      <a:srgbClr val="DBBD71"/>
    </a:lt2>
    <a:accent1>
      <a:srgbClr val="F8A500"/>
    </a:accent1>
    <a:accent2>
      <a:srgbClr val="808000"/>
    </a:accent2>
    <a:accent3>
      <a:srgbClr val="CAB8AA"/>
    </a:accent3>
    <a:accent4>
      <a:srgbClr val="DADADA"/>
    </a:accent4>
    <a:accent5>
      <a:srgbClr val="FBCFAA"/>
    </a:accent5>
    <a:accent6>
      <a:srgbClr val="737300"/>
    </a:accent6>
    <a:hlink>
      <a:srgbClr val="FFCC66"/>
    </a:hlink>
    <a:folHlink>
      <a:srgbClr val="CCA500"/>
    </a:folHlink>
  </a:clrScheme>
</a:themeOverride>
</file>

<file path=ppt/theme/themeOverride2.xml><?xml version="1.0" encoding="utf-8"?>
<a:themeOverride xmlns:a="http://schemas.openxmlformats.org/drawingml/2006/main">
  <a:clrScheme name="Равновесие 1">
    <a:dk1>
      <a:srgbClr val="663300"/>
    </a:dk1>
    <a:lt1>
      <a:srgbClr val="FFFFFF"/>
    </a:lt1>
    <a:dk2>
      <a:srgbClr val="996600"/>
    </a:dk2>
    <a:lt2>
      <a:srgbClr val="DBBD71"/>
    </a:lt2>
    <a:accent1>
      <a:srgbClr val="F8A500"/>
    </a:accent1>
    <a:accent2>
      <a:srgbClr val="808000"/>
    </a:accent2>
    <a:accent3>
      <a:srgbClr val="CAB8AA"/>
    </a:accent3>
    <a:accent4>
      <a:srgbClr val="DADADA"/>
    </a:accent4>
    <a:accent5>
      <a:srgbClr val="FBCFAA"/>
    </a:accent5>
    <a:accent6>
      <a:srgbClr val="737300"/>
    </a:accent6>
    <a:hlink>
      <a:srgbClr val="FFCC66"/>
    </a:hlink>
    <a:folHlink>
      <a:srgbClr val="CCA500"/>
    </a:folHlink>
  </a:clrScheme>
</a:themeOverride>
</file>

<file path=ppt/theme/themeOverride3.xml><?xml version="1.0" encoding="utf-8"?>
<a:themeOverride xmlns:a="http://schemas.openxmlformats.org/drawingml/2006/main">
  <a:clrScheme name="Равновесие 1">
    <a:dk1>
      <a:srgbClr val="663300"/>
    </a:dk1>
    <a:lt1>
      <a:srgbClr val="FFFFFF"/>
    </a:lt1>
    <a:dk2>
      <a:srgbClr val="996600"/>
    </a:dk2>
    <a:lt2>
      <a:srgbClr val="DBBD71"/>
    </a:lt2>
    <a:accent1>
      <a:srgbClr val="F8A500"/>
    </a:accent1>
    <a:accent2>
      <a:srgbClr val="808000"/>
    </a:accent2>
    <a:accent3>
      <a:srgbClr val="CAB8AA"/>
    </a:accent3>
    <a:accent4>
      <a:srgbClr val="DADADA"/>
    </a:accent4>
    <a:accent5>
      <a:srgbClr val="FBCFAA"/>
    </a:accent5>
    <a:accent6>
      <a:srgbClr val="737300"/>
    </a:accent6>
    <a:hlink>
      <a:srgbClr val="FFCC66"/>
    </a:hlink>
    <a:folHlink>
      <a:srgbClr val="CCA500"/>
    </a:folHlink>
  </a:clrScheme>
</a:themeOverride>
</file>

<file path=ppt/theme/themeOverride4.xml><?xml version="1.0" encoding="utf-8"?>
<a:themeOverride xmlns:a="http://schemas.openxmlformats.org/drawingml/2006/main">
  <a:clrScheme name="Равновесие 1">
    <a:dk1>
      <a:srgbClr val="663300"/>
    </a:dk1>
    <a:lt1>
      <a:srgbClr val="FFFFFF"/>
    </a:lt1>
    <a:dk2>
      <a:srgbClr val="996600"/>
    </a:dk2>
    <a:lt2>
      <a:srgbClr val="DBBD71"/>
    </a:lt2>
    <a:accent1>
      <a:srgbClr val="F8A500"/>
    </a:accent1>
    <a:accent2>
      <a:srgbClr val="808000"/>
    </a:accent2>
    <a:accent3>
      <a:srgbClr val="CAB8AA"/>
    </a:accent3>
    <a:accent4>
      <a:srgbClr val="DADADA"/>
    </a:accent4>
    <a:accent5>
      <a:srgbClr val="FBCFAA"/>
    </a:accent5>
    <a:accent6>
      <a:srgbClr val="737300"/>
    </a:accent6>
    <a:hlink>
      <a:srgbClr val="FFCC66"/>
    </a:hlink>
    <a:folHlink>
      <a:srgbClr val="CCA500"/>
    </a:folHlink>
  </a:clrScheme>
</a:themeOverride>
</file>

<file path=ppt/theme/themeOverride5.xml><?xml version="1.0" encoding="utf-8"?>
<a:themeOverride xmlns:a="http://schemas.openxmlformats.org/drawingml/2006/main">
  <a:clrScheme name="Равновесие 1">
    <a:dk1>
      <a:srgbClr val="663300"/>
    </a:dk1>
    <a:lt1>
      <a:srgbClr val="FFFFFF"/>
    </a:lt1>
    <a:dk2>
      <a:srgbClr val="996600"/>
    </a:dk2>
    <a:lt2>
      <a:srgbClr val="DBBD71"/>
    </a:lt2>
    <a:accent1>
      <a:srgbClr val="F8A500"/>
    </a:accent1>
    <a:accent2>
      <a:srgbClr val="808000"/>
    </a:accent2>
    <a:accent3>
      <a:srgbClr val="CAB8AA"/>
    </a:accent3>
    <a:accent4>
      <a:srgbClr val="DADADA"/>
    </a:accent4>
    <a:accent5>
      <a:srgbClr val="FBCFAA"/>
    </a:accent5>
    <a:accent6>
      <a:srgbClr val="737300"/>
    </a:accent6>
    <a:hlink>
      <a:srgbClr val="FFCC66"/>
    </a:hlink>
    <a:folHlink>
      <a:srgbClr val="CCA500"/>
    </a:folHlink>
  </a:clrScheme>
</a:themeOverride>
</file>

<file path=ppt/theme/themeOverride6.xml><?xml version="1.0" encoding="utf-8"?>
<a:themeOverride xmlns:a="http://schemas.openxmlformats.org/drawingml/2006/main">
  <a:clrScheme name="Равновесие 1">
    <a:dk1>
      <a:srgbClr val="663300"/>
    </a:dk1>
    <a:lt1>
      <a:srgbClr val="FFFFFF"/>
    </a:lt1>
    <a:dk2>
      <a:srgbClr val="996600"/>
    </a:dk2>
    <a:lt2>
      <a:srgbClr val="DBBD71"/>
    </a:lt2>
    <a:accent1>
      <a:srgbClr val="F8A500"/>
    </a:accent1>
    <a:accent2>
      <a:srgbClr val="808000"/>
    </a:accent2>
    <a:accent3>
      <a:srgbClr val="CAB8AA"/>
    </a:accent3>
    <a:accent4>
      <a:srgbClr val="DADADA"/>
    </a:accent4>
    <a:accent5>
      <a:srgbClr val="FBCFAA"/>
    </a:accent5>
    <a:accent6>
      <a:srgbClr val="737300"/>
    </a:accent6>
    <a:hlink>
      <a:srgbClr val="FFCC66"/>
    </a:hlink>
    <a:folHlink>
      <a:srgbClr val="CCA5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394</TotalTime>
  <Words>839</Words>
  <Application>Microsoft Office PowerPoint</Application>
  <PresentationFormat>Экран (4:3)</PresentationFormat>
  <Paragraphs>72</Paragraphs>
  <Slides>18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Tahoma</vt:lpstr>
      <vt:lpstr>Arial</vt:lpstr>
      <vt:lpstr>Wingdings</vt:lpstr>
      <vt:lpstr>Monotype Corsiva</vt:lpstr>
      <vt:lpstr>Impact</vt:lpstr>
      <vt:lpstr>Равновесие</vt:lpstr>
      <vt:lpstr>Презентация PowerPoint</vt:lpstr>
      <vt:lpstr>Велика Отечественная Война </vt:lpstr>
      <vt:lpstr>Презентация PowerPoint</vt:lpstr>
      <vt:lpstr>Начало Великой Отечественной войны</vt:lpstr>
      <vt:lpstr>Презентация PowerPoint</vt:lpstr>
      <vt:lpstr>Героическая оборона ЛЕНИНГРДА.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Используемая Литература:</vt:lpstr>
      <vt:lpstr>Работу выполнили: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Кутявин Виктор</dc:creator>
  <cp:lastModifiedBy>admin</cp:lastModifiedBy>
  <cp:revision>19</cp:revision>
  <dcterms:created xsi:type="dcterms:W3CDTF">2005-01-29T22:43:26Z</dcterms:created>
  <dcterms:modified xsi:type="dcterms:W3CDTF">2015-04-08T15:56:37Z</dcterms:modified>
</cp:coreProperties>
</file>