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9F9345-57DE-441D-9B24-B9C0C2BAA348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C2D546C-B874-462A-90DA-30B79500E4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88252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5F1FB6-A1EA-4040-8621-5A015DB255D8}" type="slidenum">
              <a:rPr lang="ru-RU" altLang="ru-RU">
                <a:latin typeface="Calibri" panose="020F0502020204030204" pitchFamily="34" charset="0"/>
              </a:rPr>
              <a:pPr eaLnBrk="1" hangingPunct="1"/>
              <a:t>4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482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AD762-EF8E-4590-B8F6-B5C14102E0C4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4A0B4-45D3-4E8D-BE31-B701AE4A1A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138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64417-DA20-476F-9D6E-BB4270067EE7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F2CB4-480A-42B2-B7DD-962E45DAE8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9463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2E870-44A2-4D20-8FC3-1396294ED3A9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415DC-990D-48F0-9B9F-B4B12984D72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531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C34B1-2C50-4793-8039-736D36916A51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DFB8C-63B2-4D02-9A56-1FC6791D62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059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B5B30-B9C5-4A04-90A4-3F189C88CCA2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BA285-ED9C-4688-BD92-C6B3EC52C5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254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BADC8-8815-42A9-8296-C23CC41B7007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A7009-6EE9-4F6E-885A-A1E6E80BB6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7013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57938-A418-46E3-83EF-44478A0D09FD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F888E-D520-4AA6-882C-24BAEFBFCB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9821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3033E-919D-4093-9684-244F35D9D415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67B1E-82F4-4800-AF90-B04381F53C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2903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459A4-2155-4E07-ABB3-8286A5035147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E8DDA-F7F2-46E2-87A2-C5C074DA20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403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81A75-4D98-4F82-8907-CAF403CF9D22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58685-90FA-4E0D-9678-BA3DDBB90C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9086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CB1E2-7814-46A4-9C66-BFEC03029CA8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ED0DA-CD52-44A5-9000-A14A0197BD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505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439B29-476D-4E5E-AED1-A5CC29BA8CD1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27690D6-7F48-4AB5-B38E-57CF6186CF4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1971" TargetMode="External"/><Relationship Id="rId3" Type="http://schemas.openxmlformats.org/officeDocument/2006/relationships/hyperlink" Target="http://ru.wikipedia.org/wiki/%D0%A4%D0%A0%D0%93" TargetMode="External"/><Relationship Id="rId7" Type="http://schemas.openxmlformats.org/officeDocument/2006/relationships/hyperlink" Target="http://ru.wikipedia.org/wiki/10_%D0%B4%D0%B5%D0%BA%D0%B0%D0%B1%D1%80%D1%8F" TargetMode="External"/><Relationship Id="rId2" Type="http://schemas.openxmlformats.org/officeDocument/2006/relationships/hyperlink" Target="http://ru.wikipedia.org/wiki/%D0%A4%D0%B5%D0%B4%D0%B5%D1%80%D0%B0%D0%BB%D1%8C%D0%BD%D1%8B%D0%B9_%D0%BA%D0%B0%D0%BD%D1%86%D0%BB%D0%B5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D%D0%BE%D0%B1%D0%B5%D0%BB%D0%B5%D0%B2%D1%81%D0%BA%D0%B0%D1%8F_%D0%BF%D1%80%D0%B5%D0%BC%D0%B8%D1%8F_%D0%BC%D0%B8%D1%80%D0%B0" TargetMode="External"/><Relationship Id="rId5" Type="http://schemas.openxmlformats.org/officeDocument/2006/relationships/hyperlink" Target="http://ru.wikipedia.org/w/index.php?title=%D0%92%D0%BE%D1%81%D1%82%D0%BE%D1%87%D0%BD%D0%B0%D1%8F_%D0%BF%D0%BE%D0%BB%D0%B8%D1%82%D0%B8%D0%BA%D0%B0_%D0%92%D0%B8%D0%BB%D0%BB%D0%B8_%D0%91%D1%80%D0%B0%D0%BD%D0%B4%D1%82%D0%B0&amp;action=edit&amp;redlink=1" TargetMode="External"/><Relationship Id="rId4" Type="http://schemas.openxmlformats.org/officeDocument/2006/relationships/hyperlink" Target="http://ru.wikipedia.org/wiki/%D0%95%D0%B2%D1%80%D0%BE%D0%BF%D0%B0" TargetMode="External"/><Relationship Id="rId9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dic.academic.ru/dic.nsf/ruwiki/635741" TargetMode="External"/><Relationship Id="rId13" Type="http://schemas.openxmlformats.org/officeDocument/2006/relationships/hyperlink" Target="http://dic.academic.ru/dic.nsf/ruwiki/1133423" TargetMode="External"/><Relationship Id="rId3" Type="http://schemas.openxmlformats.org/officeDocument/2006/relationships/hyperlink" Target="http://dic.academic.ru/dic.nsf/ruwiki/247138" TargetMode="External"/><Relationship Id="rId7" Type="http://schemas.openxmlformats.org/officeDocument/2006/relationships/hyperlink" Target="http://dic.academic.ru/dic.nsf/ruwiki/1455" TargetMode="External"/><Relationship Id="rId12" Type="http://schemas.openxmlformats.org/officeDocument/2006/relationships/hyperlink" Target="http://dic.academic.ru/dic.nsf/ruwiki/1133330" TargetMode="External"/><Relationship Id="rId2" Type="http://schemas.openxmlformats.org/officeDocument/2006/relationships/hyperlink" Target="http://dic.academic.ru/dic.nsf/ruwiki/1295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ic.academic.ru/dic.nsf/ruwiki/3020" TargetMode="External"/><Relationship Id="rId11" Type="http://schemas.openxmlformats.org/officeDocument/2006/relationships/hyperlink" Target="http://dic.academic.ru/dic.nsf/ruwiki/42" TargetMode="External"/><Relationship Id="rId5" Type="http://schemas.openxmlformats.org/officeDocument/2006/relationships/hyperlink" Target="http://dic.academic.ru/dic.nsf/ruwiki/1162098" TargetMode="External"/><Relationship Id="rId10" Type="http://schemas.openxmlformats.org/officeDocument/2006/relationships/hyperlink" Target="http://dic.academic.ru/dic.nsf/ruwiki/86" TargetMode="External"/><Relationship Id="rId4" Type="http://schemas.openxmlformats.org/officeDocument/2006/relationships/hyperlink" Target="http://dic.academic.ru/dic.nsf/ruwiki/35253" TargetMode="External"/><Relationship Id="rId9" Type="http://schemas.openxmlformats.org/officeDocument/2006/relationships/hyperlink" Target="http://dic.academic.ru/dic.nsf/ruwiki/1159862" TargetMode="External"/><Relationship Id="rId1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ru.wikipedia.org/wiki/%D0%A4%D0%B5%D0%B4%D0%B5%D1%80%D0%B0%D0%BB%D1%8C%D0%BD%D1%8B%D0%B9_%D0%BA%D0%B0%D0%BD%D1%86%D0%BB%D0%B5%D1%80_%D0%93%D0%B5%D1%80%D0%BC%D0%B0%D0%BD%D0%B8%D0%B8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://ru.wikipedia.org/wiki/%D0%91%D0%BE%D0%BD%D0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5%D1%80%D0%B8%D1%81%D1%82%D0%B8%D0%B0%D0%BD%D1%81%D0%BA%D0%BE-%D0%B4%D0%B5%D0%BC%D0%BE%D0%BA%D1%80%D0%B0%D1%82%D0%B8%D1%87%D0%B5%D1%81%D0%BA%D0%B8%D0%B9_%D1%81%D0%BE%D1%8E%D0%B7_(%D0%93%D0%B5%D1%80%D0%BC%D0%B0%D0%BD%D0%B8%D1%8F)" TargetMode="External"/><Relationship Id="rId5" Type="http://schemas.openxmlformats.org/officeDocument/2006/relationships/hyperlink" Target="http://en.wikipedia.org/wiki/Social_market_economy" TargetMode="External"/><Relationship Id="rId4" Type="http://schemas.openxmlformats.org/officeDocument/2006/relationships/hyperlink" Target="http://ru.wikipedia.org/wiki/%D0%90%D0%B4%D0%B5%D0%BD%D0%B0%D1%83%D1%8D%D1%80,_%D0%9A%D0%BE%D0%BD%D1%80%D0%B0%D0%B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1%D0%B2%D0%BE%D0%B1%D0%BE%D0%B4%D0%BD%D0%B0%D1%8F_%D0%B4%D0%B5%D0%BC%D0%BE%D0%BA%D1%80%D0%B0%D1%82%D0%B8%D1%87%D0%B5%D1%81%D0%BA%D0%B0%D1%8F_%D0%BF%D0%B0%D1%80%D1%82%D0%B8%D1%8F_%D0%93%D0%B5%D1%80%D0%BC%D0%B0%D0%BD%D0%B8%D0%B8" TargetMode="External"/><Relationship Id="rId3" Type="http://schemas.openxmlformats.org/officeDocument/2006/relationships/hyperlink" Target="http://ru.wikipedia.org/wiki/1949_%D0%B3%D0%BE%D0%B4" TargetMode="External"/><Relationship Id="rId7" Type="http://schemas.openxmlformats.org/officeDocument/2006/relationships/hyperlink" Target="http://ru.wikipedia.org/wiki/%D0%A5%D1%80%D0%B8%D1%81%D1%82%D0%B8%D0%B0%D0%BD%D1%81%D0%BA%D0%BE-%D0%B4%D0%B5%D0%BC%D0%BE%D0%BA%D1%80%D0%B0%D1%82%D0%B8%D1%87%D0%B5%D1%81%D0%BA%D0%B8%D0%B9_%D1%81%D0%BE%D1%8E%D0%B7_%D0%93%D0%B5%D1%80%D0%BC%D0%B0%D0%BD%D0%B8%D0%B8" TargetMode="External"/><Relationship Id="rId2" Type="http://schemas.openxmlformats.org/officeDocument/2006/relationships/hyperlink" Target="http://ru.wikipedia.org/wiki/%D0%91%D1%83%D0%BD%D0%B4%D0%B5%D1%81%D1%82%D0%B0%D0%B3_%D0%93%D0%B5%D1%80%D0%BC%D0%B0%D0%BD%D0%B8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1%D0%BE%D1%86%D0%B8%D0%B0%D0%BB-%D0%B4%D0%B5%D0%BC%D0%BE%D0%BA%D1%80%D0%B0%D1%82%D0%B8%D1%87%D0%B5%D1%81%D0%BA%D0%B0%D1%8F_%D0%BF%D0%B0%D1%80%D1%82%D0%B8%D1%8F_%D0%93%D0%B5%D1%80%D0%BC%D0%B0%D0%BD%D0%B8%D0%B8" TargetMode="External"/><Relationship Id="rId11" Type="http://schemas.openxmlformats.org/officeDocument/2006/relationships/image" Target="../media/image6.jpeg"/><Relationship Id="rId5" Type="http://schemas.openxmlformats.org/officeDocument/2006/relationships/hyperlink" Target="http://ru.wikipedia.org/wiki/14_%D0%B0%D0%B2%D0%B3%D1%83%D1%81%D1%82%D0%B0" TargetMode="External"/><Relationship Id="rId10" Type="http://schemas.openxmlformats.org/officeDocument/2006/relationships/hyperlink" Target="http://ru.wikipedia.org/wiki/%D0%90%D0%B4%D0%B5%D0%BD%D0%B0%D1%83%D1%8D%D1%80,_%D0%9A%D0%BE%D0%BD%D1%80%D0%B0%D0%B4" TargetMode="External"/><Relationship Id="rId4" Type="http://schemas.openxmlformats.org/officeDocument/2006/relationships/hyperlink" Target="http://ru.wikipedia.org/wiki/%D0%A4%D0%B5%D0%B4%D0%B5%D1%80%D0%B0%D1%82%D0%B8%D0%B2%D0%BD%D0%B0%D1%8F_%D0%A0%D0%B5%D1%81%D0%BF%D1%83%D0%B1%D0%BB%D0%B8%D0%BA%D0%B0_%D0%93%D0%B5%D1%80%D0%BC%D0%B0%D0%BD%D0%B8%D0%B8_(%D0%B4%D0%BE_1990)" TargetMode="External"/><Relationship Id="rId9" Type="http://schemas.openxmlformats.org/officeDocument/2006/relationships/hyperlink" Target="http://ru.wikipedia.org/w/index.php?title=%D0%9D%D0%B5%D0%BC%D0%B5%D1%86%D0%BA%D0%B0%D1%8F_%D0%BF%D0%B0%D1%80%D1%82%D0%B8%D1%8F&amp;amp;action=edit&amp;amp;redlink=1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ru.wikipedia.org/wiki/%D0%AD%D0%BA%D0%BE%D0%BD%D0%BE%D0%BC%D0%B8%D1%87%D0%B5%D1%81%D0%BA%D0%BE%D0%B5_%D1%87%D1%83%D0%B4%D0%B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14375" y="1071563"/>
            <a:ext cx="7772400" cy="1470025"/>
          </a:xfrm>
        </p:spPr>
        <p:txBody>
          <a:bodyPr/>
          <a:lstStyle/>
          <a:p>
            <a:pPr eaLnBrk="1" hangingPunct="1"/>
            <a:r>
              <a:rPr lang="ru-RU" altLang="ru-RU" sz="5400" smtClean="0"/>
              <a:t>Германия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88" y="2928938"/>
            <a:ext cx="6400800" cy="3643312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1)Последствия Войны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2)Создание ФРГ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3)Выборы 1949 года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)Экономический рост в стране и его причины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5)Правительство В. Брандта и его политика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6)Изменение во внутренней жизни страны в 1970-ых годах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7)Объединение Германии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 advTm="13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Правительство В. Брандта и его политика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643063"/>
            <a:ext cx="3500437" cy="5000625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В.Брандт - с 1969 </a:t>
            </a:r>
            <a:r>
              <a:rPr lang="ru-RU" dirty="0">
                <a:hlinkClick r:id="rId2" tooltip="Федеральный канцлер"/>
              </a:rPr>
              <a:t>федеральный канцлер</a:t>
            </a:r>
            <a:r>
              <a:rPr lang="ru-RU" dirty="0"/>
              <a:t> </a:t>
            </a:r>
            <a:r>
              <a:rPr lang="ru-RU" dirty="0">
                <a:hlinkClick r:id="rId3" tooltip="ФРГ"/>
              </a:rPr>
              <a:t>ФРГ</a:t>
            </a:r>
            <a:endParaRPr lang="ru-RU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Его политика была направлена на смягчение напряжения между странами восточной и западной </a:t>
            </a:r>
            <a:r>
              <a:rPr lang="ru-RU" dirty="0">
                <a:hlinkClick r:id="rId4" tooltip="Европа"/>
              </a:rPr>
              <a:t>Европы</a:t>
            </a:r>
            <a:r>
              <a:rPr lang="ru-RU" dirty="0"/>
              <a:t> и известна под названием </a:t>
            </a:r>
            <a:r>
              <a:rPr lang="ru-RU" i="1" dirty="0">
                <a:hlinkClick r:id="rId5" tooltip="Восточная политика Вилли Брандта (страница отсутствует)"/>
              </a:rPr>
              <a:t>Ostpolitik</a:t>
            </a:r>
            <a:r>
              <a:rPr lang="ru-RU" dirty="0"/>
              <a:t> («</a:t>
            </a:r>
            <a:r>
              <a:rPr lang="ru-RU" dirty="0">
                <a:hlinkClick r:id="rId5" tooltip="Восточная политика Вилли Брандта (страница отсутствует)"/>
              </a:rPr>
              <a:t>Восточная политика</a:t>
            </a:r>
            <a:r>
              <a:rPr lang="ru-RU" dirty="0"/>
              <a:t>»). За вклад в улучшение международных отношений удостоен </a:t>
            </a:r>
            <a:r>
              <a:rPr lang="ru-RU" dirty="0">
                <a:hlinkClick r:id="rId6" tooltip="Нобелевская премия мира"/>
              </a:rPr>
              <a:t>Нобелевской премии</a:t>
            </a:r>
            <a:r>
              <a:rPr lang="ru-RU" dirty="0"/>
              <a:t> мира </a:t>
            </a:r>
            <a:r>
              <a:rPr lang="ru-RU" dirty="0">
                <a:hlinkClick r:id="rId7" tooltip="10 декабря"/>
              </a:rPr>
              <a:t>10 декабря</a:t>
            </a:r>
            <a:r>
              <a:rPr lang="ru-RU" dirty="0"/>
              <a:t> </a:t>
            </a:r>
            <a:r>
              <a:rPr lang="ru-RU" dirty="0">
                <a:hlinkClick r:id="rId8" tooltip="1971"/>
              </a:rPr>
              <a:t>1971</a:t>
            </a:r>
            <a:r>
              <a:rPr lang="ru-RU" dirty="0"/>
              <a:t>. В 1987 году после ухода в отставку с поста председателя СДПГ избран почётным председателем партии.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4" name="Содержимое 3" descr="25_years_of_portraits_by_wowe_willy_brandt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643063"/>
            <a:ext cx="3744912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Правительство В. Брандта и его политика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643063"/>
            <a:ext cx="3929062" cy="5000625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В мае 1974 канцлер В. Брандт ушёл в отставку, сохранив за собой пост председателя СДПГ. Коалиционное правительство возглавил Х. Шмидт (СДПГ), заявивший о намерении продолжать курс своего предшественника. Одновременно новое правительство подчеркнуло своё стремление уделять первостепенное внимание развитию отношений с Западом, укреплению НАТО, ускорению т. п. европейской интеграции. При правительстве Шмидта численность бундесвера впервые приблизилась к  500 тысячам человек (по уровню военных расходов на душу населения ФРГ намного превосходит все др. страны НАТО, кроме США). </a:t>
            </a:r>
          </a:p>
        </p:txBody>
      </p:sp>
      <p:pic>
        <p:nvPicPr>
          <p:cNvPr id="4" name="Содержимое 3" descr="25_years_of_portraits_by_wowe_willy_brand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822450"/>
            <a:ext cx="3744912" cy="416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Правительство В. Брандта и его политика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643063"/>
            <a:ext cx="3929062" cy="5000625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В октябре 1974 Шмидт посетил с официальным визитом Сов. Союз. В результате переговоров было подтверждено, что Московский договор останется и впредь надёжной основой улучшения отношений между двумя странами и будет последовательно претворяться в жизнь. И это благоприятные предпосылки для дальнейшего развития связей между СССР и ФРГ.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4" name="Содержимое 3" descr="25_years_of_portraits_by_wowe_willy_brand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822450"/>
            <a:ext cx="3744912" cy="416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Изменение во внутренней жизни страны в 1970-ых годах</a:t>
            </a:r>
            <a:br>
              <a:rPr lang="ru-RU" altLang="ru-RU" sz="2800" smtClean="0"/>
            </a:br>
            <a:endParaRPr lang="ru-RU" altLang="ru-RU" sz="28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z="2400" smtClean="0"/>
              <a:t>Этот этап саправождался  достаточно энергичным ростом безработицы. В связи с энергетическим кризисом.</a:t>
            </a:r>
          </a:p>
        </p:txBody>
      </p:sp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Объединение Германии</a:t>
            </a:r>
            <a:br>
              <a:rPr lang="ru-RU" altLang="ru-RU" sz="2800" smtClean="0"/>
            </a:br>
            <a:endParaRPr lang="ru-RU" altLang="ru-RU" sz="28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972050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Объединение Германии 1990 года</a:t>
            </a:r>
            <a:r>
              <a:rPr lang="ru-RU" dirty="0"/>
              <a:t> — </a:t>
            </a:r>
            <a:r>
              <a:rPr lang="ru-RU" dirty="0">
                <a:hlinkClick r:id="rId2" tooltip="Аннексия"/>
              </a:rPr>
              <a:t>присоединение</a:t>
            </a:r>
            <a:r>
              <a:rPr lang="ru-RU" dirty="0"/>
              <a:t> </a:t>
            </a:r>
            <a:r>
              <a:rPr lang="ru-RU" dirty="0">
                <a:hlinkClick r:id="rId3" tooltip="ГДР"/>
              </a:rPr>
              <a:t>ГДР</a:t>
            </a:r>
            <a:r>
              <a:rPr lang="ru-RU" dirty="0"/>
              <a:t> и </a:t>
            </a:r>
            <a:r>
              <a:rPr lang="ru-RU" dirty="0">
                <a:hlinkClick r:id="rId4" tooltip="Западный Берлин"/>
              </a:rPr>
              <a:t>Западного Берлина</a:t>
            </a:r>
            <a:r>
              <a:rPr lang="ru-RU" dirty="0"/>
              <a:t> к </a:t>
            </a:r>
            <a:r>
              <a:rPr lang="ru-RU" dirty="0">
                <a:hlinkClick r:id="rId5" tooltip="Федеративная Республика Германия (до 1990)"/>
              </a:rPr>
              <a:t>ФРГ</a:t>
            </a:r>
            <a:r>
              <a:rPr lang="ru-RU" dirty="0"/>
              <a:t>. Состоялось </a:t>
            </a:r>
            <a:r>
              <a:rPr lang="ru-RU" dirty="0">
                <a:hlinkClick r:id="rId6" tooltip="3 октября"/>
              </a:rPr>
              <a:t>3 октября</a:t>
            </a:r>
            <a:r>
              <a:rPr lang="ru-RU" dirty="0"/>
              <a:t> </a:t>
            </a:r>
            <a:r>
              <a:rPr lang="ru-RU" dirty="0">
                <a:hlinkClick r:id="rId7" tooltip="1990 год"/>
              </a:rPr>
              <a:t>1990 года</a:t>
            </a:r>
            <a:r>
              <a:rPr lang="ru-RU" dirty="0"/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После первых многопартийных выборов 1990 года основу для объединения двух германских государств положил </a:t>
            </a:r>
            <a:r>
              <a:rPr lang="ru-RU" dirty="0">
                <a:hlinkClick r:id="rId8" tooltip="Договор об окончательном урегулировании в отношении Германии"/>
              </a:rPr>
              <a:t>Договор об окончательном урегулировании в отношении Германии</a:t>
            </a:r>
            <a:r>
              <a:rPr lang="ru-RU" dirty="0"/>
              <a:t>  (также именуемый Договор «Два плюс четыре», по странам, подписавшим его: </a:t>
            </a:r>
            <a:r>
              <a:rPr lang="ru-RU" dirty="0">
                <a:hlinkClick r:id="rId3" tooltip="ГДР"/>
              </a:rPr>
              <a:t>ГДР</a:t>
            </a:r>
            <a:r>
              <a:rPr lang="ru-RU" dirty="0"/>
              <a:t> и </a:t>
            </a:r>
            <a:r>
              <a:rPr lang="ru-RU" dirty="0">
                <a:hlinkClick r:id="rId9" tooltip="ФРГ"/>
              </a:rPr>
              <a:t>ФРГ</a:t>
            </a:r>
            <a:r>
              <a:rPr lang="ru-RU" dirty="0"/>
              <a:t> плюс </a:t>
            </a:r>
            <a:r>
              <a:rPr lang="ru-RU" dirty="0">
                <a:hlinkClick r:id="rId10" tooltip="Великобритания"/>
              </a:rPr>
              <a:t>Великобритания</a:t>
            </a:r>
            <a:r>
              <a:rPr lang="ru-RU" dirty="0"/>
              <a:t>, </a:t>
            </a:r>
            <a:r>
              <a:rPr lang="ru-RU" dirty="0">
                <a:hlinkClick r:id="rId11" tooltip="Франция"/>
              </a:rPr>
              <a:t>Франция</a:t>
            </a:r>
            <a:r>
              <a:rPr lang="ru-RU" dirty="0"/>
              <a:t>, </a:t>
            </a:r>
            <a:r>
              <a:rPr lang="ru-RU" dirty="0">
                <a:hlinkClick r:id="rId12" tooltip="СССР"/>
              </a:rPr>
              <a:t>СССР</a:t>
            </a:r>
            <a:r>
              <a:rPr lang="ru-RU" dirty="0"/>
              <a:t>, </a:t>
            </a:r>
            <a:r>
              <a:rPr lang="ru-RU" dirty="0">
                <a:hlinkClick r:id="rId13" tooltip="США"/>
              </a:rPr>
              <a:t>США</a:t>
            </a:r>
            <a:r>
              <a:rPr lang="ru-RU" dirty="0"/>
              <a:t>).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4" name="Содержимое 6" descr="bonn_places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1714500"/>
            <a:ext cx="3240087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Конец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z="2400" smtClean="0"/>
              <a:t>Авторы:</a:t>
            </a:r>
          </a:p>
          <a:p>
            <a:pPr eaLnBrk="1" hangingPunct="1"/>
            <a:r>
              <a:rPr lang="ru-RU" altLang="ru-RU" sz="2400" smtClean="0"/>
              <a:t>1)Брюхов Иван</a:t>
            </a:r>
          </a:p>
          <a:p>
            <a:pPr eaLnBrk="1" hangingPunct="1"/>
            <a:r>
              <a:rPr lang="ru-RU" altLang="ru-RU" sz="2400" smtClean="0"/>
              <a:t>2)Махотин Иван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Последствия войны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600" dirty="0"/>
              <a:t>Если после I мировой войны территория Германии практически не пострадала от военных действий, то после II мировой войны страна лежала практически в руинах. Промышленное производство было на уровне трети от довоенного, остро стоял жилищных вопрос, большая часть жилищного фонда была нарушены во время войны, тогда как более 9 миллионов немцев были высланы в Германию из Восточной </a:t>
            </a:r>
            <a:r>
              <a:rPr lang="ru-RU" sz="2600" dirty="0" smtClean="0"/>
              <a:t>Пруссии </a:t>
            </a:r>
            <a:r>
              <a:rPr lang="ru-RU" sz="2600" dirty="0"/>
              <a:t>и земель по Одер и Нейсе. </a:t>
            </a:r>
            <a:endParaRPr lang="ru-RU" dirty="0"/>
          </a:p>
        </p:txBody>
      </p:sp>
      <p:pic>
        <p:nvPicPr>
          <p:cNvPr id="5" name="Содержимое 4" descr="3Warshawa_ruiny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9125" y="1714500"/>
            <a:ext cx="4572000" cy="3770313"/>
          </a:xfrm>
        </p:spPr>
      </p:pic>
    </p:spTree>
  </p:cSld>
  <p:clrMapOvr>
    <a:masterClrMapping/>
  </p:clrMapOvr>
  <p:transition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Последствия войны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600" dirty="0"/>
              <a:t>Если после I мировой войны территория Германии практически не пострадала от военных действий, то после II мировой войны страна лежала практически в руинах. Промышленное производство было на уровне трети от довоенного, остро стоял жилищных вопрос, большая часть жилищного фонда была нарушены во время войны, тогда как более 9 миллионов немцев были высланы в Германию из Восточной </a:t>
            </a:r>
            <a:r>
              <a:rPr lang="ru-RU" sz="2600" dirty="0" smtClean="0"/>
              <a:t>Пруссии </a:t>
            </a:r>
            <a:r>
              <a:rPr lang="ru-RU" sz="2600" dirty="0"/>
              <a:t>и земель по Одер и Нейсе. </a:t>
            </a:r>
            <a:endParaRPr lang="ru-RU" dirty="0"/>
          </a:p>
        </p:txBody>
      </p:sp>
      <p:pic>
        <p:nvPicPr>
          <p:cNvPr id="6" name="Содержимое 4" descr="f4d8604ef34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1643063"/>
            <a:ext cx="4611687" cy="392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Последствия войны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600" dirty="0"/>
              <a:t>Если после I мировой войны территория Германии практически не пострадала от военных действий, то после II мировой войны страна лежала практически в руинах. Промышленное производство было на уровне трети от довоенного, остро стоял жилищных вопрос, большая часть жилищного фонда была нарушены во время войны, тогда как более 9 миллионов немцев были высланы в Германию из Восточной </a:t>
            </a:r>
            <a:r>
              <a:rPr lang="ru-RU" sz="2600" dirty="0" smtClean="0"/>
              <a:t>Пруссии </a:t>
            </a:r>
            <a:r>
              <a:rPr lang="ru-RU" sz="2600" dirty="0"/>
              <a:t>и земель по Одер и Нейсе. </a:t>
            </a:r>
            <a:endParaRPr lang="ru-RU" dirty="0"/>
          </a:p>
        </p:txBody>
      </p:sp>
      <p:pic>
        <p:nvPicPr>
          <p:cNvPr id="7" name="Содержимое 5" descr="1246282179_fridman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1643063"/>
            <a:ext cx="45720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Последствия войны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Жизненный уровень упал на 1/3. Деньги обесценились, денежная масса не имела товарного покрытия, распастронялся бартерные товарооборот. Союзники начали вывоз промышленного оборудования в счёт репараций. Кроме того Германия перестала существовать как независимое государство, она была оккупирована. Часть её территорий отторгнута. Это была страна где, как писал один современник, "среди голода и холода умерла надежда".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6" name="Содержимое 4" descr="3Warshawa_ruiny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9125" y="1714500"/>
            <a:ext cx="2786063" cy="2297113"/>
          </a:xfrm>
        </p:spPr>
      </p:pic>
      <p:pic>
        <p:nvPicPr>
          <p:cNvPr id="8" name="Содержимое 4" descr="f4d8604ef34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2428875"/>
            <a:ext cx="3214687" cy="273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Содержимое 5" descr="1246282179_fridman3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3071813"/>
            <a:ext cx="3386137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4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Создание ФРГ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928688"/>
            <a:ext cx="4186238" cy="5929312"/>
          </a:xfrm>
        </p:spPr>
        <p:txBody>
          <a:bodyPr rtlCol="0">
            <a:normAutofit fontScale="4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200" dirty="0"/>
              <a:t>Федеративная Республика Германии была создана в 1949 году на территории британской, американской и французской оккупационных зон. 23 мая 1949 года была введена в действие ранее подписанная представителями трёх держав Конституция ФРГ. 7 сентября 1949 года первая сессия национального парламента провозгласила создание нового государства. Столицей ФРГ стал город </a:t>
            </a:r>
            <a:r>
              <a:rPr lang="ru-RU" sz="4200" dirty="0">
                <a:hlinkClick r:id="rId2" tooltip="Бонн"/>
              </a:rPr>
              <a:t>Бонн</a:t>
            </a:r>
            <a:r>
              <a:rPr lang="ru-RU" sz="4200" dirty="0"/>
              <a:t>. Первым </a:t>
            </a:r>
            <a:r>
              <a:rPr lang="ru-RU" sz="4200" dirty="0">
                <a:hlinkClick r:id="rId3" tooltip="Федеральный канцлер Германии"/>
              </a:rPr>
              <a:t>федеральным канцлером</a:t>
            </a:r>
            <a:r>
              <a:rPr lang="ru-RU" sz="4200" dirty="0"/>
              <a:t> ФРГ (1949-1963 гг.) стал </a:t>
            </a:r>
            <a:r>
              <a:rPr lang="ru-RU" sz="4200" dirty="0">
                <a:hlinkClick r:id="rId4" tooltip="Аденауэр, Конрад"/>
              </a:rPr>
              <a:t>Конрад Аденауэр</a:t>
            </a:r>
            <a:r>
              <a:rPr lang="ru-RU" sz="4200" dirty="0"/>
              <a:t>, выдвинувший концепцию </a:t>
            </a:r>
            <a:r>
              <a:rPr lang="ru-RU" sz="4200" dirty="0">
                <a:hlinkClick r:id="rId5"/>
              </a:rPr>
              <a:t>социальной рыночной экономики</a:t>
            </a:r>
            <a:r>
              <a:rPr lang="ru-RU" sz="4200" dirty="0"/>
              <a:t>. Аденауэр был один из основателей (1946) и с 1950 года председатель партии </a:t>
            </a:r>
            <a:r>
              <a:rPr lang="ru-RU" sz="4200" dirty="0">
                <a:hlinkClick r:id="rId6" tooltip="Христианско-демократический союз (Германия)"/>
              </a:rPr>
              <a:t>Христианско-демократический союз</a:t>
            </a:r>
            <a:r>
              <a:rPr lang="ru-RU" sz="4200" dirty="0"/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9" name="Содержимое 6" descr="bonn_places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000125"/>
            <a:ext cx="4429125" cy="307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Содержимое 4" descr="adenauerkonr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1928813"/>
            <a:ext cx="2962275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4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Создание ФРГ</a:t>
            </a:r>
          </a:p>
        </p:txBody>
      </p:sp>
      <p:sp>
        <p:nvSpPr>
          <p:cNvPr id="8195" name="Содержимое 7"/>
          <p:cNvSpPr>
            <a:spLocks noGrp="1"/>
          </p:cNvSpPr>
          <p:nvPr>
            <p:ph idx="1"/>
          </p:nvPr>
        </p:nvSpPr>
        <p:spPr>
          <a:xfrm>
            <a:off x="457200" y="928688"/>
            <a:ext cx="3757613" cy="5929312"/>
          </a:xfrm>
        </p:spPr>
        <p:txBody>
          <a:bodyPr/>
          <a:lstStyle/>
          <a:p>
            <a:pPr eaLnBrk="1" hangingPunct="1"/>
            <a:r>
              <a:rPr lang="ru-RU" altLang="ru-RU" sz="2000" smtClean="0"/>
              <a:t>ФРГ подписала (28 ноября 1969) договор о нераспространении ядерного оружия и приняла предложение СССР о проведении переговоров.</a:t>
            </a:r>
          </a:p>
          <a:p>
            <a:pPr eaLnBrk="1" hangingPunct="1"/>
            <a:r>
              <a:rPr lang="ru-RU" altLang="ru-RU" sz="2000" smtClean="0"/>
              <a:t>ФРГ вступило в  ООН в 1973 году</a:t>
            </a:r>
          </a:p>
        </p:txBody>
      </p:sp>
      <p:pic>
        <p:nvPicPr>
          <p:cNvPr id="8196" name="Содержимое 3" descr="UN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1500188"/>
            <a:ext cx="3500438" cy="392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800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Выборы 1949 года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313"/>
            <a:ext cx="3471863" cy="528637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b="1" dirty="0"/>
              <a:t>Выборы в </a:t>
            </a:r>
            <a:r>
              <a:rPr lang="ru-RU" sz="2200" b="1" dirty="0">
                <a:hlinkClick r:id="rId2"/>
              </a:rPr>
              <a:t>бундестаг</a:t>
            </a:r>
            <a:r>
              <a:rPr lang="ru-RU" sz="2200" b="1" dirty="0"/>
              <a:t> </a:t>
            </a:r>
            <a:r>
              <a:rPr lang="ru-RU" sz="2200" b="1" dirty="0">
                <a:hlinkClick r:id="rId3"/>
              </a:rPr>
              <a:t>1949 года</a:t>
            </a:r>
            <a:r>
              <a:rPr lang="ru-RU" sz="2200" dirty="0"/>
              <a:t> — первые демократические выборы в </a:t>
            </a:r>
            <a:r>
              <a:rPr lang="ru-RU" sz="2200" dirty="0">
                <a:hlinkClick r:id="rId4"/>
              </a:rPr>
              <a:t>ФРГ</a:t>
            </a:r>
            <a:r>
              <a:rPr lang="ru-RU" sz="2200" dirty="0"/>
              <a:t> (Западной Германии), состоявшиеся </a:t>
            </a:r>
            <a:r>
              <a:rPr lang="ru-RU" sz="2200" dirty="0">
                <a:hlinkClick r:id="rId5"/>
              </a:rPr>
              <a:t>14 августа</a:t>
            </a:r>
            <a:r>
              <a:rPr lang="ru-RU" sz="2200" dirty="0"/>
              <a:t>. Наибольшее число голосов и мест получила </a:t>
            </a:r>
            <a:r>
              <a:rPr lang="ru-RU" sz="2200" dirty="0">
                <a:hlinkClick r:id="rId6"/>
              </a:rPr>
              <a:t>Социал-демократическая партия Германии</a:t>
            </a:r>
            <a:r>
              <a:rPr lang="ru-RU" sz="2200" dirty="0"/>
              <a:t>, однако по итогам выборов была образована коалиция из </a:t>
            </a:r>
            <a:r>
              <a:rPr lang="ru-RU" sz="2200" dirty="0">
                <a:hlinkClick r:id="rId7"/>
              </a:rPr>
              <a:t>Христианско-демократического союза</a:t>
            </a:r>
            <a:r>
              <a:rPr lang="ru-RU" sz="2200" dirty="0"/>
              <a:t>, </a:t>
            </a:r>
            <a:r>
              <a:rPr lang="ru-RU" sz="2200" dirty="0">
                <a:hlinkClick r:id="rId8"/>
              </a:rPr>
              <a:t>Свободной демократической партии</a:t>
            </a:r>
            <a:r>
              <a:rPr lang="ru-RU" sz="2200" dirty="0"/>
              <a:t> и </a:t>
            </a:r>
            <a:r>
              <a:rPr lang="ru-RU" sz="2200" dirty="0">
                <a:hlinkClick r:id="rId9"/>
              </a:rPr>
              <a:t>Немецкой партии</a:t>
            </a:r>
            <a:r>
              <a:rPr lang="ru-RU" sz="2200" dirty="0"/>
              <a:t>. Канцлером стал </a:t>
            </a:r>
            <a:r>
              <a:rPr lang="ru-RU" sz="2200" dirty="0">
                <a:hlinkClick r:id="rId10"/>
              </a:rPr>
              <a:t>Конрад Аденауэр</a:t>
            </a:r>
            <a:r>
              <a:rPr lang="ru-RU" sz="2200" dirty="0"/>
              <a:t> из </a:t>
            </a:r>
            <a:r>
              <a:rPr lang="ru-RU" sz="2200" dirty="0">
                <a:hlinkClick r:id="rId7"/>
              </a:rPr>
              <a:t>ХДС</a:t>
            </a:r>
            <a:r>
              <a:rPr lang="ru-RU" sz="2200" dirty="0"/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4" name="Содержимое 4" descr="adenauerkonr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1428750"/>
            <a:ext cx="338613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571500" y="428625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Экономический рост в стране и его причины</a:t>
            </a:r>
            <a:br>
              <a:rPr lang="ru-RU" altLang="ru-RU" sz="2800" smtClean="0"/>
            </a:br>
            <a:endParaRPr lang="ru-RU" altLang="ru-RU" sz="28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543300" cy="5114925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 1956 году ФРГ произвела продукции три раза больше, чем вся Германия до войны. Особенно высокими темпами рост западногерманский экспорт. Около половины всей производимой в ФРГ продукции шла на экспорт. Доходы от экс­порта позволили, ФРГ расплатится с долгами, осуществить выплаты жертвам нацизма и создать крупные золотовалютные резервы, сделавшие марку одной из наиболее стабильных валют в мире(</a:t>
            </a:r>
            <a:r>
              <a:rPr lang="ru-RU" dirty="0" smtClean="0">
                <a:hlinkClick r:id="rId2" tooltip="Экономическое чудо"/>
              </a:rPr>
              <a:t>германское экономическое чудо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4" name="Содержимое 6" descr="bonn_plac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1643063"/>
            <a:ext cx="3328987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Содержимое 6" descr="bonn_plac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1643063"/>
            <a:ext cx="3357562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805</Words>
  <Application>Microsoft Office PowerPoint</Application>
  <PresentationFormat>Экран (4:3)</PresentationFormat>
  <Paragraphs>42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Тема Office</vt:lpstr>
      <vt:lpstr>Германия</vt:lpstr>
      <vt:lpstr>Последствия войны </vt:lpstr>
      <vt:lpstr>Последствия войны </vt:lpstr>
      <vt:lpstr>Последствия войны </vt:lpstr>
      <vt:lpstr>Последствия войны </vt:lpstr>
      <vt:lpstr>Создание ФРГ</vt:lpstr>
      <vt:lpstr>Создание ФРГ</vt:lpstr>
      <vt:lpstr>Выборы 1949 года</vt:lpstr>
      <vt:lpstr>Экономический рост в стране и его причины </vt:lpstr>
      <vt:lpstr>Правительство В. Брандта и его политика</vt:lpstr>
      <vt:lpstr>Правительство В. Брандта и его политика</vt:lpstr>
      <vt:lpstr>Правительство В. Брандта и его политика</vt:lpstr>
      <vt:lpstr>Изменение во внутренней жизни страны в 1970-ых годах </vt:lpstr>
      <vt:lpstr>Объединение Германии </vt:lpstr>
      <vt:lpstr>Конец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Германия</dc:title>
  <dc:creator>Иван</dc:creator>
  <cp:lastModifiedBy>admin</cp:lastModifiedBy>
  <cp:revision>13</cp:revision>
  <dcterms:created xsi:type="dcterms:W3CDTF">2009-12-10T19:13:48Z</dcterms:created>
  <dcterms:modified xsi:type="dcterms:W3CDTF">2015-04-08T15:30:54Z</dcterms:modified>
</cp:coreProperties>
</file>