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4" r:id="rId6"/>
    <p:sldId id="259" r:id="rId7"/>
    <p:sldId id="267" r:id="rId8"/>
    <p:sldId id="265" r:id="rId9"/>
    <p:sldId id="260" r:id="rId10"/>
    <p:sldId id="261" r:id="rId11"/>
    <p:sldId id="269" r:id="rId12"/>
    <p:sldId id="270" r:id="rId13"/>
    <p:sldId id="262" r:id="rId14"/>
    <p:sldId id="271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45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E446-18EF-452A-8EA2-8C560B04224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59C62BD-1D1E-4B77-ADB9-E001CF13C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148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1BA8-C6CD-44B1-BF9E-E6A5EA34A68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8AA3C-9CA0-4719-B6D4-A4137CF5A0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387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EA66498-2728-4A31-BD71-92DE62DE715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C075-D4EC-431A-AE22-3DB34DBF483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40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82A7-E5A7-4A6B-A08E-28448E04E3D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1AB7F1D-9038-471E-AB15-3850176E19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364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A6D5-0143-4762-B84A-F1575D11CE7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144F4D9-7EA7-4DA9-BF98-C94C55621D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150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33011-5E4F-4B2B-82AD-B47EB715C93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FCF4F-0AEB-48A1-B3EE-644439D5F9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471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E263-FE02-4DE3-9BAE-F8FEB0D7DCA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6B7A6ED-72E3-430E-AF06-0CF7629013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850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7E525-B6DA-49A9-A5B1-EFD936F5720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44E1673-8BD1-4178-BE4D-D87663476A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65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86E9-9BB7-42CE-9542-59BA8D018E4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107B73-0A9D-43F1-864E-2B72D35B1C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86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44DD7A3-3050-44F3-B55F-02DA7E4FC21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0801-A105-4689-ACEC-2DDBD61FEB0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52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9B5BDF9-ADBF-4128-AFCC-54429C15CC6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0A15-A808-43A4-B4F3-A7E63110D41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B623DB2-65AD-4B21-90C3-37EDC863E6A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08972486-7AC8-49FB-BC29-E3703314D28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mtClean="0"/>
              <a:t>Внешняя политика России во второй половине </a:t>
            </a:r>
            <a:r>
              <a:rPr lang="en-US" altLang="ru-RU" smtClean="0"/>
              <a:t>XVIII</a:t>
            </a:r>
            <a:r>
              <a:rPr lang="ru-RU" altLang="ru-RU" smtClean="0"/>
              <a:t> века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124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1242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504238" cy="914400"/>
          </a:xfrm>
        </p:spPr>
        <p:txBody>
          <a:bodyPr/>
          <a:lstStyle/>
          <a:p>
            <a:r>
              <a:rPr lang="ru-RU" altLang="ru-RU" sz="1600" b="1" smtClean="0">
                <a:solidFill>
                  <a:srgbClr val="C00000"/>
                </a:solidFill>
              </a:rPr>
              <a:t>1772</a:t>
            </a:r>
            <a:r>
              <a:rPr lang="ru-RU" altLang="ru-RU" sz="1600" smtClean="0">
                <a:solidFill>
                  <a:srgbClr val="C00000"/>
                </a:solidFill>
              </a:rPr>
              <a:t> - первый раздел Польши. Австрия ввела свои войска в Западную Украину (Галицию), Пруссия - в Поморье. Россия получила восточную часть Белоруссии до Минска и часть латвийских земель, входивших ранее в Ливонию;</a:t>
            </a:r>
          </a:p>
          <a:p>
            <a:endParaRPr lang="ru-RU" altLang="ru-RU" smtClean="0"/>
          </a:p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 b="1" i="1">
                <a:solidFill>
                  <a:srgbClr val="C00000"/>
                </a:solidFill>
              </a:rPr>
              <a:t>1793</a:t>
            </a:r>
            <a:r>
              <a:rPr lang="ru-RU" altLang="ru-RU" i="1">
                <a:solidFill>
                  <a:srgbClr val="C00000"/>
                </a:solidFill>
              </a:rPr>
              <a:t> - второй раздел Польши. К России отошли Центральная Белоруссия с Минском, Правобережная Украина. Пруссия получила Гданьск, часть земель по рекам Варга и Висла.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1795</a:t>
            </a:r>
            <a:r>
              <a:rPr lang="ru-RU" altLang="ru-RU">
                <a:solidFill>
                  <a:srgbClr val="C00000"/>
                </a:solidFill>
              </a:rPr>
              <a:t> – третий раздел Польши. Центральную Польшу с Варшавой получила Пруссия, Южную Польшу с Люблином и Краковом - Австрия. К России отошли Литва, Курляндия, Волынь и Западная Белоруссия.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7B9899"/>
                </a:solidFill>
              </a:rPr>
              <a:t>Война с революционной Францией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260975" cy="1749425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</a:t>
            </a:r>
            <a:r>
              <a:rPr lang="ru-RU" b="1" dirty="0" smtClean="0"/>
              <a:t>1798</a:t>
            </a:r>
            <a:r>
              <a:rPr lang="ru-RU" dirty="0" smtClean="0"/>
              <a:t> году Россия вступила в антифранцузскую коалицию </a:t>
            </a:r>
            <a:r>
              <a:rPr lang="ru-RU" dirty="0"/>
              <a:t>с</a:t>
            </a:r>
            <a:r>
              <a:rPr lang="ru-RU" dirty="0" smtClean="0"/>
              <a:t> Великобританией, Австрией, Турцией, Королевством обеих </a:t>
            </a:r>
            <a:r>
              <a:rPr lang="ru-RU" dirty="0" err="1" smtClean="0"/>
              <a:t>Сицилий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</a:t>
            </a:r>
            <a:r>
              <a:rPr lang="ru-RU" b="1" dirty="0" smtClean="0"/>
              <a:t>1798-1799</a:t>
            </a:r>
            <a:r>
              <a:rPr lang="ru-RU" dirty="0" smtClean="0"/>
              <a:t> </a:t>
            </a:r>
            <a:r>
              <a:rPr lang="ru-RU" dirty="0"/>
              <a:t>гг. последовал захват Наполеоном Мальты, Ионических островов </a:t>
            </a:r>
            <a:r>
              <a:rPr lang="ru-RU" dirty="0" smtClean="0"/>
              <a:t>и Египта.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37185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733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7B9899"/>
                </a:solidFill>
              </a:rPr>
              <a:t>Война с революционной Францией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23590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Русский флот под командованием Ф.Ф. Ушакова осенью</a:t>
            </a:r>
            <a:r>
              <a:rPr lang="ru-RU" b="1" dirty="0" smtClean="0"/>
              <a:t> 1798 </a:t>
            </a:r>
            <a:r>
              <a:rPr lang="ru-RU" dirty="0" smtClean="0"/>
              <a:t>г. через Босфор и Дарданеллы вошел в Средиземное море, а затем в Адриатическое, где от французских войск были освобождены Ионические острова. Ф.Ф. Ушаков штурмом овладел крепостью на острове Корфу - главной базой французов.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1799</a:t>
            </a:r>
            <a:r>
              <a:rPr lang="ru-RU" dirty="0" smtClean="0"/>
              <a:t> г. Ф.Ф. Ушаков освободил от французских войск Неаполь и Рим.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4876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7B9899"/>
                </a:solidFill>
              </a:rPr>
              <a:t>Итоги внешней Политики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целом внешнеполитические тоги </a:t>
            </a:r>
            <a:r>
              <a:rPr lang="ru-RU" dirty="0" smtClean="0"/>
              <a:t>второй </a:t>
            </a:r>
            <a:r>
              <a:rPr lang="ru-RU" dirty="0"/>
              <a:t>половины XVIII в. были позитивными для дальнейшего </a:t>
            </a:r>
            <a:r>
              <a:rPr lang="ru-RU" dirty="0" smtClean="0"/>
              <a:t>развития России </a:t>
            </a:r>
            <a:r>
              <a:rPr lang="ru-RU" dirty="0"/>
              <a:t>и населявших ее </a:t>
            </a:r>
            <a:r>
              <a:rPr lang="ru-RU" dirty="0" smtClean="0"/>
              <a:t>народов. В </a:t>
            </a:r>
            <a:r>
              <a:rPr lang="ru-RU" dirty="0"/>
              <a:t>России в отличие от колониальных империй Западной </a:t>
            </a:r>
            <a:r>
              <a:rPr lang="ru-RU" dirty="0" smtClean="0"/>
              <a:t>Европы, имевших </a:t>
            </a:r>
            <a:r>
              <a:rPr lang="ru-RU" dirty="0"/>
              <a:t>заморские территории, русское население жило бок о бок </a:t>
            </a:r>
            <a:r>
              <a:rPr lang="ru-RU" dirty="0" smtClean="0"/>
              <a:t>с присоединенными </a:t>
            </a:r>
            <a:r>
              <a:rPr lang="ru-RU" dirty="0"/>
              <a:t>к империи народами. Совместный труд по </a:t>
            </a:r>
            <a:r>
              <a:rPr lang="ru-RU" dirty="0" smtClean="0"/>
              <a:t>освоению богатств </a:t>
            </a:r>
            <a:r>
              <a:rPr lang="ru-RU" dirty="0"/>
              <a:t>страны объективно способствовал сближению народов, </a:t>
            </a:r>
            <a:r>
              <a:rPr lang="ru-RU" dirty="0" smtClean="0"/>
              <a:t>позволял </a:t>
            </a:r>
            <a:r>
              <a:rPr lang="ru-RU" dirty="0"/>
              <a:t>выжить на огромных пространствах Евразии. Господствующий </a:t>
            </a:r>
            <a:r>
              <a:rPr lang="ru-RU" dirty="0" smtClean="0"/>
              <a:t>слой присоединенных </a:t>
            </a:r>
            <a:r>
              <a:rPr lang="ru-RU" dirty="0"/>
              <a:t>земель органично входил в состав российской </a:t>
            </a:r>
            <a:r>
              <a:rPr lang="ru-RU" dirty="0" smtClean="0"/>
              <a:t>правящей </a:t>
            </a:r>
            <a:r>
              <a:rPr lang="ru-RU" dirty="0"/>
              <a:t>элиты. Как правило, государство почти не вмешивалось во </a:t>
            </a:r>
            <a:r>
              <a:rPr lang="ru-RU" dirty="0" smtClean="0"/>
              <a:t>внутреннее </a:t>
            </a:r>
            <a:r>
              <a:rPr lang="ru-RU" dirty="0"/>
              <a:t>устройство малых народов. </a:t>
            </a:r>
            <a:r>
              <a:rPr lang="ru-RU" dirty="0" smtClean="0"/>
              <a:t>Так </a:t>
            </a:r>
            <a:r>
              <a:rPr lang="ru-RU" dirty="0"/>
              <a:t>складывалось единое </a:t>
            </a:r>
            <a:r>
              <a:rPr lang="ru-RU" dirty="0" smtClean="0"/>
              <a:t>геополитическое </a:t>
            </a:r>
            <a:r>
              <a:rPr lang="ru-RU" dirty="0"/>
              <a:t>пространство на территории Евразии.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7B9899"/>
                </a:solidFill>
              </a:rPr>
              <a:t>Задачи внешней политики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2590800"/>
            <a:ext cx="8504238" cy="3508375"/>
          </a:xfrm>
        </p:spPr>
        <p:txBody>
          <a:bodyPr/>
          <a:lstStyle/>
          <a:p>
            <a:pPr marL="514350" indent="-514350">
              <a:buFont typeface="Georgia" panose="02040502050405020303" pitchFamily="18" charset="0"/>
              <a:buAutoNum type="arabicPeriod"/>
            </a:pPr>
            <a:r>
              <a:rPr lang="ru-RU" altLang="ru-RU" smtClean="0"/>
              <a:t>Выход России к Черному и Азовскому морям.</a:t>
            </a:r>
          </a:p>
          <a:p>
            <a:pPr marL="514350" indent="-514350">
              <a:buFont typeface="Georgia" panose="02040502050405020303" pitchFamily="18" charset="0"/>
              <a:buAutoNum type="arabicPeriod"/>
            </a:pPr>
            <a:r>
              <a:rPr lang="ru-RU" altLang="ru-RU" smtClean="0"/>
              <a:t>Польский вопрос</a:t>
            </a:r>
          </a:p>
          <a:p>
            <a:pPr marL="514350" indent="-514350">
              <a:buFont typeface="Georgia" panose="02040502050405020303" pitchFamily="18" charset="0"/>
              <a:buAutoNum type="arabicPeriod"/>
            </a:pPr>
            <a:r>
              <a:rPr lang="ru-RU" altLang="ru-RU" smtClean="0"/>
              <a:t>Борьба с революционной Францией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7B9899"/>
                </a:solidFill>
              </a:rPr>
              <a:t>Русско-турецкая война 1768-1774 гг.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1800" i="1" u="sng" smtClean="0"/>
              <a:t>Основные события:</a:t>
            </a:r>
          </a:p>
          <a:p>
            <a:r>
              <a:rPr lang="ru-RU" altLang="ru-RU" sz="1800" b="1" smtClean="0"/>
              <a:t>1768 </a:t>
            </a:r>
            <a:r>
              <a:rPr lang="ru-RU" altLang="ru-RU" sz="1800" smtClean="0"/>
              <a:t>– Турция, подстрекаемая Францией и Англией, объявляет войну России;</a:t>
            </a:r>
          </a:p>
          <a:p>
            <a:r>
              <a:rPr lang="ru-RU" altLang="ru-RU" sz="1800" b="1" smtClean="0"/>
              <a:t>1770</a:t>
            </a:r>
            <a:r>
              <a:rPr lang="ru-RU" altLang="ru-RU" sz="1800" smtClean="0"/>
              <a:t> – Русская армия под командованием  П.А. Румянцева выходит к Дунаю;</a:t>
            </a:r>
          </a:p>
          <a:p>
            <a:r>
              <a:rPr lang="ru-RU" altLang="ru-RU" sz="1800" b="1" smtClean="0"/>
              <a:t>1770</a:t>
            </a:r>
            <a:r>
              <a:rPr lang="ru-RU" altLang="ru-RU" sz="1800" smtClean="0"/>
              <a:t> – Русская эскадра под командованием  А.Г. Орлова, выйдя из Петербурга, через Гибралтар вошла в Средиземное море и в Чесменской бухте полностью уничтожила турецкий флот;</a:t>
            </a:r>
          </a:p>
          <a:p>
            <a:r>
              <a:rPr lang="ru-RU" altLang="ru-RU" sz="1800" b="1" smtClean="0"/>
              <a:t>1771</a:t>
            </a:r>
            <a:r>
              <a:rPr lang="ru-RU" altLang="ru-RU" sz="1800" smtClean="0"/>
              <a:t> – русские войска под командованием В.М. Долгорукого захватили Крым;</a:t>
            </a:r>
          </a:p>
          <a:p>
            <a:r>
              <a:rPr lang="ru-RU" altLang="ru-RU" sz="1800" b="1" smtClean="0"/>
              <a:t>1774</a:t>
            </a:r>
            <a:r>
              <a:rPr lang="ru-RU" altLang="ru-RU" sz="1800" smtClean="0"/>
              <a:t> – заключение мирного Кючук-Кайнарджийского договора;</a:t>
            </a:r>
          </a:p>
          <a:p>
            <a:r>
              <a:rPr lang="ru-RU" altLang="ru-RU" sz="1800" b="1" smtClean="0"/>
              <a:t>1783 </a:t>
            </a:r>
            <a:r>
              <a:rPr lang="ru-RU" altLang="ru-RU" sz="1800" smtClean="0"/>
              <a:t>– присоединение Крыма к Российской империи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7B9899"/>
                </a:solidFill>
              </a:rPr>
              <a:t>Русско-турецкая война 1768-1774 гг.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632575" cy="197802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u="sng" dirty="0" smtClean="0"/>
              <a:t>Итоги: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Выход к Черному морю, а также строительство флота;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Право прохода через проливы Босфор и Дарданеллы;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Россия присоединила к себе степи Причерноморья, Кубань, Азов, Керчь;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Турция выплачивала контрибуцию в размере 4 млн. рублей;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Была восстановлена автономия Молдавии и Валахии;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9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6096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7B9899"/>
                </a:solidFill>
              </a:rPr>
              <a:t>Русско-турецкая война 1787-1791 гг.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1800" i="1" u="sng" smtClean="0"/>
              <a:t>Основные события:</a:t>
            </a:r>
          </a:p>
          <a:p>
            <a:r>
              <a:rPr lang="ru-RU" altLang="ru-RU" sz="1800" b="1" smtClean="0"/>
              <a:t>1787</a:t>
            </a:r>
            <a:r>
              <a:rPr lang="ru-RU" altLang="ru-RU" sz="1800" smtClean="0"/>
              <a:t> – Турция потребовала возвращения Крыма и открыла военные действия;</a:t>
            </a:r>
          </a:p>
          <a:p>
            <a:r>
              <a:rPr lang="ru-RU" altLang="ru-RU" sz="1800" b="1" smtClean="0"/>
              <a:t>1788</a:t>
            </a:r>
            <a:r>
              <a:rPr lang="ru-RU" altLang="ru-RU" sz="1800" smtClean="0"/>
              <a:t> – Г.А. Потемкин захватывает турецкой крепостью Очаков;</a:t>
            </a:r>
          </a:p>
          <a:p>
            <a:r>
              <a:rPr lang="ru-RU" altLang="ru-RU" sz="1800" b="1" smtClean="0"/>
              <a:t>1790</a:t>
            </a:r>
            <a:r>
              <a:rPr lang="ru-RU" altLang="ru-RU" sz="1800" smtClean="0"/>
              <a:t> – взятие турецкой цитадели на Дунае А.В. Суворовым;</a:t>
            </a:r>
          </a:p>
          <a:p>
            <a:r>
              <a:rPr lang="ru-RU" altLang="ru-RU" sz="1800" b="1" smtClean="0"/>
              <a:t>1791</a:t>
            </a:r>
            <a:r>
              <a:rPr lang="ru-RU" altLang="ru-RU" sz="1800" smtClean="0"/>
              <a:t> – разгром турецкого флота у мыса Калиакрия;</a:t>
            </a:r>
          </a:p>
          <a:p>
            <a:r>
              <a:rPr lang="ru-RU" altLang="ru-RU" sz="1800" b="1" smtClean="0"/>
              <a:t>1791</a:t>
            </a:r>
            <a:r>
              <a:rPr lang="ru-RU" altLang="ru-RU" sz="1800" smtClean="0"/>
              <a:t> – заключение Ясского мирного договора;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45720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7B9899"/>
                </a:solidFill>
              </a:rPr>
              <a:t>Русско-турецкая война 1787-1791 гг.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86400" y="1600200"/>
            <a:ext cx="3657600" cy="3276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u="sng" dirty="0" smtClean="0"/>
              <a:t>Итоги: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Турция признавала Крым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В состав России вошла территория между Бугом и Днестром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Турция признавала российское покровительство Грузии, установленное Георгиевским трактатом 1783 г.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257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7B9899"/>
                </a:solidFill>
              </a:rPr>
              <a:t>Русско-шведская война 1788-1790 гг.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6629400" cy="22066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	</a:t>
            </a:r>
            <a:r>
              <a:rPr lang="ru-RU" altLang="ru-RU" sz="1800" smtClean="0"/>
              <a:t>В 1788 г. Швеция решила вернуть земли, утраченные еще в Северной войне. Военные действия проходили вблизи Петербурга, когда основные армии сражались на юге против Турции. Наступление на суше не дало результатов, и вскоре шведский король и его войска покинули пределы России. 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572000" y="3962400"/>
            <a:ext cx="4419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ru-RU"/>
              <a:t>Более того, русские войска заняли значительную часть шведской Финляндии. Сражения на море шли с переменным успехом. В 1790 г. в финской деревне на реке Кюммене был подписан Верельский мир, сохранявший прежние границы.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34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178</TotalTime>
  <Words>604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Georgia</vt:lpstr>
      <vt:lpstr>Arial</vt:lpstr>
      <vt:lpstr>Wingdings 2</vt:lpstr>
      <vt:lpstr>Wingdings</vt:lpstr>
      <vt:lpstr>Calibri</vt:lpstr>
      <vt:lpstr>Официальная</vt:lpstr>
      <vt:lpstr>Внешняя политика России во второй половине XVIII века</vt:lpstr>
      <vt:lpstr>Задачи внешней политики</vt:lpstr>
      <vt:lpstr>Русско-турецкая война 1768-1774 гг.</vt:lpstr>
      <vt:lpstr>Презентация PowerPoint</vt:lpstr>
      <vt:lpstr>Русско-турецкая война 1768-1774 гг.</vt:lpstr>
      <vt:lpstr>Русско-турецкая война 1787-1791 гг.</vt:lpstr>
      <vt:lpstr>Презентация PowerPoint</vt:lpstr>
      <vt:lpstr>Русско-турецкая война 1787-1791 гг.</vt:lpstr>
      <vt:lpstr>Русско-шведская война 1788-1790 гг.</vt:lpstr>
      <vt:lpstr>Презентация PowerPoint</vt:lpstr>
      <vt:lpstr>Презентация PowerPoint</vt:lpstr>
      <vt:lpstr>Презентация PowerPoint</vt:lpstr>
      <vt:lpstr>Война с революционной Францией</vt:lpstr>
      <vt:lpstr>Война с революционной Францией</vt:lpstr>
      <vt:lpstr>Итоги внешней Политики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России в второй половине XVIII века</dc:title>
  <dc:creator>melnikov</dc:creator>
  <cp:lastModifiedBy>admin</cp:lastModifiedBy>
  <cp:revision>14</cp:revision>
  <dcterms:created xsi:type="dcterms:W3CDTF">2007-11-30T14:10:25Z</dcterms:created>
  <dcterms:modified xsi:type="dcterms:W3CDTF">2015-04-08T14:54:38Z</dcterms:modified>
</cp:coreProperties>
</file>