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3" r:id="rId5"/>
    <p:sldId id="258" r:id="rId6"/>
    <p:sldId id="285" r:id="rId7"/>
    <p:sldId id="259" r:id="rId8"/>
    <p:sldId id="278" r:id="rId9"/>
    <p:sldId id="274" r:id="rId10"/>
    <p:sldId id="275" r:id="rId11"/>
    <p:sldId id="276" r:id="rId12"/>
    <p:sldId id="260" r:id="rId13"/>
    <p:sldId id="272" r:id="rId14"/>
    <p:sldId id="281" r:id="rId15"/>
    <p:sldId id="282" r:id="rId16"/>
    <p:sldId id="283" r:id="rId17"/>
    <p:sldId id="284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0000FF"/>
    <a:srgbClr val="0066FF"/>
    <a:srgbClr val="333333"/>
    <a:srgbClr val="B2B2B2"/>
    <a:srgbClr val="77777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91F33-35E7-4B53-AB81-D5BBDD43B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2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CE686-2849-4AC8-83C6-BD5047DC1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8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077D1-AD62-4617-856D-CEFF2C1CC4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0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0309D-5464-4B0E-8887-29CA41701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56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F8866-D33A-4C2E-958A-ACFB377884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14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596C9-14DB-4A05-BA5F-E2EC1ED588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25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D531A-CBAC-420B-80C0-BEC1FDCE9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22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2F473-6277-4DE1-8E33-8B50623A5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0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6A48F-BE57-4D99-9C96-938E52510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49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1A4FA-FDA1-4466-9268-B15A09B77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1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0609D-85F1-4C50-86A3-627555F828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5C527F-C921-4CA3-BF89-FCB0BFC423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1143000"/>
            <a:ext cx="3886200" cy="2457450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0066"/>
                </a:solidFill>
              </a:rPr>
              <a:t>Работу выполняла</a:t>
            </a:r>
            <a:br>
              <a:rPr lang="ru-RU" altLang="ru-RU" sz="2800" b="1" i="1" smtClean="0">
                <a:solidFill>
                  <a:srgbClr val="FF0066"/>
                </a:solidFill>
              </a:rPr>
            </a:br>
            <a:r>
              <a:rPr lang="ru-RU" altLang="ru-RU" sz="2800" b="1" i="1" smtClean="0">
                <a:solidFill>
                  <a:srgbClr val="FF0066"/>
                </a:solidFill>
              </a:rPr>
              <a:t>ученица 6 «Б»класса</a:t>
            </a:r>
            <a:br>
              <a:rPr lang="ru-RU" altLang="ru-RU" sz="2800" b="1" i="1" smtClean="0">
                <a:solidFill>
                  <a:srgbClr val="FF0066"/>
                </a:solidFill>
              </a:rPr>
            </a:br>
            <a:r>
              <a:rPr lang="ru-RU" altLang="ru-RU" sz="2800" b="1" i="1" smtClean="0">
                <a:solidFill>
                  <a:srgbClr val="FF0066"/>
                </a:solidFill>
              </a:rPr>
              <a:t>Медведева Елена</a:t>
            </a:r>
            <a:br>
              <a:rPr lang="ru-RU" altLang="ru-RU" sz="2800" b="1" i="1" smtClean="0">
                <a:solidFill>
                  <a:srgbClr val="FF0066"/>
                </a:solidFill>
              </a:rPr>
            </a:br>
            <a:r>
              <a:rPr lang="ru-RU" altLang="ru-RU" sz="2800" b="1" i="1" smtClean="0">
                <a:solidFill>
                  <a:srgbClr val="FF0066"/>
                </a:solidFill>
              </a:rPr>
              <a:t>Александровна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4495800" cy="2743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66"/>
                </a:solidFill>
              </a:rPr>
              <a:t>Преподаватель истории</a:t>
            </a:r>
          </a:p>
          <a:p>
            <a:pPr eaLnBrk="1" hangingPunct="1"/>
            <a:r>
              <a:rPr lang="ru-RU" altLang="ru-RU" sz="3600" smtClean="0">
                <a:solidFill>
                  <a:srgbClr val="FF0066"/>
                </a:solidFill>
              </a:rPr>
              <a:t>Валова Надежда Александровна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0066"/>
                </a:solidFill>
              </a:rPr>
              <a:t>МБОУ СОШ №195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15000" y="6172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</a:rPr>
              <a:t>Новосибирск 2010г</a:t>
            </a:r>
            <a:r>
              <a:rPr lang="ru-RU" altLang="ru-RU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35814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Тема: Рыцари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410200" y="4191000"/>
            <a:ext cx="3048000" cy="1560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Средневековья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1" grpId="0"/>
      <p:bldP spid="4104" grpId="0" animBg="1"/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sz="6000" b="1" i="1" smtClean="0">
                <a:solidFill>
                  <a:srgbClr val="FF0066"/>
                </a:solidFill>
              </a:rPr>
              <a:t>Рыцари несли службу в войске короля или других знатных людей, хозяев больших земельных владений – герцогов, графов, баронов.</a:t>
            </a:r>
          </a:p>
        </p:txBody>
      </p:sp>
      <p:pic>
        <p:nvPicPr>
          <p:cNvPr id="25604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905000"/>
            <a:ext cx="977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127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127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smtClean="0">
                <a:solidFill>
                  <a:srgbClr val="FF0066"/>
                </a:solidFill>
              </a:rPr>
              <a:t>Когда юноше исполнялось 15 лет, он поступал на службу к рыцарю, становился его оруженосцем. В его обязанности входило ухаживать за лошадьми и собаками рыцаря. Он встречал гостей и прислуживал им за столом. В походе оруженосец вез доспехи рыцаря, а во время боя должен был находиться за спиной рыцаря, чтобы в нужный момент подать ему запасное оружие.</a:t>
            </a:r>
          </a:p>
          <a:p>
            <a:pPr eaLnBrk="1" hangingPunct="1"/>
            <a:endParaRPr lang="ru-RU" altLang="ru-RU" sz="3600" b="1" i="1" smtClean="0">
              <a:solidFill>
                <a:srgbClr val="FF0066"/>
              </a:solidFill>
            </a:endParaRPr>
          </a:p>
        </p:txBody>
      </p:sp>
      <p:pic>
        <p:nvPicPr>
          <p:cNvPr id="8200" name="Picture 8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5486400"/>
            <a:ext cx="696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r="2040"/>
          <a:stretch>
            <a:fillRect/>
          </a:stretch>
        </p:blipFill>
        <p:spPr>
          <a:xfrm>
            <a:off x="2389188" y="0"/>
            <a:ext cx="4868862" cy="6858000"/>
          </a:xfr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2533" name="Picture 5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0"/>
            <a:ext cx="9667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5105400"/>
            <a:ext cx="890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28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28000"/>
              </a:lnSpc>
              <a:spcBef>
                <a:spcPts val="600"/>
              </a:spcBef>
              <a:buFontTx/>
              <a:buNone/>
            </a:pPr>
            <a:r>
              <a:rPr lang="ru-RU" altLang="ru-RU" b="1" i="1" smtClean="0">
                <a:solidFill>
                  <a:srgbClr val="FF0066"/>
                </a:solidFill>
              </a:rPr>
              <a:t>А чтобы в мирное время не притуплялось их военное искусство, рыцари участвовали в специально организованных военных состязаниях, которые назывались турнирами. На турнире два рыцаря скакали навстречу друг другу верхом на конях и, нанося удары длинными копьями, старались выбить противника из</a:t>
            </a:r>
            <a:r>
              <a:rPr lang="ru-RU" altLang="ru-RU" sz="3600" b="1" i="1" smtClean="0">
                <a:solidFill>
                  <a:srgbClr val="FF0066"/>
                </a:solidFill>
              </a:rPr>
              <a:t> седла.</a:t>
            </a:r>
          </a:p>
          <a:p>
            <a:pPr eaLnBrk="1" hangingPunct="1"/>
            <a:endParaRPr lang="ru-RU" altLang="ru-RU" sz="3600" b="1" i="1" smtClean="0">
              <a:solidFill>
                <a:srgbClr val="FF0066"/>
              </a:solidFill>
            </a:endParaRPr>
          </a:p>
        </p:txBody>
      </p:sp>
      <p:pic>
        <p:nvPicPr>
          <p:cNvPr id="31748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85800"/>
            <a:ext cx="7064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Турнир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"/>
          <a:stretch>
            <a:fillRect/>
          </a:stretch>
        </p:blipFill>
        <p:spPr bwMode="auto">
          <a:xfrm>
            <a:off x="0" y="1828800"/>
            <a:ext cx="9144000" cy="3409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0"/>
            <a:ext cx="890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81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257800"/>
            <a:ext cx="81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66"/>
                </a:solidFill>
              </a:rPr>
              <a:t>Рыцарь обычно носил ленту, эмблему или платок своей возлюбленной дамы. Это был ее знак. Если рыцарь побеждал, он приносил славу не только себе, но и даме, знак которой он носил.</a:t>
            </a:r>
          </a:p>
        </p:txBody>
      </p:sp>
      <p:pic>
        <p:nvPicPr>
          <p:cNvPr id="33796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0"/>
            <a:ext cx="1006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"/>
          <a:stretch>
            <a:fillRect/>
          </a:stretch>
        </p:blipFill>
        <p:spPr bwMode="auto">
          <a:xfrm>
            <a:off x="2438400" y="0"/>
            <a:ext cx="4840288" cy="6858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890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4953000"/>
            <a:ext cx="9667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0"/>
            <a:ext cx="890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Информационные источники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FF0066"/>
                </a:solidFill>
              </a:rPr>
              <a:t>http://images.yandex.ru/yandsearch?ed=1&amp;rpt=simage&amp;text=%D0%BC%D0%B5%D1%87%20%D1%80%D1%8B%D1%86%D0%B0%D1%80%D1%8F%20%D0%B2%20%D1%81%D1%80%D0%B5%D0%B4%D0%BD%D0%B5%D0%B2%D0%B5%D0%BA%D0%BE%D0%B2%D1%8C%D0%B5&amp;img_url=i034.radikal.ru%2F0711%2Fb2%2Faf0dfdb776af.jpg&amp;spsite=fake-013-6305537.ru&amp;p=19</a:t>
            </a:r>
          </a:p>
          <a:p>
            <a:pPr eaLnBrk="1" hangingPunct="1"/>
            <a:endParaRPr lang="ru-RU" altLang="ru-RU" sz="2000" b="1" smtClean="0">
              <a:solidFill>
                <a:srgbClr val="FF0066"/>
              </a:solidFill>
            </a:endParaRPr>
          </a:p>
          <a:p>
            <a:pPr eaLnBrk="1" hangingPunct="1"/>
            <a:endParaRPr lang="ru-RU" altLang="ru-RU" sz="1800" smtClean="0">
              <a:solidFill>
                <a:srgbClr val="FF0066"/>
              </a:solidFill>
            </a:endParaRPr>
          </a:p>
          <a:p>
            <a:pPr eaLnBrk="1" hangingPunct="1"/>
            <a:r>
              <a:rPr lang="ru-RU" altLang="ru-RU" sz="2400" smtClean="0">
                <a:solidFill>
                  <a:srgbClr val="FF0066"/>
                </a:solidFill>
              </a:rPr>
              <a:t>http://yandex.ru/yandsearch?text=%D0%BC%D0%B5%D1%87+%D1%82%D0%BE%D0%BB%D0%BA%D0%BE%D0%B2%D1%8B%D0%B9+%D1%81%D0%BB%D0%BE%D0%B2%D0%B0%D1%80%D1%8C&amp;clid=40316&amp;lr=65</a:t>
            </a:r>
          </a:p>
        </p:txBody>
      </p:sp>
      <p:pic>
        <p:nvPicPr>
          <p:cNvPr id="18438" name="Picture 6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0"/>
            <a:ext cx="696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ff949fb3f6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eea20dbaec9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33900"/>
            <a:ext cx="4648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f71b9bdff21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fdcf8bf4f89c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6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5048250" cy="17129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9465" name="Picture 9" descr="d8e6f6e897d2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8dbb681711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50fecb826df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086600" cy="11430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66"/>
                </a:solidFill>
              </a:rPr>
              <a:t>Кто такой рыцарь</a:t>
            </a:r>
            <a:r>
              <a:rPr lang="en-US" altLang="ru-RU" sz="4800" b="1" i="1" smtClean="0">
                <a:solidFill>
                  <a:srgbClr val="FF0066"/>
                </a:solidFill>
              </a:rPr>
              <a:t>?</a:t>
            </a:r>
            <a:endParaRPr lang="ru-RU" altLang="ru-RU" sz="4800" b="1" i="1" smtClean="0">
              <a:solidFill>
                <a:srgbClr val="FF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8000" b="1" i="1" smtClean="0">
                <a:solidFill>
                  <a:srgbClr val="FF0066"/>
                </a:solidFill>
              </a:rPr>
              <a:t>   Рыцарь- тяжело вооруженный конный воин.</a:t>
            </a:r>
            <a:endParaRPr lang="ru-RU" altLang="ru-RU" sz="7200" b="1" i="1" smtClean="0">
              <a:solidFill>
                <a:srgbClr val="FF0066"/>
              </a:solidFill>
            </a:endParaRPr>
          </a:p>
        </p:txBody>
      </p:sp>
      <p:pic>
        <p:nvPicPr>
          <p:cNvPr id="5127" name="Picture 7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0"/>
            <a:ext cx="77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66"/>
                </a:solidFill>
              </a:rPr>
              <a:t>Рыцарями могли быть только люди «благородного» происхождения, достаточно богатые, чтобы приобрести коня и вооружение – </a:t>
            </a:r>
          </a:p>
          <a:p>
            <a:pPr eaLnBrk="1" hangingPunct="1"/>
            <a:r>
              <a:rPr lang="ru-RU" altLang="ru-RU" sz="4800" b="1" i="1" smtClean="0">
                <a:solidFill>
                  <a:srgbClr val="FF0066"/>
                </a:solidFill>
              </a:rPr>
              <a:t>меч, щит, латы.</a:t>
            </a:r>
          </a:p>
          <a:p>
            <a:pPr eaLnBrk="1" hangingPunct="1"/>
            <a:endParaRPr lang="ru-RU" altLang="ru-RU" sz="4800" b="1" i="1" smtClean="0">
              <a:solidFill>
                <a:srgbClr val="FF0066"/>
              </a:solidFill>
            </a:endParaRPr>
          </a:p>
        </p:txBody>
      </p:sp>
      <p:pic>
        <p:nvPicPr>
          <p:cNvPr id="27652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277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34400" cy="6477000"/>
          </a:xfrm>
        </p:spPr>
        <p:txBody>
          <a:bodyPr/>
          <a:lstStyle/>
          <a:p>
            <a:pPr eaLnBrk="1" hangingPunct="1">
              <a:lnSpc>
                <a:spcPct val="128000"/>
              </a:lnSpc>
              <a:spcBef>
                <a:spcPts val="600"/>
              </a:spcBef>
              <a:buFontTx/>
              <a:buNone/>
            </a:pPr>
            <a:r>
              <a:rPr lang="ru-RU" altLang="ru-RU" b="1" i="1" smtClean="0">
                <a:solidFill>
                  <a:srgbClr val="FF0066"/>
                </a:solidFill>
              </a:rPr>
              <a:t>Только после нескольких лет службы отличившихся в боях оруженосцев посвящали в рыцари. Посвящаемый в рыцари должен был встать на колени перед самым знатным человеком, тот наносил будущему рыцарю удар ладонью по затылку или щеке. Юноша получал меч как символ своего нового положения.</a:t>
            </a:r>
            <a:r>
              <a:rPr lang="ru-RU" altLang="ru-RU" sz="2800" smtClean="0"/>
              <a:t> 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6148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696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" b="5399"/>
          <a:stretch>
            <a:fillRect/>
          </a:stretch>
        </p:blipFill>
        <p:spPr bwMode="auto">
          <a:xfrm>
            <a:off x="0" y="203200"/>
            <a:ext cx="9144000" cy="665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0"/>
            <a:ext cx="1044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 rot="5400000">
            <a:off x="-690562" y="3586162"/>
            <a:ext cx="44958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i="1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рыцарь</a:t>
            </a:r>
          </a:p>
        </p:txBody>
      </p:sp>
      <p:pic>
        <p:nvPicPr>
          <p:cNvPr id="8195" name="Picture 7" descr="Рыцарь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882" b="4062"/>
          <a:stretch>
            <a:fillRect/>
          </a:stretch>
        </p:blipFill>
        <p:spPr bwMode="auto">
          <a:xfrm>
            <a:off x="2670175" y="0"/>
            <a:ext cx="6473825" cy="6858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исунок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28000"/>
              </a:lnSpc>
              <a:spcBef>
                <a:spcPts val="600"/>
              </a:spcBef>
              <a:buFontTx/>
              <a:buNone/>
            </a:pPr>
            <a:r>
              <a:rPr lang="ru-RU" altLang="ru-RU" b="1" i="1" smtClean="0">
                <a:solidFill>
                  <a:srgbClr val="FF0066"/>
                </a:solidFill>
              </a:rPr>
              <a:t>Для того чтобы стать настоящим воином-рыцарем, требовалось много времени и сил. К военной службе рыцари готовились с детства. В возрасте семи лет мальчики становились пажами (личными слугами) знатных феодалов или короля. Там они обучались фехтованию, борьбе, верховой езде, метанию копья, пению и танцам</a:t>
            </a:r>
            <a:r>
              <a:rPr lang="ru-RU" altLang="ru-RU" sz="2400" smtClean="0">
                <a:solidFill>
                  <a:srgbClr val="FF0066"/>
                </a:solidFill>
              </a:rPr>
              <a:t>.</a:t>
            </a:r>
            <a:r>
              <a:rPr lang="ru-RU" altLang="ru-RU" sz="1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/>
          </a:p>
        </p:txBody>
      </p:sp>
      <p:pic>
        <p:nvPicPr>
          <p:cNvPr id="28676" name="Picture 4" descr="Рисунок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29200"/>
            <a:ext cx="9286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>
            <a:fillRect/>
          </a:stretch>
        </p:blipFill>
        <p:spPr bwMode="auto">
          <a:xfrm>
            <a:off x="3962400" y="0"/>
            <a:ext cx="494665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>
            <a:fillRect/>
          </a:stretch>
        </p:blipFill>
        <p:spPr bwMode="auto">
          <a:xfrm>
            <a:off x="228600" y="0"/>
            <a:ext cx="3582988" cy="68580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Рисунок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344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Работу выполняла ученица 6 «Б»класса Медведева Елена Александровна</vt:lpstr>
      <vt:lpstr>Кто такой рыцарь?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8</cp:revision>
  <cp:lastPrinted>1601-01-01T00:00:00Z</cp:lastPrinted>
  <dcterms:created xsi:type="dcterms:W3CDTF">1601-01-01T00:00:00Z</dcterms:created>
  <dcterms:modified xsi:type="dcterms:W3CDTF">2015-04-08T14:29:04Z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