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9" r:id="rId2"/>
    <p:sldId id="260" r:id="rId3"/>
    <p:sldId id="261" r:id="rId4"/>
    <p:sldId id="342" r:id="rId5"/>
    <p:sldId id="347" r:id="rId6"/>
    <p:sldId id="352" r:id="rId7"/>
    <p:sldId id="343" r:id="rId8"/>
    <p:sldId id="351" r:id="rId9"/>
    <p:sldId id="344" r:id="rId10"/>
    <p:sldId id="349" r:id="rId11"/>
    <p:sldId id="346" r:id="rId12"/>
    <p:sldId id="350" r:id="rId13"/>
    <p:sldId id="345" r:id="rId14"/>
  </p:sldIdLst>
  <p:sldSz cx="9144000" cy="6858000" type="screen4x3"/>
  <p:notesSz cx="6934200" cy="9398000"/>
  <p:custDataLst>
    <p:tags r:id="rId17"/>
  </p:custDataLst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umimoji="1" sz="4000" b="1" u="sng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umimoji="1" sz="4000" b="1" u="sng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umimoji="1" sz="4000" b="1" u="sng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umimoji="1" sz="4000" b="1" u="sng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umimoji="1" sz="4000" b="1" u="sng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umimoji="1" sz="4000" b="1" u="sng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umimoji="1" sz="4000" b="1" u="sng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umimoji="1" sz="4000" b="1" u="sng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umimoji="1" sz="4000" b="1" u="sng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60">
          <p15:clr>
            <a:srgbClr val="A4A3A4"/>
          </p15:clr>
        </p15:guide>
        <p15:guide id="2" pos="218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  <a:srgbClr val="FF0000"/>
    <a:srgbClr val="006666"/>
    <a:srgbClr val="CCFFCC"/>
    <a:srgbClr val="CCFFFF"/>
    <a:srgbClr val="993300"/>
    <a:srgbClr val="FFCCFF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4" d="100"/>
          <a:sy n="44" d="100"/>
        </p:scale>
        <p:origin x="-1459" y="-82"/>
      </p:cViewPr>
      <p:guideLst>
        <p:guide orient="horz" pos="2960"/>
        <p:guide pos="218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kumimoji="0" sz="1200" b="0" u="none">
                <a:effectLst/>
              </a:defRPr>
            </a:lvl1pPr>
          </a:lstStyle>
          <a:p>
            <a:endParaRPr lang="ru-RU" altLang="ru-RU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24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 b="0" u="none">
                <a:effectLst/>
              </a:defRPr>
            </a:lvl1pPr>
          </a:lstStyle>
          <a:p>
            <a:endParaRPr lang="ru-RU" altLang="ru-RU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15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kumimoji="0" sz="1200" b="0" u="none">
                <a:effectLst/>
              </a:defRPr>
            </a:lvl1pPr>
          </a:lstStyle>
          <a:p>
            <a:endParaRPr lang="ru-RU" altLang="ru-RU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2400" y="8915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 b="0" u="none">
                <a:effectLst/>
              </a:defRPr>
            </a:lvl1pPr>
          </a:lstStyle>
          <a:p>
            <a:fld id="{EA977668-3BA9-4B2F-8108-2B466A91993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95464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kumimoji="0"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ru-RU" altLang="ru-RU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24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ru-RU" altLang="ru-RU"/>
          </a:p>
        </p:txBody>
      </p:sp>
      <p:sp>
        <p:nvSpPr>
          <p:cNvPr id="82948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079500" y="685800"/>
            <a:ext cx="4775200" cy="3581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29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95800"/>
            <a:ext cx="510540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Щелчок правит 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829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15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kumimoji="0"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ru-RU" altLang="ru-RU"/>
          </a:p>
        </p:txBody>
      </p:sp>
      <p:sp>
        <p:nvSpPr>
          <p:cNvPr id="829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2400" y="8915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2CF18FE4-C29A-4DC6-AB1A-7E760EC3149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652021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rc 2"/>
          <p:cNvSpPr>
            <a:spLocks/>
          </p:cNvSpPr>
          <p:nvPr/>
        </p:nvSpPr>
        <p:spPr bwMode="auto">
          <a:xfrm>
            <a:off x="3175" y="463550"/>
            <a:ext cx="400050" cy="640080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21600 w 21600"/>
              <a:gd name="T1" fmla="*/ 43200 h 43200"/>
              <a:gd name="T2" fmla="*/ 21600 w 21600"/>
              <a:gd name="T3" fmla="*/ 0 h 43200"/>
              <a:gd name="T4" fmla="*/ 21600 w 21600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21600" y="43200"/>
                </a:moveTo>
                <a:cubicBezTo>
                  <a:pt x="9670" y="43200"/>
                  <a:pt x="0" y="33529"/>
                  <a:pt x="0" y="21600"/>
                </a:cubicBezTo>
                <a:cubicBezTo>
                  <a:pt x="0" y="9670"/>
                  <a:pt x="9670" y="0"/>
                  <a:pt x="21599" y="0"/>
                </a:cubicBezTo>
              </a:path>
              <a:path w="21600" h="43200" stroke="0" extrusionOk="0">
                <a:moveTo>
                  <a:pt x="21600" y="43200"/>
                </a:moveTo>
                <a:cubicBezTo>
                  <a:pt x="9670" y="43200"/>
                  <a:pt x="0" y="33529"/>
                  <a:pt x="0" y="21600"/>
                </a:cubicBezTo>
                <a:cubicBezTo>
                  <a:pt x="0" y="9670"/>
                  <a:pt x="9670" y="0"/>
                  <a:pt x="21599" y="0"/>
                </a:cubicBezTo>
                <a:lnTo>
                  <a:pt x="21600" y="2160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5" name="Arc 3"/>
          <p:cNvSpPr>
            <a:spLocks/>
          </p:cNvSpPr>
          <p:nvPr/>
        </p:nvSpPr>
        <p:spPr bwMode="auto">
          <a:xfrm>
            <a:off x="1333500" y="463550"/>
            <a:ext cx="400050" cy="64008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43200"/>
              <a:gd name="T2" fmla="*/ 0 w 21600"/>
              <a:gd name="T3" fmla="*/ 43200 h 43200"/>
              <a:gd name="T4" fmla="*/ 0 w 21600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200"/>
                  <a:pt x="0" y="43200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200"/>
                  <a:pt x="0" y="432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323850" y="0"/>
            <a:ext cx="1066800" cy="6856413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371600" y="304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altLang="ru-RU" noProof="0" smtClean="0"/>
              <a:t>Щелчок правит образец заголовка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1447800"/>
            <a:ext cx="7086600" cy="5334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ru-RU" altLang="ru-RU" noProof="0" smtClean="0"/>
              <a:t>Щелчок правит образец подзаголовка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1905000" y="2133600"/>
            <a:ext cx="2286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>
              <a:defRPr sz="3200" u="none">
                <a:effectLst/>
                <a:latin typeface="+mn-lt"/>
              </a:defRPr>
            </a:lvl1pPr>
          </a:lstStyle>
          <a:p>
            <a:fld id="{A57E7D06-FA2C-48F9-88ED-FC875A7F5D0B}" type="datetime1">
              <a:rPr lang="ru-RU" altLang="ru-RU"/>
              <a:pPr/>
              <a:t>08.04.2015</a:t>
            </a:fld>
            <a:endParaRPr lang="ru-RU" altLang="ru-RU" b="0">
              <a:latin typeface="+mj-lt"/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EAF5A44B-F8FB-41E5-9F5E-B5805F16E906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3082" name="AutoShape 10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 rot="5400000">
            <a:off x="611188" y="6156325"/>
            <a:ext cx="539750" cy="412750"/>
          </a:xfrm>
          <a:prstGeom prst="triangle">
            <a:avLst>
              <a:gd name="adj" fmla="val 49995"/>
            </a:avLst>
          </a:prstGeom>
          <a:gradFill rotWithShape="0">
            <a:gsLst>
              <a:gs pos="0">
                <a:schemeClr val="accent1"/>
              </a:gs>
              <a:gs pos="100000">
                <a:schemeClr val="hlink"/>
              </a:gs>
            </a:gsLst>
            <a:lin ang="0" scaled="1"/>
          </a:gradFill>
          <a:ln>
            <a:noFill/>
          </a:ln>
          <a:effectLst>
            <a:outerShdw dist="107763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vert="eaVert" wrap="none" lIns="92075" tIns="46038" rIns="92075" bIns="46038" anchor="ctr"/>
          <a:lstStyle/>
          <a:p>
            <a:pPr algn="l">
              <a:spcBef>
                <a:spcPct val="50000"/>
              </a:spcBef>
            </a:pPr>
            <a:endParaRPr lang="ru-RU" altLang="ru-RU" sz="2400" b="0" u="none">
              <a:effectLst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B0628C0-55D0-40AD-B03F-7EB7AF9F7F6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90042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99313" y="376238"/>
            <a:ext cx="1943100" cy="54149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370013" y="376238"/>
            <a:ext cx="5676900" cy="54149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4AD4DBF-74DC-48C4-88A2-BAE504DB4D5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181787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0013" y="376238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есто для изображения из Интернета 2"/>
          <p:cNvSpPr>
            <a:spLocks noGrp="1"/>
          </p:cNvSpPr>
          <p:nvPr>
            <p:ph type="clipArt" sz="half" idx="1"/>
          </p:nvPr>
        </p:nvSpPr>
        <p:spPr>
          <a:xfrm>
            <a:off x="1370013" y="1676400"/>
            <a:ext cx="38100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32413" y="16764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>
          <a:xfrm>
            <a:off x="3873500" y="63992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7237413" y="63992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FE7461C-5BEC-45BE-A013-E38963DB5B3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76365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3B082CE-5A80-4E66-81F6-2EAED9AD8FD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57156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C7842D9-8AEC-44B5-BBC2-01DCBA62B69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87829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370013" y="16764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32413" y="16764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8452A35-2EEB-41EF-9B4E-2FAFE38D3BA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58620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BBCCA13-9678-4A8D-92EA-1F4BF9BB1BF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84643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4F2C666-AB8B-4D48-B7F9-C2C146A89C3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06532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EFEA91A-E417-43BC-9D96-C3D5DDD84A4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15475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D2C84CE-C2DE-4D36-88B3-F5AF3778CC1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69714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4AA448C-672C-4773-BDB6-8F2FC3ADB2A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67094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rc 2"/>
          <p:cNvSpPr>
            <a:spLocks/>
          </p:cNvSpPr>
          <p:nvPr/>
        </p:nvSpPr>
        <p:spPr bwMode="auto">
          <a:xfrm>
            <a:off x="3175" y="463550"/>
            <a:ext cx="400050" cy="640080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21600 w 21600"/>
              <a:gd name="T1" fmla="*/ 43200 h 43200"/>
              <a:gd name="T2" fmla="*/ 21600 w 21600"/>
              <a:gd name="T3" fmla="*/ 0 h 43200"/>
              <a:gd name="T4" fmla="*/ 21600 w 21600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21600" y="43200"/>
                </a:moveTo>
                <a:cubicBezTo>
                  <a:pt x="9670" y="43200"/>
                  <a:pt x="0" y="33529"/>
                  <a:pt x="0" y="21600"/>
                </a:cubicBezTo>
                <a:cubicBezTo>
                  <a:pt x="0" y="9670"/>
                  <a:pt x="9670" y="0"/>
                  <a:pt x="21599" y="0"/>
                </a:cubicBezTo>
              </a:path>
              <a:path w="21600" h="43200" stroke="0" extrusionOk="0">
                <a:moveTo>
                  <a:pt x="21600" y="43200"/>
                </a:moveTo>
                <a:cubicBezTo>
                  <a:pt x="9670" y="43200"/>
                  <a:pt x="0" y="33529"/>
                  <a:pt x="0" y="21600"/>
                </a:cubicBezTo>
                <a:cubicBezTo>
                  <a:pt x="0" y="9670"/>
                  <a:pt x="9670" y="0"/>
                  <a:pt x="21599" y="0"/>
                </a:cubicBezTo>
                <a:lnTo>
                  <a:pt x="21600" y="2160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7" name="Arc 3"/>
          <p:cNvSpPr>
            <a:spLocks/>
          </p:cNvSpPr>
          <p:nvPr/>
        </p:nvSpPr>
        <p:spPr bwMode="auto">
          <a:xfrm>
            <a:off x="1333500" y="463550"/>
            <a:ext cx="400050" cy="64008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43200"/>
              <a:gd name="T2" fmla="*/ 0 w 21600"/>
              <a:gd name="T3" fmla="*/ 43200 h 43200"/>
              <a:gd name="T4" fmla="*/ 0 w 21600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200"/>
                  <a:pt x="0" y="43200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200"/>
                  <a:pt x="0" y="432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323850" y="0"/>
            <a:ext cx="1066800" cy="6856413"/>
          </a:xfrm>
          <a:prstGeom prst="rect">
            <a:avLst/>
          </a:prstGeom>
          <a:blipFill dpi="0" rotWithShape="0">
            <a:blip r:embed="rId14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76238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Щелчок правит образец заголовка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6764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Щелчок правит 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73500" y="6399213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b="0" u="none">
                <a:effectLst/>
              </a:defRPr>
            </a:lvl1pPr>
          </a:lstStyle>
          <a:p>
            <a:endParaRPr lang="ru-RU" altLang="ru-RU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7413" y="63992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b="0" u="none">
                <a:effectLst/>
              </a:defRPr>
            </a:lvl1pPr>
          </a:lstStyle>
          <a:p>
            <a:fld id="{1C04FFFC-5578-4887-9B25-38AE3BE2C600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1034" name="AutoShape 10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 rot="5400000">
            <a:off x="611188" y="6156325"/>
            <a:ext cx="539750" cy="412750"/>
          </a:xfrm>
          <a:prstGeom prst="triangle">
            <a:avLst>
              <a:gd name="adj" fmla="val 49995"/>
            </a:avLst>
          </a:prstGeom>
          <a:gradFill rotWithShape="0">
            <a:gsLst>
              <a:gs pos="0">
                <a:schemeClr val="accent1"/>
              </a:gs>
              <a:gs pos="100000">
                <a:schemeClr val="hlink"/>
              </a:gs>
            </a:gsLst>
            <a:lin ang="0" scaled="1"/>
          </a:gradFill>
          <a:ln>
            <a:noFill/>
          </a:ln>
          <a:effectLst>
            <a:outerShdw dist="107763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vert="eaVert" wrap="none" lIns="92075" tIns="46038" rIns="92075" bIns="46038" anchor="ctr"/>
          <a:lstStyle/>
          <a:p>
            <a:pPr algn="l">
              <a:spcBef>
                <a:spcPct val="50000"/>
              </a:spcBef>
            </a:pPr>
            <a:endParaRPr lang="ru-RU" altLang="ru-RU" sz="2400" b="0" u="none">
              <a:effectLst/>
            </a:endParaRPr>
          </a:p>
        </p:txBody>
      </p:sp>
      <p:sp>
        <p:nvSpPr>
          <p:cNvPr id="1035" name="AutoShape 11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 rot="16200000" flipH="1">
            <a:off x="49213" y="6156325"/>
            <a:ext cx="539750" cy="412750"/>
          </a:xfrm>
          <a:prstGeom prst="triangle">
            <a:avLst>
              <a:gd name="adj" fmla="val 49995"/>
            </a:avLst>
          </a:prstGeom>
          <a:gradFill rotWithShape="0">
            <a:gsLst>
              <a:gs pos="0">
                <a:schemeClr val="hlink"/>
              </a:gs>
              <a:gs pos="100000">
                <a:schemeClr val="accent1"/>
              </a:gs>
            </a:gsLst>
            <a:lin ang="0" scaled="1"/>
          </a:gradFill>
          <a:ln>
            <a:noFill/>
          </a:ln>
          <a:effectLst>
            <a:outerShdw dist="107763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92075" tIns="46038" rIns="92075" bIns="46038" anchor="ctr"/>
          <a:lstStyle/>
          <a:p>
            <a:pPr algn="l">
              <a:spcBef>
                <a:spcPct val="50000"/>
              </a:spcBef>
            </a:pPr>
            <a:endParaRPr lang="ru-RU" altLang="ru-RU" sz="2400" b="0" u="none">
              <a:effectLst/>
            </a:endParaRPr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6492875" y="147638"/>
            <a:ext cx="18875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altLang="ru-RU" sz="2400" b="0" i="1" u="none">
                <a:effectLst/>
              </a:rPr>
              <a:t>Меню</a:t>
            </a:r>
            <a:endParaRPr lang="ru-RU" altLang="ru-RU" sz="2400" b="0" u="none">
              <a:effectLst/>
            </a:endParaRPr>
          </a:p>
        </p:txBody>
      </p:sp>
      <p:sp>
        <p:nvSpPr>
          <p:cNvPr id="1037" name="Oval 13"/>
          <p:cNvSpPr>
            <a:spLocks noChangeArrowheads="1"/>
          </p:cNvSpPr>
          <p:nvPr/>
        </p:nvSpPr>
        <p:spPr bwMode="auto">
          <a:xfrm>
            <a:off x="8518525" y="125413"/>
            <a:ext cx="539750" cy="538162"/>
          </a:xfrm>
          <a:prstGeom prst="ellipse">
            <a:avLst/>
          </a:prstGeom>
          <a:gradFill rotWithShape="0">
            <a:gsLst>
              <a:gs pos="0">
                <a:schemeClr val="bg1">
                  <a:gamma/>
                  <a:shade val="46275"/>
                  <a:invGamma/>
                </a:schemeClr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38" name="Oval 14"/>
          <p:cNvSpPr>
            <a:spLocks noChangeArrowheads="1"/>
          </p:cNvSpPr>
          <p:nvPr/>
        </p:nvSpPr>
        <p:spPr bwMode="auto">
          <a:xfrm>
            <a:off x="8470900" y="58738"/>
            <a:ext cx="541338" cy="534987"/>
          </a:xfrm>
          <a:prstGeom prst="ellipse">
            <a:avLst/>
          </a:prstGeom>
          <a:blipFill dpi="0" rotWithShape="0">
            <a:blip r:embed="rId14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39" name="Arc 15"/>
          <p:cNvSpPr>
            <a:spLocks/>
          </p:cNvSpPr>
          <p:nvPr/>
        </p:nvSpPr>
        <p:spPr bwMode="auto">
          <a:xfrm>
            <a:off x="8729663" y="63500"/>
            <a:ext cx="284162" cy="533400"/>
          </a:xfrm>
          <a:custGeom>
            <a:avLst/>
            <a:gdLst>
              <a:gd name="G0" fmla="+- 1130 0 0"/>
              <a:gd name="G1" fmla="+- 21600 0 0"/>
              <a:gd name="G2" fmla="+- 21600 0 0"/>
              <a:gd name="T0" fmla="*/ 1130 w 22730"/>
              <a:gd name="T1" fmla="*/ 0 h 43200"/>
              <a:gd name="T2" fmla="*/ 0 w 22730"/>
              <a:gd name="T3" fmla="*/ 43170 h 43200"/>
              <a:gd name="T4" fmla="*/ 1130 w 22730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730" h="43200" fill="none" extrusionOk="0">
                <a:moveTo>
                  <a:pt x="1129" y="0"/>
                </a:moveTo>
                <a:cubicBezTo>
                  <a:pt x="13059" y="0"/>
                  <a:pt x="22730" y="9670"/>
                  <a:pt x="22730" y="21600"/>
                </a:cubicBezTo>
                <a:cubicBezTo>
                  <a:pt x="22730" y="33529"/>
                  <a:pt x="13059" y="43200"/>
                  <a:pt x="1130" y="43200"/>
                </a:cubicBezTo>
                <a:cubicBezTo>
                  <a:pt x="753" y="43200"/>
                  <a:pt x="376" y="43190"/>
                  <a:pt x="-1" y="43170"/>
                </a:cubicBezTo>
              </a:path>
              <a:path w="22730" h="43200" stroke="0" extrusionOk="0">
                <a:moveTo>
                  <a:pt x="1129" y="0"/>
                </a:moveTo>
                <a:cubicBezTo>
                  <a:pt x="13059" y="0"/>
                  <a:pt x="22730" y="9670"/>
                  <a:pt x="22730" y="21600"/>
                </a:cubicBezTo>
                <a:cubicBezTo>
                  <a:pt x="22730" y="33529"/>
                  <a:pt x="13059" y="43200"/>
                  <a:pt x="1130" y="43200"/>
                </a:cubicBezTo>
                <a:cubicBezTo>
                  <a:pt x="753" y="43200"/>
                  <a:pt x="376" y="43190"/>
                  <a:pt x="-1" y="43170"/>
                </a:cubicBezTo>
                <a:lnTo>
                  <a:pt x="1130" y="216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40" name="Arc 16"/>
          <p:cNvSpPr>
            <a:spLocks/>
          </p:cNvSpPr>
          <p:nvPr/>
        </p:nvSpPr>
        <p:spPr bwMode="auto">
          <a:xfrm>
            <a:off x="8472488" y="63500"/>
            <a:ext cx="284162" cy="53340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22730 w 22730"/>
              <a:gd name="T1" fmla="*/ 43170 h 43200"/>
              <a:gd name="T2" fmla="*/ 21600 w 22730"/>
              <a:gd name="T3" fmla="*/ 0 h 43200"/>
              <a:gd name="T4" fmla="*/ 21600 w 22730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730" h="43200" fill="none" extrusionOk="0">
                <a:moveTo>
                  <a:pt x="22730" y="43170"/>
                </a:moveTo>
                <a:cubicBezTo>
                  <a:pt x="22353" y="43190"/>
                  <a:pt x="21976" y="43200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0" y="9670"/>
                  <a:pt x="9670" y="0"/>
                  <a:pt x="21599" y="0"/>
                </a:cubicBezTo>
              </a:path>
              <a:path w="22730" h="43200" stroke="0" extrusionOk="0">
                <a:moveTo>
                  <a:pt x="22730" y="43170"/>
                </a:moveTo>
                <a:cubicBezTo>
                  <a:pt x="22353" y="43190"/>
                  <a:pt x="21976" y="43200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0" y="9670"/>
                  <a:pt x="9670" y="0"/>
                  <a:pt x="21599" y="0"/>
                </a:cubicBezTo>
                <a:lnTo>
                  <a:pt x="21600" y="21600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41" name="Oval 17">
            <a:hlinkClick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8555038" y="142875"/>
            <a:ext cx="377825" cy="373063"/>
          </a:xfrm>
          <a:prstGeom prst="ellipse">
            <a:avLst/>
          </a:prstGeom>
          <a:blipFill dpi="0" rotWithShape="0">
            <a:blip r:embed="rId14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 b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/>
          <a:p>
            <a:fld id="{F037DEF5-000D-4D69-8F04-512BF94B3C0E}" type="datetime1">
              <a:rPr lang="ru-RU" altLang="ru-RU"/>
              <a:pPr/>
              <a:t>08.04.2015</a:t>
            </a:fld>
            <a:endParaRPr lang="ru-RU" altLang="ru-RU" b="0">
              <a:latin typeface="Times New Roman" panose="02020603050405020304" pitchFamily="18" charset="0"/>
            </a:endParaRPr>
          </a:p>
        </p:txBody>
      </p:sp>
      <p:sp>
        <p:nvSpPr>
          <p:cNvPr id="25606" name="WordArt 6" descr="Дуб"/>
          <p:cNvSpPr>
            <a:spLocks noChangeArrowheads="1" noChangeShapeType="1" noTextEdit="1"/>
          </p:cNvSpPr>
          <p:nvPr/>
        </p:nvSpPr>
        <p:spPr bwMode="auto">
          <a:xfrm>
            <a:off x="685800" y="2209800"/>
            <a:ext cx="7620000" cy="44196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3600" kern="10">
                <a:ln w="28575" cap="sq">
                  <a:solidFill>
                    <a:srgbClr val="336600"/>
                  </a:solidFill>
                  <a:round/>
                  <a:headEnd type="none" w="sm" len="sm"/>
                  <a:tailEnd type="none" w="sm" len="sm"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/>
                <a:latin typeface="Comic Sans MS" panose="030F0702030302020204" pitchFamily="66" charset="0"/>
              </a:rPr>
              <a:t>Реформы Петра I </a:t>
            </a:r>
          </a:p>
          <a:p>
            <a:r>
              <a:rPr lang="ru-RU" sz="3600" kern="10">
                <a:ln w="28575" cap="sq">
                  <a:solidFill>
                    <a:srgbClr val="336600"/>
                  </a:solidFill>
                  <a:round/>
                  <a:headEnd type="none" w="sm" len="sm"/>
                  <a:tailEnd type="none" w="sm" len="sm"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/>
                <a:latin typeface="Comic Sans MS" panose="030F0702030302020204" pitchFamily="66" charset="0"/>
              </a:rPr>
              <a:t>в области культуры,</a:t>
            </a:r>
          </a:p>
          <a:p>
            <a:r>
              <a:rPr lang="ru-RU" sz="3600" kern="10">
                <a:ln w="28575" cap="sq">
                  <a:solidFill>
                    <a:srgbClr val="336600"/>
                  </a:solidFill>
                  <a:round/>
                  <a:headEnd type="none" w="sm" len="sm"/>
                  <a:tailEnd type="none" w="sm" len="sm"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/>
                <a:latin typeface="Comic Sans MS" panose="030F0702030302020204" pitchFamily="66" charset="0"/>
              </a:rPr>
              <a:t>образования и быта</a:t>
            </a:r>
          </a:p>
        </p:txBody>
      </p:sp>
      <p:sp>
        <p:nvSpPr>
          <p:cNvPr id="25608" name="WordArt 8"/>
          <p:cNvSpPr>
            <a:spLocks noChangeArrowheads="1" noChangeShapeType="1" noTextEdit="1"/>
          </p:cNvSpPr>
          <p:nvPr/>
        </p:nvSpPr>
        <p:spPr bwMode="auto">
          <a:xfrm>
            <a:off x="2133600" y="457200"/>
            <a:ext cx="6172200" cy="1600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3600" kern="1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gradFill rotWithShape="0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История Отечества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1026"/>
          <p:cNvSpPr>
            <a:spLocks noGrp="1" noChangeArrowheads="1"/>
          </p:cNvSpPr>
          <p:nvPr>
            <p:ph type="body" sz="half" idx="2"/>
          </p:nvPr>
        </p:nvSpPr>
        <p:spPr>
          <a:xfrm>
            <a:off x="228600" y="4191000"/>
            <a:ext cx="8763000" cy="2667000"/>
          </a:xfrm>
          <a:gradFill rotWithShape="0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shape">
              <a:fillToRect l="50000" t="50000" r="50000" b="50000"/>
            </a:path>
          </a:gradFill>
          <a:ln w="76200">
            <a:solidFill>
              <a:srgbClr val="660033"/>
            </a:solidFill>
            <a:miter lim="800000"/>
            <a:headEnd/>
            <a:tailEnd/>
          </a:ln>
        </p:spPr>
        <p:txBody>
          <a:bodyPr/>
          <a:lstStyle/>
          <a:p>
            <a:pPr>
              <a:buFontTx/>
              <a:buNone/>
            </a:pPr>
            <a:r>
              <a:rPr lang="ru-RU" altLang="ru-RU" sz="2400">
                <a:solidFill>
                  <a:schemeClr val="bg2"/>
                </a:solidFill>
              </a:rPr>
              <a:t>Архитектура эпохи создавалась в основном в Петер-бурге.Наряду с иностранцами-Д.Трезини,Б.Растрел-ли работали и русские зодчие-И.Коробов,М.Земцов.</a:t>
            </a:r>
          </a:p>
          <a:p>
            <a:pPr>
              <a:buFontTx/>
              <a:buNone/>
            </a:pPr>
            <a:r>
              <a:rPr lang="ru-RU" altLang="ru-RU" sz="2400">
                <a:solidFill>
                  <a:schemeClr val="bg2"/>
                </a:solidFill>
              </a:rPr>
              <a:t>Наиболее знаменитыми сооружениями эпохи были:   Кунсткамера,Дворец Меньшикова, Петропавловский собор.</a:t>
            </a:r>
          </a:p>
        </p:txBody>
      </p:sp>
      <p:sp>
        <p:nvSpPr>
          <p:cNvPr id="224259" name="Rectangle 1027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991600" cy="685800"/>
          </a:xfrm>
          <a:gradFill rotWithShape="0">
            <a:gsLst>
              <a:gs pos="0">
                <a:srgbClr val="005CBF"/>
              </a:gs>
              <a:gs pos="12500">
                <a:srgbClr val="0087E6"/>
              </a:gs>
              <a:gs pos="37500">
                <a:srgbClr val="21D6E0"/>
              </a:gs>
              <a:gs pos="50000">
                <a:srgbClr val="03D4A8"/>
              </a:gs>
              <a:gs pos="62500">
                <a:srgbClr val="21D6E0"/>
              </a:gs>
              <a:gs pos="87500">
                <a:srgbClr val="0087E6"/>
              </a:gs>
              <a:gs pos="100000">
                <a:srgbClr val="005CBF"/>
              </a:gs>
            </a:gsLst>
            <a:lin ang="0" scaled="1"/>
          </a:gradFill>
          <a:ln w="76200">
            <a:solidFill>
              <a:srgbClr val="660033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3600" b="1">
                <a:solidFill>
                  <a:schemeClr val="bg2"/>
                </a:solidFill>
              </a:rPr>
              <a:t>3.Искусство в 1-й четверти 18 века</a:t>
            </a:r>
          </a:p>
        </p:txBody>
      </p:sp>
      <p:pic>
        <p:nvPicPr>
          <p:cNvPr id="224263" name="Picture 1031" descr="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0825" y="836613"/>
            <a:ext cx="6102350" cy="3317875"/>
          </a:xfrm>
          <a:prstGeom prst="rect">
            <a:avLst/>
          </a:prstGeom>
          <a:noFill/>
          <a:ln w="76200">
            <a:solidFill>
              <a:srgbClr val="6600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4264" name="Text Box 1032"/>
          <p:cNvSpPr txBox="1">
            <a:spLocks noChangeArrowheads="1"/>
          </p:cNvSpPr>
          <p:nvPr/>
        </p:nvSpPr>
        <p:spPr bwMode="auto">
          <a:xfrm>
            <a:off x="158750" y="2174875"/>
            <a:ext cx="23971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Дворец</a:t>
            </a:r>
          </a:p>
          <a:p>
            <a:r>
              <a:rPr lang="ru-RU" altLang="ru-RU" sz="2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А.Меньшикова.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4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42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258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4267200" y="762000"/>
            <a:ext cx="4724400" cy="6096000"/>
          </a:xfrm>
          <a:gradFill rotWithShape="0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shape">
              <a:fillToRect l="50000" t="50000" r="50000" b="50000"/>
            </a:path>
          </a:gradFill>
          <a:ln w="76200">
            <a:solidFill>
              <a:srgbClr val="660033"/>
            </a:solidFill>
            <a:miter lim="800000"/>
            <a:headEnd/>
            <a:tailEnd/>
          </a:ln>
        </p:spPr>
        <p:txBody>
          <a:bodyPr/>
          <a:lstStyle/>
          <a:p>
            <a:pPr>
              <a:buFontTx/>
              <a:buNone/>
            </a:pPr>
            <a:r>
              <a:rPr lang="ru-RU" altLang="ru-RU" sz="2800">
                <a:solidFill>
                  <a:schemeClr val="bg2"/>
                </a:solidFill>
              </a:rPr>
              <a:t>Петр стремился привить в России европейские обычаи.Уже в к.17 в. он стал появляться в европейском платье, которое в 18 в. стало обязательным для го-сударственных служа-щих.</a:t>
            </a:r>
          </a:p>
          <a:p>
            <a:pPr>
              <a:buFontTx/>
              <a:buNone/>
            </a:pPr>
            <a:r>
              <a:rPr lang="ru-RU" altLang="ru-RU" sz="2800">
                <a:solidFill>
                  <a:schemeClr val="bg2"/>
                </a:solidFill>
              </a:rPr>
              <a:t>Петр заботился о приви-тии хороших манер среди бояр, обучал из правилам этикета.</a:t>
            </a:r>
          </a:p>
        </p:txBody>
      </p:sp>
      <p:sp>
        <p:nvSpPr>
          <p:cNvPr id="221188" name="Rectangle 4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991600" cy="685800"/>
          </a:xfrm>
          <a:gradFill rotWithShape="0">
            <a:gsLst>
              <a:gs pos="0">
                <a:srgbClr val="005CBF"/>
              </a:gs>
              <a:gs pos="12500">
                <a:srgbClr val="0087E6"/>
              </a:gs>
              <a:gs pos="37500">
                <a:srgbClr val="21D6E0"/>
              </a:gs>
              <a:gs pos="50000">
                <a:srgbClr val="03D4A8"/>
              </a:gs>
              <a:gs pos="62500">
                <a:srgbClr val="21D6E0"/>
              </a:gs>
              <a:gs pos="87500">
                <a:srgbClr val="0087E6"/>
              </a:gs>
              <a:gs pos="100000">
                <a:srgbClr val="005CBF"/>
              </a:gs>
            </a:gsLst>
            <a:lin ang="0" scaled="1"/>
          </a:gradFill>
          <a:ln w="76200">
            <a:solidFill>
              <a:srgbClr val="660033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b="1">
                <a:solidFill>
                  <a:schemeClr val="bg2"/>
                </a:solidFill>
              </a:rPr>
              <a:t>4.Реформа в области быта.</a:t>
            </a:r>
          </a:p>
        </p:txBody>
      </p:sp>
      <p:pic>
        <p:nvPicPr>
          <p:cNvPr id="221190" name="Picture 6" descr="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836613"/>
            <a:ext cx="3687763" cy="5037137"/>
          </a:xfrm>
          <a:prstGeom prst="rect">
            <a:avLst/>
          </a:prstGeom>
          <a:noFill/>
          <a:ln w="76200">
            <a:solidFill>
              <a:srgbClr val="6600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1191" name="Text Box 7"/>
          <p:cNvSpPr txBox="1">
            <a:spLocks noChangeArrowheads="1"/>
          </p:cNvSpPr>
          <p:nvPr/>
        </p:nvSpPr>
        <p:spPr bwMode="auto">
          <a:xfrm>
            <a:off x="-31750" y="5991225"/>
            <a:ext cx="431641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Петр </a:t>
            </a:r>
            <a:r>
              <a:rPr lang="en-US" altLang="ru-RU" sz="2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</a:t>
            </a:r>
            <a:r>
              <a:rPr lang="ru-RU" altLang="ru-RU" sz="2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на голландской верфи.</a:t>
            </a:r>
          </a:p>
          <a:p>
            <a:r>
              <a:rPr lang="ru-RU" altLang="ru-RU" sz="2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Современный рисунок.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1186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4419600" y="838200"/>
            <a:ext cx="4572000" cy="6019800"/>
          </a:xfrm>
          <a:gradFill rotWithShape="0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shape">
              <a:fillToRect l="50000" t="50000" r="50000" b="50000"/>
            </a:path>
          </a:gradFill>
          <a:ln w="76200">
            <a:solidFill>
              <a:srgbClr val="660033"/>
            </a:solidFill>
            <a:miter lim="800000"/>
            <a:headEnd/>
            <a:tailEnd/>
          </a:ln>
        </p:spPr>
        <p:txBody>
          <a:bodyPr/>
          <a:lstStyle/>
          <a:p>
            <a:pPr>
              <a:buFontTx/>
              <a:buNone/>
            </a:pPr>
            <a:r>
              <a:rPr lang="ru-RU" altLang="ru-RU" sz="2800">
                <a:solidFill>
                  <a:schemeClr val="bg2"/>
                </a:solidFill>
              </a:rPr>
              <a:t>Для тех кто не хотел расставаться с рус-ским платьем Петр придумал налоги,нап-ример «Бородовые деньги».</a:t>
            </a:r>
          </a:p>
          <a:p>
            <a:pPr>
              <a:buFontTx/>
              <a:buNone/>
            </a:pPr>
            <a:r>
              <a:rPr lang="ru-RU" altLang="ru-RU" sz="2800">
                <a:solidFill>
                  <a:schemeClr val="bg2"/>
                </a:solidFill>
              </a:rPr>
              <a:t>С 1700 г. Россия стала отмечать новый год и вести счет лет по ев-ропейскому образцу.</a:t>
            </a:r>
          </a:p>
          <a:p>
            <a:pPr>
              <a:buFontTx/>
              <a:buNone/>
            </a:pPr>
            <a:r>
              <a:rPr lang="ru-RU" altLang="ru-RU" sz="2800">
                <a:solidFill>
                  <a:schemeClr val="bg2"/>
                </a:solidFill>
              </a:rPr>
              <a:t>В стране появились чай,кофе,табак,карто-фель помидоры.</a:t>
            </a:r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991600" cy="685800"/>
          </a:xfrm>
          <a:gradFill rotWithShape="0">
            <a:gsLst>
              <a:gs pos="0">
                <a:srgbClr val="005CBF"/>
              </a:gs>
              <a:gs pos="12500">
                <a:srgbClr val="0087E6"/>
              </a:gs>
              <a:gs pos="37500">
                <a:srgbClr val="21D6E0"/>
              </a:gs>
              <a:gs pos="50000">
                <a:srgbClr val="03D4A8"/>
              </a:gs>
              <a:gs pos="62500">
                <a:srgbClr val="21D6E0"/>
              </a:gs>
              <a:gs pos="87500">
                <a:srgbClr val="0087E6"/>
              </a:gs>
              <a:gs pos="100000">
                <a:srgbClr val="005CBF"/>
              </a:gs>
            </a:gsLst>
            <a:lin ang="0" scaled="1"/>
          </a:gradFill>
          <a:ln w="76200">
            <a:solidFill>
              <a:srgbClr val="660033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b="1">
                <a:solidFill>
                  <a:schemeClr val="bg2"/>
                </a:solidFill>
              </a:rPr>
              <a:t>4.Реформа в области быта.</a:t>
            </a:r>
          </a:p>
        </p:txBody>
      </p:sp>
      <p:pic>
        <p:nvPicPr>
          <p:cNvPr id="225287" name="Picture 7" descr="2"/>
          <p:cNvPicPr>
            <a:picLocks noChangeAspect="1" noChangeArrowheads="1"/>
          </p:cNvPicPr>
          <p:nvPr/>
        </p:nvPicPr>
        <p:blipFill>
          <a:blip r:embed="rId2"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268413"/>
            <a:ext cx="4222750" cy="4313237"/>
          </a:xfrm>
          <a:prstGeom prst="rect">
            <a:avLst/>
          </a:prstGeom>
          <a:noFill/>
          <a:ln w="76200">
            <a:solidFill>
              <a:srgbClr val="6600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5288" name="Text Box 8"/>
          <p:cNvSpPr txBox="1">
            <a:spLocks noChangeArrowheads="1"/>
          </p:cNvSpPr>
          <p:nvPr/>
        </p:nvSpPr>
        <p:spPr bwMode="auto">
          <a:xfrm>
            <a:off x="604838" y="6021388"/>
            <a:ext cx="31035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«Бородовые» деньги.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2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2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2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82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228600" y="4581525"/>
            <a:ext cx="8763000" cy="2276475"/>
          </a:xfrm>
          <a:gradFill rotWithShape="0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shape">
              <a:fillToRect l="50000" t="50000" r="50000" b="50000"/>
            </a:path>
          </a:gradFill>
          <a:ln w="76200">
            <a:solidFill>
              <a:srgbClr val="660033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altLang="ru-RU" sz="2800">
                <a:solidFill>
                  <a:schemeClr val="bg2"/>
                </a:solidFill>
              </a:rPr>
              <a:t>С 1718 г. Петр начал собирать ассамблеи, куда чиновники должны были являться с женами.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800">
                <a:solidFill>
                  <a:schemeClr val="bg2"/>
                </a:solidFill>
              </a:rPr>
              <a:t>На Ассамблеях играли на музыкальных инст-рументах, играли в игры, танцевали вели светские и политические беседы. </a:t>
            </a:r>
          </a:p>
        </p:txBody>
      </p:sp>
      <p:sp>
        <p:nvSpPr>
          <p:cNvPr id="220163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991600" cy="685800"/>
          </a:xfrm>
          <a:gradFill rotWithShape="0">
            <a:gsLst>
              <a:gs pos="0">
                <a:srgbClr val="005CBF"/>
              </a:gs>
              <a:gs pos="12500">
                <a:srgbClr val="0087E6"/>
              </a:gs>
              <a:gs pos="37500">
                <a:srgbClr val="21D6E0"/>
              </a:gs>
              <a:gs pos="50000">
                <a:srgbClr val="03D4A8"/>
              </a:gs>
              <a:gs pos="62500">
                <a:srgbClr val="21D6E0"/>
              </a:gs>
              <a:gs pos="87500">
                <a:srgbClr val="0087E6"/>
              </a:gs>
              <a:gs pos="100000">
                <a:srgbClr val="005CBF"/>
              </a:gs>
            </a:gsLst>
            <a:lin ang="0" scaled="1"/>
          </a:gradFill>
          <a:ln w="76200">
            <a:solidFill>
              <a:srgbClr val="660033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b="1">
                <a:solidFill>
                  <a:schemeClr val="bg2"/>
                </a:solidFill>
              </a:rPr>
              <a:t>4.Реформа в области быта.</a:t>
            </a:r>
          </a:p>
        </p:txBody>
      </p:sp>
      <p:pic>
        <p:nvPicPr>
          <p:cNvPr id="220165" name="Picture 5" descr="8"/>
          <p:cNvPicPr>
            <a:picLocks noChangeAspect="1" noChangeArrowheads="1"/>
          </p:cNvPicPr>
          <p:nvPr/>
        </p:nvPicPr>
        <p:blipFill>
          <a:blip r:embed="rId2">
            <a:lum bright="6000"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013" y="823913"/>
            <a:ext cx="5473700" cy="3705225"/>
          </a:xfrm>
          <a:prstGeom prst="rect">
            <a:avLst/>
          </a:prstGeom>
          <a:noFill/>
          <a:ln w="76200">
            <a:solidFill>
              <a:srgbClr val="6600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0166" name="Text Box 6"/>
          <p:cNvSpPr txBox="1">
            <a:spLocks noChangeArrowheads="1"/>
          </p:cNvSpPr>
          <p:nvPr/>
        </p:nvSpPr>
        <p:spPr bwMode="auto">
          <a:xfrm>
            <a:off x="468313" y="1947863"/>
            <a:ext cx="2217737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В.Кардовский.</a:t>
            </a:r>
          </a:p>
          <a:p>
            <a:r>
              <a:rPr lang="ru-RU" altLang="ru-RU" sz="2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Ассамблея</a:t>
            </a:r>
          </a:p>
          <a:p>
            <a:r>
              <a:rPr lang="ru-RU" altLang="ru-RU" sz="2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петровского</a:t>
            </a:r>
          </a:p>
          <a:p>
            <a:r>
              <a:rPr lang="ru-RU" altLang="ru-RU" sz="2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времени.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01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01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0162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674813" y="533400"/>
            <a:ext cx="7240587" cy="985838"/>
          </a:xfrm>
          <a:gradFill rotWithShape="0">
            <a:gsLst>
              <a:gs pos="0">
                <a:srgbClr val="005CBF"/>
              </a:gs>
              <a:gs pos="12500">
                <a:srgbClr val="0087E6"/>
              </a:gs>
              <a:gs pos="37500">
                <a:srgbClr val="21D6E0"/>
              </a:gs>
              <a:gs pos="50000">
                <a:srgbClr val="03D4A8"/>
              </a:gs>
              <a:gs pos="62500">
                <a:srgbClr val="21D6E0"/>
              </a:gs>
              <a:gs pos="87500">
                <a:srgbClr val="0087E6"/>
              </a:gs>
              <a:gs pos="100000">
                <a:srgbClr val="005CBF"/>
              </a:gs>
            </a:gsLst>
            <a:lin ang="0" scaled="1"/>
          </a:gradFill>
          <a:ln w="76200">
            <a:solidFill>
              <a:srgbClr val="660033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6000" b="1" u="sng">
                <a:solidFill>
                  <a:srgbClr val="FFFF00"/>
                </a:solidFill>
              </a:rPr>
              <a:t>План урока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1752600"/>
            <a:ext cx="7240588" cy="4800600"/>
          </a:xfrm>
          <a:gradFill rotWithShape="0">
            <a:gsLst>
              <a:gs pos="0">
                <a:srgbClr val="CCFFFF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buFontTx/>
              <a:buNone/>
            </a:pPr>
            <a:r>
              <a:rPr lang="ru-RU" altLang="ru-RU" sz="4400">
                <a:solidFill>
                  <a:schemeClr val="bg2"/>
                </a:solidFill>
              </a:rPr>
              <a:t>1.Развитие науки.</a:t>
            </a:r>
          </a:p>
          <a:p>
            <a:pPr>
              <a:buFontTx/>
              <a:buNone/>
            </a:pPr>
            <a:r>
              <a:rPr lang="ru-RU" altLang="ru-RU" sz="4400">
                <a:solidFill>
                  <a:schemeClr val="bg2"/>
                </a:solidFill>
              </a:rPr>
              <a:t>2.Реформа образования.</a:t>
            </a:r>
          </a:p>
          <a:p>
            <a:pPr>
              <a:buFontTx/>
              <a:buNone/>
            </a:pPr>
            <a:r>
              <a:rPr lang="ru-RU" altLang="ru-RU" sz="4400">
                <a:solidFill>
                  <a:schemeClr val="bg2"/>
                </a:solidFill>
              </a:rPr>
              <a:t>3.Искусство в 1-й четверти 18 века.</a:t>
            </a:r>
          </a:p>
          <a:p>
            <a:pPr>
              <a:buFontTx/>
              <a:buNone/>
            </a:pPr>
            <a:r>
              <a:rPr lang="ru-RU" altLang="ru-RU" sz="4400">
                <a:solidFill>
                  <a:schemeClr val="bg2"/>
                </a:solidFill>
              </a:rPr>
              <a:t>4.Реформа в области быта.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 descr="Дуб"/>
          <p:cNvSpPr>
            <a:spLocks noGrp="1" noChangeArrowheads="1"/>
          </p:cNvSpPr>
          <p:nvPr>
            <p:ph type="title"/>
          </p:nvPr>
        </p:nvSpPr>
        <p:spPr>
          <a:xfrm>
            <a:off x="1674813" y="152400"/>
            <a:ext cx="7240587" cy="985838"/>
          </a:xfrm>
          <a:blipFill dpi="0" rotWithShape="0">
            <a:blip r:embed="rId2"/>
            <a:srcRect/>
            <a:tile tx="0" ty="0" sx="100000" sy="100000" flip="none" algn="tl"/>
          </a:blipFill>
          <a:ln w="76200">
            <a:solidFill>
              <a:srgbClr val="660033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6000" b="1" u="sng">
                <a:solidFill>
                  <a:srgbClr val="FFFF00"/>
                </a:solidFill>
              </a:rPr>
              <a:t>Задание на урок.</a:t>
            </a:r>
            <a:endParaRPr lang="ru-RU" altLang="ru-RU" sz="6000" b="1" u="sng">
              <a:solidFill>
                <a:srgbClr val="FFFFFF"/>
              </a:solidFill>
            </a:endParaRPr>
          </a:p>
        </p:txBody>
      </p:sp>
      <p:sp>
        <p:nvSpPr>
          <p:cNvPr id="27651" name="Rectangle 3" descr="Каштан"/>
          <p:cNvSpPr>
            <a:spLocks noGrp="1" noChangeArrowheads="1"/>
          </p:cNvSpPr>
          <p:nvPr>
            <p:ph type="body" idx="1"/>
          </p:nvPr>
        </p:nvSpPr>
        <p:spPr>
          <a:xfrm>
            <a:off x="1674813" y="1600200"/>
            <a:ext cx="7240587" cy="4724400"/>
          </a:xfrm>
          <a:blipFill dpi="0" rotWithShape="0">
            <a:blip r:embed="rId3"/>
            <a:srcRect/>
            <a:tile tx="0" ty="0" sx="100000" sy="100000" flip="none" algn="tl"/>
          </a:blipFill>
          <a:ln w="76200">
            <a:solidFill>
              <a:srgbClr val="FFCC66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buFontTx/>
              <a:buNone/>
            </a:pPr>
            <a:r>
              <a:rPr lang="ru-RU" altLang="ru-RU" sz="6000">
                <a:solidFill>
                  <a:schemeClr val="bg1"/>
                </a:solidFill>
              </a:rPr>
              <a:t>Как история России отразилась в культуре н.18 века?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4267200" y="762000"/>
            <a:ext cx="4724400" cy="6096000"/>
          </a:xfrm>
          <a:gradFill rotWithShape="0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shape">
              <a:fillToRect l="50000" t="50000" r="50000" b="50000"/>
            </a:path>
          </a:gradFill>
          <a:ln w="76200">
            <a:solidFill>
              <a:srgbClr val="660033"/>
            </a:solidFill>
            <a:miter lim="800000"/>
            <a:headEnd/>
            <a:tailEnd/>
          </a:ln>
        </p:spPr>
        <p:txBody>
          <a:bodyPr/>
          <a:lstStyle/>
          <a:p>
            <a:pPr>
              <a:buFontTx/>
              <a:buNone/>
            </a:pPr>
            <a:r>
              <a:rPr lang="ru-RU" altLang="ru-RU" sz="2800">
                <a:solidFill>
                  <a:schemeClr val="bg2"/>
                </a:solidFill>
              </a:rPr>
              <a:t>Развитие экономики спо собствовало разви-тию науки.</a:t>
            </a:r>
          </a:p>
          <a:p>
            <a:pPr>
              <a:buFontTx/>
              <a:buNone/>
            </a:pPr>
            <a:r>
              <a:rPr lang="ru-RU" altLang="ru-RU" sz="2800">
                <a:solidFill>
                  <a:schemeClr val="bg2"/>
                </a:solidFill>
              </a:rPr>
              <a:t>1700-создана горнораз-ведочная служба.</a:t>
            </a:r>
          </a:p>
          <a:p>
            <a:pPr>
              <a:buFontTx/>
              <a:buNone/>
            </a:pPr>
            <a:r>
              <a:rPr lang="ru-RU" altLang="ru-RU" sz="2800">
                <a:solidFill>
                  <a:schemeClr val="bg2"/>
                </a:solidFill>
              </a:rPr>
              <a:t>1703-открытие медного месторождения на Ура ле.</a:t>
            </a:r>
          </a:p>
          <a:p>
            <a:pPr>
              <a:buFontTx/>
              <a:buNone/>
            </a:pPr>
            <a:r>
              <a:rPr lang="ru-RU" altLang="ru-RU" sz="2800">
                <a:solidFill>
                  <a:schemeClr val="bg2"/>
                </a:solidFill>
              </a:rPr>
              <a:t>1706-открыт Аптекарс-кий огород в Москве.</a:t>
            </a:r>
          </a:p>
          <a:p>
            <a:pPr>
              <a:buFontTx/>
              <a:buNone/>
            </a:pPr>
            <a:r>
              <a:rPr lang="ru-RU" altLang="ru-RU" sz="2800">
                <a:solidFill>
                  <a:schemeClr val="bg2"/>
                </a:solidFill>
              </a:rPr>
              <a:t>1712-создание А.Нарто-вым 1-о в мире токар-ного станка. </a:t>
            </a:r>
          </a:p>
        </p:txBody>
      </p:sp>
      <p:sp>
        <p:nvSpPr>
          <p:cNvPr id="215043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991600" cy="685800"/>
          </a:xfrm>
          <a:gradFill rotWithShape="0">
            <a:gsLst>
              <a:gs pos="0">
                <a:srgbClr val="005CBF"/>
              </a:gs>
              <a:gs pos="12500">
                <a:srgbClr val="0087E6"/>
              </a:gs>
              <a:gs pos="37500">
                <a:srgbClr val="21D6E0"/>
              </a:gs>
              <a:gs pos="50000">
                <a:srgbClr val="03D4A8"/>
              </a:gs>
              <a:gs pos="62500">
                <a:srgbClr val="21D6E0"/>
              </a:gs>
              <a:gs pos="87500">
                <a:srgbClr val="0087E6"/>
              </a:gs>
              <a:gs pos="100000">
                <a:srgbClr val="005CBF"/>
              </a:gs>
            </a:gsLst>
            <a:lin ang="0" scaled="1"/>
          </a:gradFill>
          <a:ln w="76200">
            <a:solidFill>
              <a:srgbClr val="660033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4800" b="1">
                <a:solidFill>
                  <a:schemeClr val="bg2"/>
                </a:solidFill>
              </a:rPr>
              <a:t>1.Развитие науки.</a:t>
            </a:r>
          </a:p>
        </p:txBody>
      </p:sp>
      <p:pic>
        <p:nvPicPr>
          <p:cNvPr id="215048" name="Picture 8" descr="Рисунок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854075"/>
            <a:ext cx="3775075" cy="5383213"/>
          </a:xfrm>
          <a:prstGeom prst="rect">
            <a:avLst/>
          </a:prstGeom>
          <a:noFill/>
          <a:ln w="76200">
            <a:solidFill>
              <a:srgbClr val="6600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5049" name="Text Box 9"/>
          <p:cNvSpPr txBox="1">
            <a:spLocks noChangeArrowheads="1"/>
          </p:cNvSpPr>
          <p:nvPr/>
        </p:nvSpPr>
        <p:spPr bwMode="auto">
          <a:xfrm>
            <a:off x="14288" y="6284913"/>
            <a:ext cx="419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Токарный станок А.Нартова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42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050"/>
          <p:cNvSpPr>
            <a:spLocks noGrp="1" noChangeArrowheads="1"/>
          </p:cNvSpPr>
          <p:nvPr>
            <p:ph type="body" sz="half" idx="2"/>
          </p:nvPr>
        </p:nvSpPr>
        <p:spPr>
          <a:xfrm>
            <a:off x="179388" y="4149725"/>
            <a:ext cx="8785225" cy="2636838"/>
          </a:xfrm>
          <a:gradFill rotWithShape="0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shape">
              <a:fillToRect l="50000" t="50000" r="50000" b="50000"/>
            </a:path>
          </a:gradFill>
          <a:ln w="76200">
            <a:solidFill>
              <a:srgbClr val="660033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altLang="ru-RU" sz="2400">
                <a:solidFill>
                  <a:schemeClr val="bg2"/>
                </a:solidFill>
              </a:rPr>
              <a:t>1707-открыт 1-й госпиталь и медицинская школа.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400">
                <a:solidFill>
                  <a:schemeClr val="bg2"/>
                </a:solidFill>
              </a:rPr>
              <a:t>1702-открыта обсерватория в Москве.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400">
                <a:solidFill>
                  <a:schemeClr val="bg2"/>
                </a:solidFill>
              </a:rPr>
              <a:t>1707-составлена карта звездного неба.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400">
                <a:solidFill>
                  <a:schemeClr val="bg2"/>
                </a:solidFill>
              </a:rPr>
              <a:t>1719-открыта для публичного посещения Кунсткамера.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400">
                <a:solidFill>
                  <a:schemeClr val="bg2"/>
                </a:solidFill>
              </a:rPr>
              <a:t>1724-испытание подводной лодки.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400">
                <a:solidFill>
                  <a:schemeClr val="bg2"/>
                </a:solidFill>
              </a:rPr>
              <a:t>1725-открытие Академии наук.</a:t>
            </a:r>
          </a:p>
        </p:txBody>
      </p:sp>
      <p:sp>
        <p:nvSpPr>
          <p:cNvPr id="222211" name="Rectangle 2051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991600" cy="685800"/>
          </a:xfrm>
          <a:gradFill rotWithShape="0">
            <a:gsLst>
              <a:gs pos="0">
                <a:srgbClr val="005CBF"/>
              </a:gs>
              <a:gs pos="12500">
                <a:srgbClr val="0087E6"/>
              </a:gs>
              <a:gs pos="37500">
                <a:srgbClr val="21D6E0"/>
              </a:gs>
              <a:gs pos="50000">
                <a:srgbClr val="03D4A8"/>
              </a:gs>
              <a:gs pos="62500">
                <a:srgbClr val="21D6E0"/>
              </a:gs>
              <a:gs pos="87500">
                <a:srgbClr val="0087E6"/>
              </a:gs>
              <a:gs pos="100000">
                <a:srgbClr val="005CBF"/>
              </a:gs>
            </a:gsLst>
            <a:lin ang="0" scaled="1"/>
          </a:gradFill>
          <a:ln w="76200">
            <a:solidFill>
              <a:srgbClr val="660033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4800" b="1">
                <a:solidFill>
                  <a:schemeClr val="bg2"/>
                </a:solidFill>
              </a:rPr>
              <a:t>1.Развитие науки.</a:t>
            </a:r>
          </a:p>
        </p:txBody>
      </p:sp>
      <p:sp>
        <p:nvSpPr>
          <p:cNvPr id="222215" name="Text Box 2055"/>
          <p:cNvSpPr txBox="1">
            <a:spLocks noChangeArrowheads="1"/>
          </p:cNvSpPr>
          <p:nvPr/>
        </p:nvSpPr>
        <p:spPr bwMode="auto">
          <a:xfrm>
            <a:off x="323850" y="1989138"/>
            <a:ext cx="217328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Здание</a:t>
            </a:r>
          </a:p>
          <a:p>
            <a:r>
              <a:rPr lang="ru-RU" altLang="ru-RU" sz="2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Кунсткамеры.</a:t>
            </a:r>
          </a:p>
        </p:txBody>
      </p:sp>
      <p:pic>
        <p:nvPicPr>
          <p:cNvPr id="222216" name="Picture 2056" descr="Рисунок3"/>
          <p:cNvPicPr>
            <a:picLocks noChangeAspect="1" noChangeArrowheads="1"/>
          </p:cNvPicPr>
          <p:nvPr/>
        </p:nvPicPr>
        <p:blipFill>
          <a:blip r:embed="rId2"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804863"/>
            <a:ext cx="5543550" cy="3295650"/>
          </a:xfrm>
          <a:prstGeom prst="rect">
            <a:avLst/>
          </a:prstGeom>
          <a:noFill/>
          <a:ln w="76200">
            <a:solidFill>
              <a:srgbClr val="6600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2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22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22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22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22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22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210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4267200" y="762000"/>
            <a:ext cx="4724400" cy="6096000"/>
          </a:xfrm>
          <a:gradFill rotWithShape="0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shape">
              <a:fillToRect l="50000" t="50000" r="50000" b="50000"/>
            </a:path>
          </a:gradFill>
          <a:ln w="76200">
            <a:solidFill>
              <a:srgbClr val="660033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altLang="ru-RU" sz="2800">
                <a:solidFill>
                  <a:schemeClr val="bg2"/>
                </a:solidFill>
              </a:rPr>
              <a:t>Реформы требовали гра мотных специалистов.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800">
                <a:solidFill>
                  <a:schemeClr val="bg2"/>
                </a:solidFill>
              </a:rPr>
              <a:t>Петр начал с посылки дворян за границу,но вскоре в стране появи лись бессословные школы.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800">
                <a:solidFill>
                  <a:schemeClr val="bg2"/>
                </a:solidFill>
              </a:rPr>
              <a:t>В 1701 г в Москве откры-лась Навигацкая шко-ла, где изучались прак тические дисциплины.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800">
                <a:solidFill>
                  <a:schemeClr val="bg2"/>
                </a:solidFill>
              </a:rPr>
              <a:t>Затем появились Инже-нерная, Артиллерий-ская, Медицинская и др.школы.</a:t>
            </a:r>
          </a:p>
        </p:txBody>
      </p:sp>
      <p:sp>
        <p:nvSpPr>
          <p:cNvPr id="22733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991600" cy="685800"/>
          </a:xfrm>
          <a:gradFill rotWithShape="0">
            <a:gsLst>
              <a:gs pos="0">
                <a:srgbClr val="005CBF"/>
              </a:gs>
              <a:gs pos="12500">
                <a:srgbClr val="0087E6"/>
              </a:gs>
              <a:gs pos="37500">
                <a:srgbClr val="21D6E0"/>
              </a:gs>
              <a:gs pos="50000">
                <a:srgbClr val="03D4A8"/>
              </a:gs>
              <a:gs pos="62500">
                <a:srgbClr val="21D6E0"/>
              </a:gs>
              <a:gs pos="87500">
                <a:srgbClr val="0087E6"/>
              </a:gs>
              <a:gs pos="100000">
                <a:srgbClr val="005CBF"/>
              </a:gs>
            </a:gsLst>
            <a:lin ang="0" scaled="1"/>
          </a:gradFill>
          <a:ln w="76200">
            <a:solidFill>
              <a:srgbClr val="660033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b="1">
                <a:solidFill>
                  <a:schemeClr val="bg2"/>
                </a:solidFill>
              </a:rPr>
              <a:t>2.Реформа образования.</a:t>
            </a:r>
          </a:p>
        </p:txBody>
      </p:sp>
      <p:sp>
        <p:nvSpPr>
          <p:cNvPr id="227336" name="Text Box 8"/>
          <p:cNvSpPr txBox="1">
            <a:spLocks noChangeArrowheads="1"/>
          </p:cNvSpPr>
          <p:nvPr/>
        </p:nvSpPr>
        <p:spPr bwMode="auto">
          <a:xfrm>
            <a:off x="874713" y="6200775"/>
            <a:ext cx="246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Сухарева башня</a:t>
            </a:r>
          </a:p>
        </p:txBody>
      </p:sp>
      <p:pic>
        <p:nvPicPr>
          <p:cNvPr id="227337" name="Picture 9" descr="Рисунок2"/>
          <p:cNvPicPr>
            <a:picLocks noChangeAspect="1" noChangeArrowheads="1"/>
          </p:cNvPicPr>
          <p:nvPr/>
        </p:nvPicPr>
        <p:blipFill>
          <a:blip r:embed="rId2"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052513"/>
            <a:ext cx="3873500" cy="5113337"/>
          </a:xfrm>
          <a:prstGeom prst="rect">
            <a:avLst/>
          </a:prstGeom>
          <a:noFill/>
          <a:ln w="76200">
            <a:solidFill>
              <a:srgbClr val="6600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7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73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73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73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0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1026"/>
          <p:cNvSpPr>
            <a:spLocks noGrp="1" noChangeArrowheads="1"/>
          </p:cNvSpPr>
          <p:nvPr>
            <p:ph type="body" sz="half" idx="2"/>
          </p:nvPr>
        </p:nvSpPr>
        <p:spPr>
          <a:xfrm>
            <a:off x="250825" y="4437063"/>
            <a:ext cx="8740775" cy="2349500"/>
          </a:xfrm>
          <a:gradFill rotWithShape="0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shape">
              <a:fillToRect l="50000" t="50000" r="50000" b="50000"/>
            </a:path>
          </a:gradFill>
          <a:ln w="76200">
            <a:solidFill>
              <a:srgbClr val="660033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altLang="ru-RU" sz="2400">
                <a:solidFill>
                  <a:schemeClr val="bg2"/>
                </a:solidFill>
              </a:rPr>
              <a:t>Чтобы дворяне не уклонялись от учебы,Петр запретил священникам венчать их без справки об образова-нии.Чуть позже стали появляться школы для дво-рянских детей.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2400">
                <a:solidFill>
                  <a:schemeClr val="bg2"/>
                </a:solidFill>
              </a:rPr>
              <a:t>Развитие образования потребовало издания учебни-ков.Самым знаменитым учебником эпохи стала «Арифметика» Л.Магницкого.</a:t>
            </a:r>
          </a:p>
        </p:txBody>
      </p:sp>
      <p:sp>
        <p:nvSpPr>
          <p:cNvPr id="218115" name="Rectangle 1027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991600" cy="685800"/>
          </a:xfrm>
          <a:gradFill rotWithShape="0">
            <a:gsLst>
              <a:gs pos="0">
                <a:srgbClr val="005CBF"/>
              </a:gs>
              <a:gs pos="12500">
                <a:srgbClr val="0087E6"/>
              </a:gs>
              <a:gs pos="37500">
                <a:srgbClr val="21D6E0"/>
              </a:gs>
              <a:gs pos="50000">
                <a:srgbClr val="03D4A8"/>
              </a:gs>
              <a:gs pos="62500">
                <a:srgbClr val="21D6E0"/>
              </a:gs>
              <a:gs pos="87500">
                <a:srgbClr val="0087E6"/>
              </a:gs>
              <a:gs pos="100000">
                <a:srgbClr val="005CBF"/>
              </a:gs>
            </a:gsLst>
            <a:lin ang="0" scaled="1"/>
          </a:gradFill>
          <a:ln w="76200">
            <a:solidFill>
              <a:srgbClr val="660033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b="1">
                <a:solidFill>
                  <a:schemeClr val="bg2"/>
                </a:solidFill>
              </a:rPr>
              <a:t>2.Реформа образования.</a:t>
            </a:r>
          </a:p>
        </p:txBody>
      </p:sp>
      <p:sp>
        <p:nvSpPr>
          <p:cNvPr id="218117" name="Text Box 1029"/>
          <p:cNvSpPr txBox="1">
            <a:spLocks noChangeArrowheads="1"/>
          </p:cNvSpPr>
          <p:nvPr/>
        </p:nvSpPr>
        <p:spPr bwMode="auto">
          <a:xfrm>
            <a:off x="558800" y="2205038"/>
            <a:ext cx="22129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Арифметика</a:t>
            </a:r>
          </a:p>
          <a:p>
            <a:r>
              <a:rPr lang="ru-RU" altLang="ru-RU" sz="2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Л.Магницкого</a:t>
            </a:r>
          </a:p>
        </p:txBody>
      </p:sp>
      <p:pic>
        <p:nvPicPr>
          <p:cNvPr id="218118" name="Picture 1030" descr="Рисунок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013" y="836613"/>
            <a:ext cx="5113337" cy="3494087"/>
          </a:xfrm>
          <a:prstGeom prst="rect">
            <a:avLst/>
          </a:prstGeom>
          <a:noFill/>
          <a:ln w="76200">
            <a:solidFill>
              <a:srgbClr val="6600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114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1026"/>
          <p:cNvSpPr>
            <a:spLocks noGrp="1" noChangeArrowheads="1"/>
          </p:cNvSpPr>
          <p:nvPr>
            <p:ph type="body" sz="half" idx="2"/>
          </p:nvPr>
        </p:nvSpPr>
        <p:spPr>
          <a:xfrm>
            <a:off x="228600" y="4191000"/>
            <a:ext cx="8763000" cy="2667000"/>
          </a:xfrm>
          <a:gradFill rotWithShape="0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shape">
              <a:fillToRect l="50000" t="50000" r="50000" b="50000"/>
            </a:path>
          </a:gradFill>
          <a:ln w="76200">
            <a:solidFill>
              <a:srgbClr val="660033"/>
            </a:solidFill>
            <a:miter lim="800000"/>
            <a:headEnd/>
            <a:tailEnd/>
          </a:ln>
        </p:spPr>
        <p:txBody>
          <a:bodyPr/>
          <a:lstStyle/>
          <a:p>
            <a:pPr>
              <a:buFontTx/>
              <a:buNone/>
            </a:pPr>
            <a:r>
              <a:rPr lang="ru-RU" altLang="ru-RU" sz="2800">
                <a:solidFill>
                  <a:schemeClr val="bg2"/>
                </a:solidFill>
              </a:rPr>
              <a:t>В 1703 г.Была издана 1-я русская газета- «Ве-домости».</a:t>
            </a:r>
          </a:p>
          <a:p>
            <a:pPr>
              <a:buFontTx/>
              <a:buNone/>
            </a:pPr>
            <a:r>
              <a:rPr lang="ru-RU" altLang="ru-RU" sz="2800">
                <a:solidFill>
                  <a:schemeClr val="bg2"/>
                </a:solidFill>
              </a:rPr>
              <a:t>Для облегчения образования в 1710 г. Петр вместо церковного шрифта ввел более удобный- гражданский.</a:t>
            </a:r>
          </a:p>
        </p:txBody>
      </p:sp>
      <p:sp>
        <p:nvSpPr>
          <p:cNvPr id="226307" name="Rectangle 1027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991600" cy="685800"/>
          </a:xfrm>
          <a:gradFill rotWithShape="0">
            <a:gsLst>
              <a:gs pos="0">
                <a:srgbClr val="005CBF"/>
              </a:gs>
              <a:gs pos="12500">
                <a:srgbClr val="0087E6"/>
              </a:gs>
              <a:gs pos="37500">
                <a:srgbClr val="21D6E0"/>
              </a:gs>
              <a:gs pos="50000">
                <a:srgbClr val="03D4A8"/>
              </a:gs>
              <a:gs pos="62500">
                <a:srgbClr val="21D6E0"/>
              </a:gs>
              <a:gs pos="87500">
                <a:srgbClr val="0087E6"/>
              </a:gs>
              <a:gs pos="100000">
                <a:srgbClr val="005CBF"/>
              </a:gs>
            </a:gsLst>
            <a:lin ang="0" scaled="1"/>
          </a:gradFill>
          <a:ln w="76200">
            <a:solidFill>
              <a:srgbClr val="660033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b="1">
                <a:solidFill>
                  <a:schemeClr val="bg2"/>
                </a:solidFill>
              </a:rPr>
              <a:t>2.Реформа образования.</a:t>
            </a:r>
          </a:p>
        </p:txBody>
      </p:sp>
      <p:pic>
        <p:nvPicPr>
          <p:cNvPr id="226311" name="Picture 1031" descr="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000" y="836613"/>
            <a:ext cx="6099175" cy="3313112"/>
          </a:xfrm>
          <a:prstGeom prst="rect">
            <a:avLst/>
          </a:prstGeom>
          <a:noFill/>
          <a:ln w="76200">
            <a:solidFill>
              <a:srgbClr val="6600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6312" name="Text Box 1032"/>
          <p:cNvSpPr txBox="1">
            <a:spLocks noChangeArrowheads="1"/>
          </p:cNvSpPr>
          <p:nvPr/>
        </p:nvSpPr>
        <p:spPr bwMode="auto">
          <a:xfrm>
            <a:off x="323850" y="2133600"/>
            <a:ext cx="20669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Гражданский</a:t>
            </a:r>
          </a:p>
          <a:p>
            <a:r>
              <a:rPr lang="ru-RU" altLang="ru-RU" sz="2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шрифт.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3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3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306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4267200" y="762000"/>
            <a:ext cx="4724400" cy="6096000"/>
          </a:xfrm>
          <a:gradFill rotWithShape="0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shape">
              <a:fillToRect l="50000" t="50000" r="50000" b="50000"/>
            </a:path>
          </a:gradFill>
          <a:ln w="76200">
            <a:solidFill>
              <a:srgbClr val="660033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altLang="ru-RU" sz="2800">
                <a:solidFill>
                  <a:schemeClr val="bg2"/>
                </a:solidFill>
              </a:rPr>
              <a:t>В н.18 в. художествен-ная культура приобре-ла светский характер и получила поддержку государства.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800">
                <a:solidFill>
                  <a:schemeClr val="bg2"/>
                </a:solidFill>
              </a:rPr>
              <a:t>Большого развития по-лучил жанр портрета. Наряду с приглашен-ными иностранцами большим мастером в этом направлении стал И.Никитин, соз-давший портреты Пет-ра и его соратников.</a:t>
            </a:r>
          </a:p>
        </p:txBody>
      </p:sp>
      <p:sp>
        <p:nvSpPr>
          <p:cNvPr id="219139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991600" cy="685800"/>
          </a:xfrm>
          <a:gradFill rotWithShape="0">
            <a:gsLst>
              <a:gs pos="0">
                <a:srgbClr val="005CBF"/>
              </a:gs>
              <a:gs pos="12500">
                <a:srgbClr val="0087E6"/>
              </a:gs>
              <a:gs pos="37500">
                <a:srgbClr val="21D6E0"/>
              </a:gs>
              <a:gs pos="50000">
                <a:srgbClr val="03D4A8"/>
              </a:gs>
              <a:gs pos="62500">
                <a:srgbClr val="21D6E0"/>
              </a:gs>
              <a:gs pos="87500">
                <a:srgbClr val="0087E6"/>
              </a:gs>
              <a:gs pos="100000">
                <a:srgbClr val="005CBF"/>
              </a:gs>
            </a:gsLst>
            <a:lin ang="0" scaled="1"/>
          </a:gradFill>
          <a:ln w="76200">
            <a:solidFill>
              <a:srgbClr val="660033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3600" b="1">
                <a:solidFill>
                  <a:schemeClr val="bg2"/>
                </a:solidFill>
              </a:rPr>
              <a:t>3.Искусство в 1-й четверти 18 века</a:t>
            </a:r>
          </a:p>
        </p:txBody>
      </p:sp>
      <p:sp>
        <p:nvSpPr>
          <p:cNvPr id="219141" name="Text Box 5"/>
          <p:cNvSpPr txBox="1">
            <a:spLocks noChangeArrowheads="1"/>
          </p:cNvSpPr>
          <p:nvPr/>
        </p:nvSpPr>
        <p:spPr bwMode="auto">
          <a:xfrm>
            <a:off x="882650" y="5702300"/>
            <a:ext cx="25368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И.Никитин</a:t>
            </a:r>
          </a:p>
          <a:p>
            <a:r>
              <a:rPr lang="ru-RU" altLang="ru-RU" sz="2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Портрет Петра </a:t>
            </a:r>
            <a:r>
              <a:rPr lang="en-US" altLang="ru-RU" sz="2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</a:t>
            </a:r>
            <a:r>
              <a:rPr lang="ru-RU" altLang="ru-RU" sz="2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</a:p>
        </p:txBody>
      </p:sp>
      <p:pic>
        <p:nvPicPr>
          <p:cNvPr id="219142" name="Picture 6" descr="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" y="836613"/>
            <a:ext cx="4094163" cy="4545012"/>
          </a:xfrm>
          <a:prstGeom prst="rect">
            <a:avLst/>
          </a:prstGeom>
          <a:noFill/>
          <a:ln w="76200">
            <a:solidFill>
              <a:srgbClr val="6600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1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9138" grpId="0" build="p" autoUpdateAnimBg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INEDINNAVIGATOR" val="True"/>
  <p:tag name="HOTSPOTTYPE" val="DefinedInNavigator"/>
  <p:tag name="BRANCHTO" val="257"/>
</p:tagLst>
</file>

<file path=ppt/theme/theme1.xml><?xml version="1.0" encoding="utf-8"?>
<a:theme xmlns:a="http://schemas.openxmlformats.org/drawingml/2006/main" name="План продаж (интерактивная)">
  <a:themeElements>
    <a:clrScheme name="">
      <a:dk1>
        <a:srgbClr val="336699"/>
      </a:dk1>
      <a:lt1>
        <a:srgbClr val="FFFFFF"/>
      </a:lt1>
      <a:dk2>
        <a:srgbClr val="0066FF"/>
      </a:dk2>
      <a:lt2>
        <a:srgbClr val="090A11"/>
      </a:lt2>
      <a:accent1>
        <a:srgbClr val="66CCFF"/>
      </a:accent1>
      <a:accent2>
        <a:srgbClr val="99FFCC"/>
      </a:accent2>
      <a:accent3>
        <a:srgbClr val="FFFFFF"/>
      </a:accent3>
      <a:accent4>
        <a:srgbClr val="2A5682"/>
      </a:accent4>
      <a:accent5>
        <a:srgbClr val="B8E2FF"/>
      </a:accent5>
      <a:accent6>
        <a:srgbClr val="8AE7B9"/>
      </a:accent6>
      <a:hlink>
        <a:srgbClr val="FF99FF"/>
      </a:hlink>
      <a:folHlink>
        <a:srgbClr val="CCCCFF"/>
      </a:folHlink>
    </a:clrScheme>
    <a:fontScheme name="План продаж (интерактивная)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ru-RU" sz="4000" b="1" i="0" u="sng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ru-RU" sz="4000" b="1" i="0" u="sng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План продаж (интерактивная) 1">
        <a:dk1>
          <a:srgbClr val="336699"/>
        </a:dk1>
        <a:lt1>
          <a:srgbClr val="FFFFFF"/>
        </a:lt1>
        <a:dk2>
          <a:srgbClr val="0066FF"/>
        </a:dk2>
        <a:lt2>
          <a:srgbClr val="AFB5D2"/>
        </a:lt2>
        <a:accent1>
          <a:srgbClr val="66CCFF"/>
        </a:accent1>
        <a:accent2>
          <a:srgbClr val="99FFCC"/>
        </a:accent2>
        <a:accent3>
          <a:srgbClr val="FFFFFF"/>
        </a:accent3>
        <a:accent4>
          <a:srgbClr val="2A5682"/>
        </a:accent4>
        <a:accent5>
          <a:srgbClr val="B8E2FF"/>
        </a:accent5>
        <a:accent6>
          <a:srgbClr val="8AE7B9"/>
        </a:accent6>
        <a:hlink>
          <a:srgbClr val="FF99FF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лан продаж (интерактивная) 2">
        <a:dk1>
          <a:srgbClr val="003366"/>
        </a:dk1>
        <a:lt1>
          <a:srgbClr val="CCECFF"/>
        </a:lt1>
        <a:dk2>
          <a:srgbClr val="4B3384"/>
        </a:dk2>
        <a:lt2>
          <a:srgbClr val="849CBB"/>
        </a:lt2>
        <a:accent1>
          <a:srgbClr val="90DBFF"/>
        </a:accent1>
        <a:accent2>
          <a:srgbClr val="99FFCC"/>
        </a:accent2>
        <a:accent3>
          <a:srgbClr val="E2F4FF"/>
        </a:accent3>
        <a:accent4>
          <a:srgbClr val="002A56"/>
        </a:accent4>
        <a:accent5>
          <a:srgbClr val="C6EAFF"/>
        </a:accent5>
        <a:accent6>
          <a:srgbClr val="8AE7B9"/>
        </a:accent6>
        <a:hlink>
          <a:srgbClr val="DFC0FF"/>
        </a:hlink>
        <a:folHlink>
          <a:srgbClr val="6DC5D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лан продаж (интерактивная)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D:\Program Files\Microsoft Office\Шаблоны\Презентации\План продаж (интерактивная).pot</Template>
  <TotalTime>1485</TotalTime>
  <Words>482</Words>
  <Application>Microsoft Office PowerPoint</Application>
  <PresentationFormat>Экран (4:3)</PresentationFormat>
  <Paragraphs>71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Times New Roman</vt:lpstr>
      <vt:lpstr>Arial</vt:lpstr>
      <vt:lpstr>План продаж (интерактивная)</vt:lpstr>
      <vt:lpstr>Презентация PowerPoint</vt:lpstr>
      <vt:lpstr>План урока</vt:lpstr>
      <vt:lpstr>Задание на урок.</vt:lpstr>
      <vt:lpstr>1.Развитие науки.</vt:lpstr>
      <vt:lpstr>1.Развитие науки.</vt:lpstr>
      <vt:lpstr>2.Реформа образования.</vt:lpstr>
      <vt:lpstr>2.Реформа образования.</vt:lpstr>
      <vt:lpstr>2.Реформа образования.</vt:lpstr>
      <vt:lpstr>3.Искусство в 1-й четверти 18 века</vt:lpstr>
      <vt:lpstr>3.Искусство в 1-й четверти 18 века</vt:lpstr>
      <vt:lpstr>4.Реформа в области быта.</vt:lpstr>
      <vt:lpstr>4.Реформа в области быта.</vt:lpstr>
      <vt:lpstr>4.Реформа в области быта.</vt:lpstr>
    </vt:vector>
  </TitlesOfParts>
  <Company>Школа 46 ЮЗО г.Москва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слайда отсутствует</dc:title>
  <dc:creator>Чернов Алексей</dc:creator>
  <cp:lastModifiedBy>admin</cp:lastModifiedBy>
  <cp:revision>277</cp:revision>
  <cp:lastPrinted>1997-01-19T19:09:28Z</cp:lastPrinted>
  <dcterms:created xsi:type="dcterms:W3CDTF">1999-04-22T15:12:29Z</dcterms:created>
  <dcterms:modified xsi:type="dcterms:W3CDTF">2015-04-08T14:18:09Z</dcterms:modified>
</cp:coreProperties>
</file>