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8"/>
  </p:notesMasterIdLst>
  <p:sldIdLst>
    <p:sldId id="256" r:id="rId2"/>
    <p:sldId id="272" r:id="rId3"/>
    <p:sldId id="274" r:id="rId4"/>
    <p:sldId id="302" r:id="rId5"/>
    <p:sldId id="301" r:id="rId6"/>
    <p:sldId id="278" r:id="rId7"/>
    <p:sldId id="295" r:id="rId8"/>
    <p:sldId id="259" r:id="rId9"/>
    <p:sldId id="288" r:id="rId10"/>
    <p:sldId id="290" r:id="rId11"/>
    <p:sldId id="291" r:id="rId12"/>
    <p:sldId id="263" r:id="rId13"/>
    <p:sldId id="270" r:id="rId14"/>
    <p:sldId id="265" r:id="rId15"/>
    <p:sldId id="296" r:id="rId16"/>
    <p:sldId id="293" r:id="rId17"/>
    <p:sldId id="266" r:id="rId18"/>
    <p:sldId id="299" r:id="rId19"/>
    <p:sldId id="300" r:id="rId20"/>
    <p:sldId id="267" r:id="rId21"/>
    <p:sldId id="294" r:id="rId22"/>
    <p:sldId id="277" r:id="rId23"/>
    <p:sldId id="297" r:id="rId24"/>
    <p:sldId id="298" r:id="rId25"/>
    <p:sldId id="268" r:id="rId26"/>
    <p:sldId id="30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  <p:clrMru>
    <a:srgbClr val="148CDE"/>
    <a:srgbClr val="43F143"/>
    <a:srgbClr val="5F18D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78904" autoAdjust="0"/>
  </p:normalViewPr>
  <p:slideViewPr>
    <p:cSldViewPr>
      <p:cViewPr>
        <p:scale>
          <a:sx n="50" d="100"/>
          <a:sy n="50" d="100"/>
        </p:scale>
        <p:origin x="-1788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0095C-503D-4439-838C-8EB856CED12F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F7E58-2CAC-4D0C-8B73-A31229E3A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Уважаемый председатель и члены государственной аттестационной</a:t>
            </a:r>
            <a:r>
              <a:rPr lang="ru-RU" baseline="0" dirty="0" smtClean="0"/>
              <a:t> </a:t>
            </a:r>
            <a:r>
              <a:rPr lang="ru-RU" dirty="0" smtClean="0"/>
              <a:t>комиссии, разрешите представить Вашему вниманию дипломную работу на тему «Автоматизированная</a:t>
            </a:r>
            <a:r>
              <a:rPr lang="ru-RU" baseline="0" dirty="0" smtClean="0"/>
              <a:t> подсистема согласования электронного документа на основе платформы </a:t>
            </a:r>
            <a:r>
              <a:rPr lang="en-US" baseline="0" dirty="0" smtClean="0"/>
              <a:t>Microsoft SharePoint Server 2007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Выполнил Ткачук</a:t>
            </a:r>
            <a:r>
              <a:rPr lang="ru-RU" baseline="0" dirty="0" smtClean="0"/>
              <a:t> Д.В.</a:t>
            </a:r>
          </a:p>
          <a:p>
            <a:r>
              <a:rPr lang="ru-RU" baseline="0" dirty="0" smtClean="0"/>
              <a:t>Руководитель к.т.н. доцент Морозов А.В.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Процесс утверждения учебных планов является последовательным.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щелчок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 создается заведующим кафедрой, и его последовательно рассматривают и выносят по нему решение декан или директор, начальник учебного отдела, проректор по УМР и ректор.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 может быть возвращен заведующему кафедрой на любом из этапов.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Процесс утверждения графиков учебного процесса также является последовательным.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 создается деканом или директором,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щелчок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рассылается заведующим кафедрами этого института, и в случае одобрения всеми заведующими передается последовательно в учебный отдел, проректору по УМР и ректору.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выделены две сущности, взаимодействующие с системой: Администратор и Пользователь.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Администратор обладает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бОльшими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полномочиями и может производить действия по управлению рабочими процессами, системой и редактированию пользователей.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выделены основные сущности системы, которые представлены на концептуальной диаграмме классов: *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щелчок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документ, версия документа;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рабочий процесс, статус рабочего процесса;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рецензия и комментарий;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пользователь.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следующих слайдах представлены входные…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 и выходные документы системы.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Система развертывается на двух серверах: сервере баз данных и сервере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щелчок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Пользователь может взаимодействовать с системой с помощью браузера, с помощью универсального модуля передачи файлов на сервер и через программу «Учебные планы».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следующих слайдах Вы можете видеть требования к техническому...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Требования к</a:t>
            </a:r>
            <a:r>
              <a:rPr lang="ru-RU" baseline="0" dirty="0" smtClean="0"/>
              <a:t> техническому обеспечению сервера баз данных и сервера </a:t>
            </a:r>
            <a:r>
              <a:rPr lang="en-US" baseline="0" dirty="0" smtClean="0"/>
              <a:t>MOSS</a:t>
            </a:r>
            <a:r>
              <a:rPr lang="ru-RU" baseline="0" dirty="0" smtClean="0"/>
              <a:t> не слишком различаются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…и программному обеспечению.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Документооборот является важным звеном в организации делопроизводства любой современной организации.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качества документооборота зависит качество управления предприятием, скорость принимаемых решений и производительность сотрудников.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Минимальной единицей документооборота считается рабочий процесс.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выполнения дипломного проекта: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 разработан модуль интеграции в программу «Учебные планы»;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универсальный модуль загрузки файлов на сервер;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созданы 3 рабочих процесса и 9 экранных форм;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создана структура для хранения файлов.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средств разработки использовались следующие средства: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Visual Studio 2005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2008;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SharePoint Designer 2007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Enterprise Architect.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Надежность системы была рассчитана на основании надежности компонентов системы, значения надежности которых представлены на слайде. Надежность разработанной системы составляет 98%.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Применение программы позволяет сэкономить в год до 74000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руб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также программа производит социальный эффект, который выражается в повышении удобства утверждения и облегчении труда персонала.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выполнения дипломного проекта были достигнуты все поставленные задачи.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перспектив развития проекта рассматривается автоматизация процессов утверждения других документов и добавление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ЭЦП.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Спасибо</a:t>
            </a:r>
            <a:r>
              <a:rPr lang="ru-RU" baseline="0" dirty="0" smtClean="0"/>
              <a:t> за внимание, р</a:t>
            </a:r>
            <a:r>
              <a:rPr lang="ru-RU" dirty="0" smtClean="0"/>
              <a:t>азрешите</a:t>
            </a:r>
            <a:r>
              <a:rPr lang="ru-RU" baseline="0" dirty="0" smtClean="0"/>
              <a:t> перейти к демонстрации программного продукта.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документообороте АГТУ участвует более 25 типов документов, более 60 кафедр и 10 деканатов, около 30 отделов, а штат АГТУ насчитывает свыше 4000 сотрудников.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Документооборот в АГТУ по сей день является неавтоматизированным.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Ежедневно создается и пускается в документооборот несколько десятков различных документов, что порождает различные трудности:</a:t>
            </a:r>
            <a:endParaRPr lang="ru-RU" baseline="0" dirty="0" smtClean="0">
              <a:latin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baseline="0" dirty="0" smtClean="0">
                <a:latin typeface="Arial" charset="0"/>
              </a:rPr>
              <a:t>Неудобство хранения,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baseline="0" dirty="0" smtClean="0">
                <a:latin typeface="Arial" charset="0"/>
              </a:rPr>
              <a:t>Невозможность отслеживания перемещения документов между сотрудниками;</a:t>
            </a:r>
          </a:p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lang="ru-RU" dirty="0" smtClean="0">
                <a:latin typeface="Arial" charset="0"/>
              </a:rPr>
              <a:t>Возможность утери и порчи документов.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Рассматриваемая проблема документооборота не является новой.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Средством, позволяющим решить перечисленные проблемы, является система электронного документооборота (СЭД).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Плюсом применения СЭД является значительное увеличение скорости обработки документов и доступа к ним, повышение производительности персонала, сокращение числа лишних копий, утерянных и испорченных документов.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данный момент существуют самые различные СЭД, которые используются в различных коммерческих и государственных структурах. На слайде представлены наиболее популярные в России системы.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рассмотренные системы обладают некоторыми недостатками…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…которые вы можете видеть на слайде.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Руководством АГТУ не куплена ни одна СЭД, но установлена и применяется многофункциональная платформа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 Office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Sharepoint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Server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щелчок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базе которой можно разработать собственную СЭД, исключающую недостатки уже рассмотренных систем.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Целью проекта является автоматизация процесса утверждения электронных документов.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Назначением системы является создание возможности централизованного управления документами, создание возможности прослеживания процесса утверждения и повышение удобства утверждения.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примера автоматизации процесса утверждения рассмотрим автоматизацию утверждения учебных планов (сокращенно УП) и графиков учебных процессов (сокращенно ГУП).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поставлены следующие задачи: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изучение, развертывание и настройка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2007;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изучение и разработка процессов утверждения УП и ГУП;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разработка модуля интеграции и подключение его к программе «Учебные планы»;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создание универсального загрузчика электронных документов в систему;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создание хранилища документов.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Рассмотрим процессы утверждения УП и ГУП.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F7E58-2CAC-4D0C-8B73-A31229E3A1C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0FDF6A-4ABD-449B-9D0C-3873F3EA3C38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D62E24-70FA-4C83-9A51-CF347B525181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DC965B7-877C-41B1-B053-1921AEEF3E8A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D3DCE7-782B-47A6-A847-141B1D8ADA7D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3A6CE3-DC0B-4FEF-8C18-24A7D9ADB6B1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6B8577-BFEB-4FA4-A27B-179BFFE673D4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C3BE95-AACC-421C-8F30-A593BB1831C0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3DA4A-291C-4079-8626-975038F6F4DA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874752-5948-4C9D-B5DA-B7251B97CD10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8C48E4-3AB9-4D42-8C96-EB32BF42FDB0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9D2705-D728-4E31-A5A3-CCC97BE1E4D9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115580A-0A05-4A72-B0F2-0E33EDE10880}" type="datetime1">
              <a:rPr lang="ru-RU" smtClean="0"/>
              <a:pPr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92F3FEF-8C3C-4AB0-B0FC-5472F1BBB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586790" cy="3557598"/>
          </a:xfrm>
        </p:spPr>
        <p:txBody>
          <a:bodyPr>
            <a:noAutofit/>
          </a:bodyPr>
          <a:lstStyle/>
          <a:p>
            <a:r>
              <a:rPr lang="ru-RU" sz="3500" dirty="0" smtClean="0"/>
              <a:t>«</a:t>
            </a:r>
            <a:r>
              <a:rPr lang="ru-RU" sz="4000" dirty="0" smtClean="0"/>
              <a:t>АВТОМАТИЗИРОВАННАЯ </a:t>
            </a:r>
            <a:r>
              <a:rPr lang="ru-RU" sz="4000" dirty="0" err="1" smtClean="0"/>
              <a:t>ПОДСистема</a:t>
            </a:r>
            <a:r>
              <a:rPr lang="ru-RU" sz="4000" dirty="0" smtClean="0"/>
              <a:t> СОГЛАСОВАНИЯ ЭЛЕКТРОННОГО ДОКУМЕНТА НА ОСНОВЕ ПЛАТФОРМЫ </a:t>
            </a:r>
            <a:r>
              <a:rPr lang="en-US" sz="4000" dirty="0" err="1" smtClean="0"/>
              <a:t>Sharepoint</a:t>
            </a:r>
            <a:r>
              <a:rPr lang="en-US" sz="4000" dirty="0" smtClean="0"/>
              <a:t> SERVER</a:t>
            </a:r>
            <a:r>
              <a:rPr lang="ru-RU" sz="4000" dirty="0" smtClean="0"/>
              <a:t> 2007</a:t>
            </a:r>
            <a:r>
              <a:rPr lang="ru-RU" sz="3500" dirty="0" smtClean="0"/>
              <a:t>»</a:t>
            </a:r>
            <a:endParaRPr lang="ru-RU" sz="3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857760"/>
            <a:ext cx="6400800" cy="1752600"/>
          </a:xfrm>
        </p:spPr>
        <p:txBody>
          <a:bodyPr/>
          <a:lstStyle/>
          <a:p>
            <a:pPr algn="r"/>
            <a:r>
              <a:rPr lang="ru-RU" sz="2400" dirty="0" smtClean="0"/>
              <a:t>Выполнил:</a:t>
            </a:r>
          </a:p>
          <a:p>
            <a:pPr algn="r"/>
            <a:r>
              <a:rPr lang="ru-RU" sz="2400" dirty="0" smtClean="0"/>
              <a:t>Ткачук Д.В.</a:t>
            </a:r>
            <a:endParaRPr lang="en-US" sz="2400" dirty="0" smtClean="0"/>
          </a:p>
          <a:p>
            <a:pPr algn="r"/>
            <a:r>
              <a:rPr lang="ru-RU" sz="2400" dirty="0" smtClean="0"/>
              <a:t>Руководитель:</a:t>
            </a:r>
          </a:p>
          <a:p>
            <a:pPr algn="r"/>
            <a:r>
              <a:rPr lang="ru-RU" sz="2400" dirty="0" smtClean="0"/>
              <a:t>К.т.н. доцент Морозов А.В.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357214"/>
            <a:ext cx="8229600" cy="1143000"/>
          </a:xfrm>
        </p:spPr>
        <p:txBody>
          <a:bodyPr/>
          <a:lstStyle/>
          <a:p>
            <a:r>
              <a:rPr lang="ru-RU" dirty="0" smtClean="0"/>
              <a:t>Предметная область: УП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357958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400" smtClean="0"/>
              <a:pPr/>
              <a:t>10</a:t>
            </a:fld>
            <a:endParaRPr lang="ru-RU" sz="1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85720" y="857232"/>
            <a:ext cx="1045479" cy="1440902"/>
            <a:chOff x="500034" y="2714620"/>
            <a:chExt cx="1045479" cy="1440902"/>
          </a:xfrm>
        </p:grpSpPr>
        <p:sp>
          <p:nvSpPr>
            <p:cNvPr id="6" name="Овал 5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00034" y="3786190"/>
              <a:ext cx="1045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Зав.каф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-214346" y="4786322"/>
            <a:ext cx="1848512" cy="1717901"/>
            <a:chOff x="71406" y="2714620"/>
            <a:chExt cx="1848512" cy="1717901"/>
          </a:xfrm>
        </p:grpSpPr>
        <p:sp>
          <p:nvSpPr>
            <p:cNvPr id="13" name="Овал 12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1406" y="3786190"/>
              <a:ext cx="1848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Декан</a:t>
              </a:r>
              <a:endParaRPr lang="en-US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(</a:t>
              </a:r>
              <a:r>
                <a:rPr lang="ru-RU" dirty="0" smtClean="0">
                  <a:solidFill>
                    <a:schemeClr val="bg1"/>
                  </a:solidFill>
                </a:rPr>
                <a:t>директор</a:t>
              </a:r>
              <a:r>
                <a:rPr lang="en-US" dirty="0" smtClean="0">
                  <a:solidFill>
                    <a:schemeClr val="bg1"/>
                  </a:solidFill>
                </a:rPr>
                <a:t>)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214678" y="4857760"/>
            <a:ext cx="2830873" cy="1717901"/>
            <a:chOff x="-357222" y="2714620"/>
            <a:chExt cx="2830873" cy="1717901"/>
          </a:xfrm>
        </p:grpSpPr>
        <p:sp>
          <p:nvSpPr>
            <p:cNvPr id="20" name="Овал 19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-357222" y="3786190"/>
              <a:ext cx="28308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Начальник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Учебного отдела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7643834" y="4857760"/>
            <a:ext cx="1309662" cy="1717901"/>
            <a:chOff x="428596" y="2714620"/>
            <a:chExt cx="1309662" cy="1717901"/>
          </a:xfrm>
        </p:grpSpPr>
        <p:sp>
          <p:nvSpPr>
            <p:cNvPr id="27" name="Овал 26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28596" y="3786190"/>
              <a:ext cx="13096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Проректор</a:t>
              </a:r>
            </a:p>
            <a:p>
              <a:r>
                <a:rPr lang="ru-RU" dirty="0" smtClean="0">
                  <a:solidFill>
                    <a:schemeClr val="bg1"/>
                  </a:solidFill>
                </a:rPr>
                <a:t>  по УМР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7715272" y="714356"/>
            <a:ext cx="965905" cy="1440902"/>
            <a:chOff x="500034" y="2714620"/>
            <a:chExt cx="965905" cy="1440902"/>
          </a:xfrm>
        </p:grpSpPr>
        <p:sp>
          <p:nvSpPr>
            <p:cNvPr id="34" name="Овал 33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00034" y="3786190"/>
              <a:ext cx="965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  Ректор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1" name="Прямая со стрелкой 40"/>
          <p:cNvCxnSpPr>
            <a:stCxn id="11" idx="2"/>
          </p:cNvCxnSpPr>
          <p:nvPr/>
        </p:nvCxnSpPr>
        <p:spPr>
          <a:xfrm rot="5400000">
            <a:off x="-339814" y="3423734"/>
            <a:ext cx="2273874" cy="22674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786314" y="5429264"/>
            <a:ext cx="3214710" cy="1588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39" idx="2"/>
          </p:cNvCxnSpPr>
          <p:nvPr/>
        </p:nvCxnSpPr>
        <p:spPr>
          <a:xfrm rot="16200000" flipV="1">
            <a:off x="6962688" y="3390795"/>
            <a:ext cx="2488188" cy="17113"/>
          </a:xfrm>
          <a:prstGeom prst="straightConnector1">
            <a:avLst/>
          </a:prstGeom>
          <a:ln w="38100" cmpd="sng">
            <a:tailEnd type="arrow"/>
          </a:ln>
          <a:scene3d>
            <a:camera prst="orthographicFront"/>
            <a:lightRig rig="threePt" dir="t"/>
          </a:scene3d>
          <a:sp3d>
            <a:bevelT w="0" h="0"/>
            <a:bevelB w="0" h="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>
            <a:off x="1214414" y="1285860"/>
            <a:ext cx="6715172" cy="1588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документ 54"/>
          <p:cNvSpPr/>
          <p:nvPr/>
        </p:nvSpPr>
        <p:spPr>
          <a:xfrm>
            <a:off x="1500166" y="1428736"/>
            <a:ext cx="785818" cy="78581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 стрелкой 52"/>
          <p:cNvCxnSpPr/>
          <p:nvPr/>
        </p:nvCxnSpPr>
        <p:spPr>
          <a:xfrm rot="5400000">
            <a:off x="-125500" y="3411592"/>
            <a:ext cx="2273874" cy="22674"/>
          </a:xfrm>
          <a:prstGeom prst="straightConnector1">
            <a:avLst/>
          </a:prstGeom>
          <a:ln w="38100" cmpd="sng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1142976" y="5429264"/>
            <a:ext cx="3214710" cy="1588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>
            <a:off x="1357290" y="2285992"/>
            <a:ext cx="2928958" cy="2786082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0800000">
            <a:off x="1500166" y="2071678"/>
            <a:ext cx="6357982" cy="3000396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60799 7.40741E-7 L 0.60799 0.40255 L -4.44444E-6 0.40255 L -4.44444E-6 7.40741E-7 Z " pathEditMode="relative" rAng="0" ptsTypes="FFFFF">
                                      <p:cBhvr>
                                        <p:cTn id="6" dur="140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357214"/>
            <a:ext cx="8229600" cy="1143000"/>
          </a:xfrm>
        </p:spPr>
        <p:txBody>
          <a:bodyPr/>
          <a:lstStyle/>
          <a:p>
            <a:r>
              <a:rPr lang="ru-RU" smtClean="0"/>
              <a:t>Предметная область: ГУП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85720" y="857232"/>
            <a:ext cx="1130438" cy="1717901"/>
            <a:chOff x="500034" y="2714620"/>
            <a:chExt cx="1130438" cy="1717901"/>
          </a:xfrm>
        </p:grpSpPr>
        <p:sp>
          <p:nvSpPr>
            <p:cNvPr id="6" name="Овал 5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00034" y="3786190"/>
              <a:ext cx="11304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Зав.каф.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1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14282" y="5140099"/>
            <a:ext cx="1273314" cy="1717901"/>
            <a:chOff x="428596" y="2714620"/>
            <a:chExt cx="1273314" cy="1717901"/>
          </a:xfrm>
        </p:grpSpPr>
        <p:sp>
          <p:nvSpPr>
            <p:cNvPr id="13" name="Овал 12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28596" y="3786190"/>
              <a:ext cx="12733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Зав.каф.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2</a:t>
              </a:r>
            </a:p>
          </p:txBody>
        </p:sp>
      </p:grpSp>
      <p:cxnSp>
        <p:nvCxnSpPr>
          <p:cNvPr id="19" name="Прямая со стрелкой 18"/>
          <p:cNvCxnSpPr/>
          <p:nvPr/>
        </p:nvCxnSpPr>
        <p:spPr>
          <a:xfrm>
            <a:off x="1542878" y="1643050"/>
            <a:ext cx="274337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535753" y="2035959"/>
            <a:ext cx="4357718" cy="28575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2" idx="2"/>
          </p:cNvCxnSpPr>
          <p:nvPr/>
        </p:nvCxnSpPr>
        <p:spPr>
          <a:xfrm rot="5400000">
            <a:off x="3410613" y="3665091"/>
            <a:ext cx="2496941" cy="312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38" idx="2"/>
          </p:cNvCxnSpPr>
          <p:nvPr/>
        </p:nvCxnSpPr>
        <p:spPr>
          <a:xfrm rot="16200000" flipV="1">
            <a:off x="7005272" y="3647693"/>
            <a:ext cx="2702502" cy="33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/>
          <p:cNvGrpSpPr/>
          <p:nvPr/>
        </p:nvGrpSpPr>
        <p:grpSpPr>
          <a:xfrm>
            <a:off x="7643834" y="5214950"/>
            <a:ext cx="1500166" cy="1717901"/>
            <a:chOff x="309530" y="2714620"/>
            <a:chExt cx="1500166" cy="1717901"/>
          </a:xfrm>
        </p:grpSpPr>
        <p:sp>
          <p:nvSpPr>
            <p:cNvPr id="26" name="Овал 25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09530" y="3786190"/>
              <a:ext cx="1500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Проректор</a:t>
              </a:r>
              <a:r>
                <a:rPr lang="ru-RU" dirty="0">
                  <a:solidFill>
                    <a:schemeClr val="bg1"/>
                  </a:solidFill>
                </a:rPr>
                <a:t> </a:t>
              </a:r>
              <a:r>
                <a:rPr lang="ru-RU" dirty="0" smtClean="0">
                  <a:solidFill>
                    <a:schemeClr val="bg1"/>
                  </a:solidFill>
                </a:rPr>
                <a:t>по УМР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929586" y="857232"/>
            <a:ext cx="850489" cy="1440902"/>
            <a:chOff x="571472" y="2714620"/>
            <a:chExt cx="850489" cy="1440902"/>
          </a:xfrm>
        </p:grpSpPr>
        <p:sp>
          <p:nvSpPr>
            <p:cNvPr id="33" name="Овал 32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71472" y="3786190"/>
              <a:ext cx="850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Ректор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928926" y="5140099"/>
            <a:ext cx="3500462" cy="1717901"/>
            <a:chOff x="-714412" y="2714620"/>
            <a:chExt cx="3500462" cy="1717901"/>
          </a:xfrm>
        </p:grpSpPr>
        <p:sp>
          <p:nvSpPr>
            <p:cNvPr id="48" name="Овал 47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-714412" y="3786190"/>
              <a:ext cx="35004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Начальник Учебного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отдела</a:t>
              </a:r>
            </a:p>
          </p:txBody>
        </p:sp>
      </p:grpSp>
      <p:cxnSp>
        <p:nvCxnSpPr>
          <p:cNvPr id="56" name="Прямая со стрелкой 55"/>
          <p:cNvCxnSpPr/>
          <p:nvPr/>
        </p:nvCxnSpPr>
        <p:spPr>
          <a:xfrm rot="5400000" flipH="1" flipV="1">
            <a:off x="892944" y="2393148"/>
            <a:ext cx="4143403" cy="264320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Группа 65"/>
          <p:cNvGrpSpPr/>
          <p:nvPr/>
        </p:nvGrpSpPr>
        <p:grpSpPr>
          <a:xfrm>
            <a:off x="3857620" y="714356"/>
            <a:ext cx="1634198" cy="1717901"/>
            <a:chOff x="214282" y="2714620"/>
            <a:chExt cx="1634198" cy="1717901"/>
          </a:xfrm>
        </p:grpSpPr>
        <p:sp>
          <p:nvSpPr>
            <p:cNvPr id="67" name="Овал 66"/>
            <p:cNvSpPr/>
            <p:nvPr/>
          </p:nvSpPr>
          <p:spPr>
            <a:xfrm>
              <a:off x="857224" y="2714620"/>
              <a:ext cx="357190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8" name="Прямая соединительная линия 67"/>
            <p:cNvCxnSpPr/>
            <p:nvPr/>
          </p:nvCxnSpPr>
          <p:spPr>
            <a:xfrm rot="16200000" flipH="1">
              <a:off x="813395" y="3269514"/>
              <a:ext cx="425301" cy="106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785786" y="3143248"/>
              <a:ext cx="500066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>
              <a:off x="778336" y="3518546"/>
              <a:ext cx="285752" cy="214314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16200000" flipH="1">
              <a:off x="993289" y="3525525"/>
              <a:ext cx="295276" cy="22383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14282" y="3786190"/>
              <a:ext cx="1634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Декан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</a:rPr>
                <a:t>(директор)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9" name="Прямая со стрелкой 78"/>
          <p:cNvCxnSpPr/>
          <p:nvPr/>
        </p:nvCxnSpPr>
        <p:spPr>
          <a:xfrm rot="10800000">
            <a:off x="5214944" y="1285860"/>
            <a:ext cx="264320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rot="10800000">
            <a:off x="1500166" y="1285860"/>
            <a:ext cx="264320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5143504" y="5857892"/>
            <a:ext cx="278608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Блок-схема: документ 91"/>
          <p:cNvSpPr/>
          <p:nvPr/>
        </p:nvSpPr>
        <p:spPr>
          <a:xfrm>
            <a:off x="3357554" y="1428736"/>
            <a:ext cx="785818" cy="78581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Блок-схема: документ 95"/>
          <p:cNvSpPr/>
          <p:nvPr/>
        </p:nvSpPr>
        <p:spPr>
          <a:xfrm>
            <a:off x="3357554" y="1428736"/>
            <a:ext cx="785818" cy="78581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 стрелкой 56"/>
          <p:cNvCxnSpPr/>
          <p:nvPr/>
        </p:nvCxnSpPr>
        <p:spPr>
          <a:xfrm rot="16200000" flipV="1">
            <a:off x="3615351" y="3599833"/>
            <a:ext cx="2488188" cy="338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6200000" flipV="1">
            <a:off x="4750596" y="2107397"/>
            <a:ext cx="3714777" cy="29289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-0.24861 0.507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-1.48148E-6 L 1.66667E-6 -1.48148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861 0.50741 L -0.00451 0.0138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033 0.57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8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033 0.57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5706 L 0.42066 0.570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0.5706 L 0.42066 0.570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66 0.5706 L 0.42066 0.0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66 0.5706 L 0.42066 0.0034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35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66 0.00347 L 0.17066 0.0034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66 0.00347 L 0.17066 0.0034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2" grpId="1" animBg="1"/>
      <p:bldP spid="92" grpId="2" animBg="1"/>
      <p:bldP spid="92" grpId="3" animBg="1"/>
      <p:bldP spid="92" grpId="4" animBg="1"/>
      <p:bldP spid="92" grpId="5" animBg="1"/>
      <p:bldP spid="96" grpId="0" animBg="1"/>
      <p:bldP spid="96" grpId="1" animBg="1"/>
      <p:bldP spid="96" grpId="2" animBg="1"/>
      <p:bldP spid="96" grpId="3" animBg="1"/>
      <p:bldP spid="96" grpId="4" animBg="1"/>
      <p:bldP spid="96" grpId="5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71500"/>
            <a:ext cx="9144000" cy="1000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Диаграмма вариантов использования</a:t>
            </a:r>
            <a:endParaRPr lang="ru-RU" dirty="0"/>
          </a:p>
        </p:txBody>
      </p:sp>
      <p:sp>
        <p:nvSpPr>
          <p:cNvPr id="46" name="Номер слайда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3FEF-8C3C-4AB0-B0FC-5472F1BBBB5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1" y="428604"/>
            <a:ext cx="6931145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3"/>
          <p:cNvSpPr txBox="1">
            <a:spLocks/>
          </p:cNvSpPr>
          <p:nvPr/>
        </p:nvSpPr>
        <p:spPr>
          <a:xfrm>
            <a:off x="8286776" y="6286520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F3FEF-8C3C-4AB0-B0FC-5472F1BBBB5B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642919"/>
            <a:ext cx="8180923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Инфологическая модель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429784" y="785794"/>
            <a:ext cx="2057366" cy="19288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F3FEF-8C3C-4AB0-B0FC-5472F1BBBB5B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0" name="Номер слайда 3"/>
          <p:cNvSpPr txBox="1">
            <a:spLocks/>
          </p:cNvSpPr>
          <p:nvPr/>
        </p:nvSpPr>
        <p:spPr>
          <a:xfrm>
            <a:off x="8286776" y="6286520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F3FEF-8C3C-4AB0-B0FC-5472F1BBBB5B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32552 0.297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552 0.29746 L -0.33351 -0.0386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351 -0.03865 L -0.64844 0.2868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844 0.28681 L -0.64844 0.61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844 0.6125 L -0.64844 -0.028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5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844 -0.02801 L -0.96337 0.2868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Входные данные системы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Файл</a:t>
            </a:r>
            <a:r>
              <a:rPr lang="ru-RU" dirty="0" smtClean="0"/>
              <a:t> ГУП или УП;</a:t>
            </a:r>
          </a:p>
          <a:p>
            <a:pPr fontAlgn="t"/>
            <a:r>
              <a:rPr lang="ru-RU" dirty="0" smtClean="0"/>
              <a:t>стартовые </a:t>
            </a:r>
            <a:r>
              <a:rPr lang="ru-RU" dirty="0" smtClean="0">
                <a:solidFill>
                  <a:srgbClr val="FFC000"/>
                </a:solidFill>
              </a:rPr>
              <a:t>параметры</a:t>
            </a:r>
            <a:r>
              <a:rPr lang="ru-RU" dirty="0" smtClean="0"/>
              <a:t> процесса;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решение</a:t>
            </a:r>
            <a:r>
              <a:rPr lang="ru-RU" dirty="0" smtClean="0"/>
              <a:t> утверждающего и текстовое сообщение;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параметры</a:t>
            </a:r>
            <a:r>
              <a:rPr lang="ru-RU" dirty="0" smtClean="0"/>
              <a:t> поиска;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запрос</a:t>
            </a:r>
            <a:r>
              <a:rPr lang="ru-RU" dirty="0" smtClean="0"/>
              <a:t> процессов;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запрос</a:t>
            </a:r>
            <a:r>
              <a:rPr lang="ru-RU" dirty="0" smtClean="0"/>
              <a:t> документа.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14</a:t>
            </a:fld>
            <a:endParaRPr lang="ru-RU" sz="16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7072330" y="2428868"/>
            <a:ext cx="1714512" cy="2357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Выходные ДАННЫЕ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Данные</a:t>
            </a:r>
            <a:r>
              <a:rPr lang="ru-RU" dirty="0" smtClean="0"/>
              <a:t> о документе;</a:t>
            </a:r>
          </a:p>
          <a:p>
            <a:pPr fontAlgn="t"/>
            <a:r>
              <a:rPr lang="ru-RU" dirty="0" smtClean="0"/>
              <a:t>назначенные пользователям </a:t>
            </a:r>
            <a:r>
              <a:rPr lang="ru-RU" dirty="0" smtClean="0">
                <a:solidFill>
                  <a:srgbClr val="FFC000"/>
                </a:solidFill>
              </a:rPr>
              <a:t>задания;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решение</a:t>
            </a:r>
            <a:r>
              <a:rPr lang="ru-RU" dirty="0" smtClean="0"/>
              <a:t> по документу и комментарий;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список</a:t>
            </a:r>
            <a:r>
              <a:rPr lang="ru-RU" dirty="0" smtClean="0"/>
              <a:t> документов;</a:t>
            </a:r>
          </a:p>
          <a:p>
            <a:pPr fontAlgn="t"/>
            <a:r>
              <a:rPr lang="ru-RU" dirty="0" smtClean="0">
                <a:solidFill>
                  <a:srgbClr val="FFC000"/>
                </a:solidFill>
              </a:rPr>
              <a:t>список</a:t>
            </a:r>
            <a:r>
              <a:rPr lang="ru-RU" dirty="0" smtClean="0"/>
              <a:t> процессов утверждения;</a:t>
            </a:r>
          </a:p>
          <a:p>
            <a:pPr fontAlgn="base"/>
            <a:r>
              <a:rPr lang="ru-RU" dirty="0" smtClean="0">
                <a:solidFill>
                  <a:srgbClr val="FFC000"/>
                </a:solidFill>
              </a:rPr>
              <a:t>файл</a:t>
            </a:r>
            <a:r>
              <a:rPr lang="ru-RU" dirty="0" smtClean="0"/>
              <a:t> ГУП или УП.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15</a:t>
            </a:fld>
            <a:endParaRPr lang="ru-RU" sz="16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7072330" y="2428868"/>
            <a:ext cx="1714512" cy="2357454"/>
          </a:xfrm>
          <a:prstGeom prst="down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571500"/>
            <a:ext cx="8229600" cy="1143000"/>
          </a:xfrm>
        </p:spPr>
        <p:txBody>
          <a:bodyPr/>
          <a:lstStyle/>
          <a:p>
            <a:r>
              <a:rPr lang="ru-RU" dirty="0" smtClean="0"/>
              <a:t>Диаграмма развертывания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357958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16</a:t>
            </a:fld>
            <a:endParaRPr lang="ru-RU" sz="1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740492"/>
            <a:ext cx="6786610" cy="611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-1785982" y="5500702"/>
            <a:ext cx="1500198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-3857684" y="571480"/>
            <a:ext cx="3500494" cy="2286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0.61232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232 -0.00208 L 0.54132 0.3236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44444E-6 1.11022E-16 L 0.3927 -0.001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27 -0.00116 L 0.621 -0.0011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1 -0.00116 L 0.84947 -0.001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0"/>
                            </p:stCondLst>
                            <p:childTnLst>
                              <p:par>
                                <p:cTn id="24" presetID="5" presetClass="exit" presetSubtype="1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техническому обеспечению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Сервер </a:t>
            </a:r>
            <a:r>
              <a:rPr lang="en-US" dirty="0" smtClean="0">
                <a:solidFill>
                  <a:srgbClr val="FFC000"/>
                </a:solidFill>
              </a:rPr>
              <a:t>MOSS 2007</a:t>
            </a:r>
            <a:r>
              <a:rPr lang="ru-RU" dirty="0" smtClean="0">
                <a:solidFill>
                  <a:srgbClr val="FFC000"/>
                </a:solidFill>
              </a:rPr>
              <a:t>:</a:t>
            </a:r>
          </a:p>
          <a:p>
            <a:pPr lvl="0"/>
            <a:r>
              <a:rPr lang="ru-RU" dirty="0" smtClean="0"/>
              <a:t>процессор </a:t>
            </a:r>
            <a:r>
              <a:rPr lang="en-US" dirty="0" smtClean="0"/>
              <a:t>Intel</a:t>
            </a:r>
            <a:r>
              <a:rPr lang="ru-RU" dirty="0" smtClean="0"/>
              <a:t> или </a:t>
            </a:r>
            <a:r>
              <a:rPr lang="en-US" dirty="0" smtClean="0"/>
              <a:t>AMD</a:t>
            </a:r>
            <a:r>
              <a:rPr lang="ru-RU" dirty="0" smtClean="0"/>
              <a:t> – 2000 МГц; </a:t>
            </a:r>
          </a:p>
          <a:p>
            <a:pPr lvl="0"/>
            <a:r>
              <a:rPr lang="ru-RU" dirty="0" smtClean="0"/>
              <a:t>объём оперативной памяти – 1024 Мб;</a:t>
            </a:r>
          </a:p>
          <a:p>
            <a:pPr lvl="0"/>
            <a:r>
              <a:rPr lang="ru-RU" dirty="0" smtClean="0"/>
              <a:t>объём свободного места на HDD – 2 Гб;</a:t>
            </a:r>
          </a:p>
          <a:p>
            <a:pPr lvl="0"/>
            <a:r>
              <a:rPr lang="ru-RU" dirty="0" smtClean="0"/>
              <a:t>доступ к локальной сети.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659774" cy="214314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17</a:t>
            </a:fld>
            <a:endParaRPr lang="ru-RU" sz="1600" dirty="0"/>
          </a:p>
        </p:txBody>
      </p:sp>
      <p:pic>
        <p:nvPicPr>
          <p:cNvPr id="6" name="Рисунок 5" descr="MP9004331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357694"/>
            <a:ext cx="2893239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техническому обеспечению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Сервер баз данных:</a:t>
            </a:r>
          </a:p>
          <a:p>
            <a:pPr lvl="0"/>
            <a:r>
              <a:rPr lang="ru-RU" dirty="0" smtClean="0"/>
              <a:t>процессор </a:t>
            </a:r>
            <a:r>
              <a:rPr lang="en-US" dirty="0" smtClean="0"/>
              <a:t>Intel</a:t>
            </a:r>
            <a:r>
              <a:rPr lang="ru-RU" dirty="0" smtClean="0"/>
              <a:t> или </a:t>
            </a:r>
            <a:r>
              <a:rPr lang="en-US" dirty="0" smtClean="0"/>
              <a:t>AMD</a:t>
            </a:r>
            <a:r>
              <a:rPr lang="ru-RU" dirty="0" smtClean="0"/>
              <a:t> –</a:t>
            </a:r>
            <a:r>
              <a:rPr lang="en-US" dirty="0" smtClean="0"/>
              <a:t> </a:t>
            </a:r>
            <a:r>
              <a:rPr lang="ru-RU" dirty="0" smtClean="0"/>
              <a:t>2000 МГц; </a:t>
            </a:r>
          </a:p>
          <a:p>
            <a:pPr lvl="0"/>
            <a:r>
              <a:rPr lang="ru-RU" dirty="0" smtClean="0"/>
              <a:t>объём оперативной памяти – 1024 Мб;</a:t>
            </a:r>
          </a:p>
          <a:p>
            <a:pPr lvl="0"/>
            <a:r>
              <a:rPr lang="ru-RU" dirty="0" smtClean="0"/>
              <a:t>объём свободного места на HDD - 1 Гб;</a:t>
            </a:r>
          </a:p>
          <a:p>
            <a:pPr lvl="0"/>
            <a:r>
              <a:rPr lang="ru-RU" dirty="0" smtClean="0"/>
              <a:t>доступ к локальной сети.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18</a:t>
            </a:fld>
            <a:endParaRPr lang="ru-RU" sz="1600" dirty="0"/>
          </a:p>
        </p:txBody>
      </p:sp>
      <p:pic>
        <p:nvPicPr>
          <p:cNvPr id="6" name="Рисунок 5" descr="MP9004019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357694"/>
            <a:ext cx="3323165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техническому обеспечению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Клиентский компьютер:</a:t>
            </a:r>
          </a:p>
          <a:p>
            <a:pPr lvl="0"/>
            <a:r>
              <a:rPr lang="ru-RU" dirty="0" smtClean="0"/>
              <a:t>процессор </a:t>
            </a:r>
            <a:r>
              <a:rPr lang="en-US" dirty="0" smtClean="0"/>
              <a:t>Intel</a:t>
            </a:r>
            <a:r>
              <a:rPr lang="ru-RU" dirty="0" smtClean="0"/>
              <a:t> или </a:t>
            </a:r>
            <a:r>
              <a:rPr lang="en-US" dirty="0" smtClean="0"/>
              <a:t>AMD</a:t>
            </a:r>
            <a:r>
              <a:rPr lang="ru-RU" dirty="0" smtClean="0"/>
              <a:t> с тактовой частотой 500 МГц;</a:t>
            </a:r>
          </a:p>
          <a:p>
            <a:pPr lvl="0"/>
            <a:r>
              <a:rPr lang="ru-RU" dirty="0" smtClean="0"/>
              <a:t>объём оперативной памяти – 128 Мб;</a:t>
            </a:r>
          </a:p>
          <a:p>
            <a:pPr lvl="0"/>
            <a:r>
              <a:rPr lang="ru-RU" dirty="0" smtClean="0"/>
              <a:t>объём свободного места на HDD – 10 Мб;</a:t>
            </a:r>
          </a:p>
          <a:p>
            <a:pPr lvl="0"/>
            <a:r>
              <a:rPr lang="ru-RU" dirty="0" smtClean="0"/>
              <a:t>доступ к локальной сети.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19</a:t>
            </a:fld>
            <a:endParaRPr lang="ru-RU" sz="1600" dirty="0"/>
          </a:p>
        </p:txBody>
      </p:sp>
      <p:pic>
        <p:nvPicPr>
          <p:cNvPr id="5" name="Picture 5" descr="C:\Users\deksntb\AppData\Local\Microsoft\Windows\Temporary Internet Files\Content.IE5\Z8UQ981G\MP900410084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46"/>
          <a:stretch/>
        </p:blipFill>
        <p:spPr bwMode="auto">
          <a:xfrm>
            <a:off x="5643570" y="4429132"/>
            <a:ext cx="1967801" cy="205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>
                <a:solidFill>
                  <a:schemeClr val="tx1"/>
                </a:solidFill>
              </a:rPr>
              <a:pPr/>
              <a:t>2</a:t>
            </a:fld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14282" y="1714488"/>
            <a:ext cx="729696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FFC000"/>
                </a:solidFill>
              </a:rPr>
              <a:t>Документооборот </a:t>
            </a:r>
            <a:r>
              <a:rPr lang="ru-RU" sz="2800" dirty="0" smtClean="0"/>
              <a:t>– движение документов</a:t>
            </a:r>
          </a:p>
          <a:p>
            <a:pPr marL="342900" indent="-342900"/>
            <a:r>
              <a:rPr lang="ru-RU" sz="2800" dirty="0" smtClean="0"/>
              <a:t>в организации с момента их создания или</a:t>
            </a:r>
            <a:endParaRPr lang="en-US" sz="2800" dirty="0" smtClean="0"/>
          </a:p>
          <a:p>
            <a:pPr marL="342900" indent="-342900"/>
            <a:r>
              <a:rPr lang="ru-RU" sz="2800" dirty="0" smtClean="0"/>
              <a:t>получения до завершения исполнения.</a:t>
            </a:r>
          </a:p>
          <a:p>
            <a:pPr marL="342900" indent="-342900"/>
            <a:endParaRPr lang="en-US" sz="2800" dirty="0" smtClean="0"/>
          </a:p>
          <a:p>
            <a:pPr marL="342900" indent="-342900"/>
            <a:r>
              <a:rPr lang="ru-RU" sz="2800" dirty="0" smtClean="0">
                <a:solidFill>
                  <a:srgbClr val="FFC000"/>
                </a:solidFill>
              </a:rPr>
              <a:t>Рабочий процесс </a:t>
            </a:r>
            <a:r>
              <a:rPr lang="ru-RU" sz="2800" dirty="0" smtClean="0"/>
              <a:t>– минимальная единица</a:t>
            </a:r>
          </a:p>
          <a:p>
            <a:pPr marL="342900" indent="-342900"/>
            <a:r>
              <a:rPr lang="ru-RU" sz="2800" dirty="0" smtClean="0"/>
              <a:t>документооборота</a:t>
            </a:r>
            <a:r>
              <a:rPr lang="en-US" sz="2800" dirty="0" smtClean="0"/>
              <a:t>,</a:t>
            </a:r>
            <a:r>
              <a:rPr lang="ru-RU" sz="2800" dirty="0" smtClean="0"/>
              <a:t> движение документа</a:t>
            </a:r>
          </a:p>
          <a:p>
            <a:pPr marL="342900" indent="-342900"/>
            <a:r>
              <a:rPr lang="ru-RU" sz="2800" dirty="0" smtClean="0"/>
              <a:t>через последовательность действий и</a:t>
            </a:r>
          </a:p>
          <a:p>
            <a:pPr marL="342900" indent="-342900"/>
            <a:r>
              <a:rPr lang="ru-RU" sz="2800" dirty="0" smtClean="0"/>
              <a:t>задач.</a:t>
            </a:r>
            <a:endParaRPr lang="ru-RU" sz="2800" dirty="0"/>
          </a:p>
          <a:p>
            <a:pPr marL="342900" indent="-342900"/>
            <a:endParaRPr lang="ru-RU" sz="2800" dirty="0">
              <a:latin typeface="Times New Roman" pitchFamily="18" charset="0"/>
            </a:endParaRPr>
          </a:p>
        </p:txBody>
      </p:sp>
      <p:pic>
        <p:nvPicPr>
          <p:cNvPr id="8" name="Picture 7" descr="j02920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429132"/>
            <a:ext cx="1868487" cy="177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программному обеспечению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sz="3000" dirty="0" smtClean="0">
                <a:solidFill>
                  <a:srgbClr val="FFC000"/>
                </a:solidFill>
              </a:rPr>
              <a:t>Сервер </a:t>
            </a:r>
            <a:r>
              <a:rPr lang="en-US" sz="3000" dirty="0" smtClean="0">
                <a:solidFill>
                  <a:srgbClr val="FFC000"/>
                </a:solidFill>
              </a:rPr>
              <a:t>MOSS 2007</a:t>
            </a:r>
            <a:r>
              <a:rPr lang="en-US" sz="3000" dirty="0" smtClean="0"/>
              <a:t>:</a:t>
            </a:r>
            <a:endParaRPr lang="ru-RU" sz="3000" dirty="0" smtClean="0"/>
          </a:p>
          <a:p>
            <a:pPr lvl="0"/>
            <a:r>
              <a:rPr lang="ru-RU" sz="3000" dirty="0" smtClean="0"/>
              <a:t>ОС семейства </a:t>
            </a:r>
            <a:r>
              <a:rPr lang="en-US" sz="3000" dirty="0" smtClean="0"/>
              <a:t>Windows Server;</a:t>
            </a:r>
            <a:endParaRPr lang="ru-RU" sz="3000" dirty="0" smtClean="0"/>
          </a:p>
          <a:p>
            <a:pPr lvl="0"/>
            <a:r>
              <a:rPr lang="en-US" sz="3000" dirty="0" smtClean="0"/>
              <a:t>IIS 6</a:t>
            </a:r>
            <a:r>
              <a:rPr lang="ru-RU" sz="3000" dirty="0" smtClean="0"/>
              <a:t>.0</a:t>
            </a:r>
            <a:r>
              <a:rPr lang="en-US" sz="3000" dirty="0" smtClean="0"/>
              <a:t> </a:t>
            </a:r>
            <a:r>
              <a:rPr lang="ru-RU" sz="3000" dirty="0" smtClean="0"/>
              <a:t>или выше;</a:t>
            </a:r>
          </a:p>
          <a:p>
            <a:pPr lvl="0"/>
            <a:r>
              <a:rPr lang="en-US" sz="3000" dirty="0" smtClean="0"/>
              <a:t>MOSS 2007</a:t>
            </a:r>
            <a:r>
              <a:rPr lang="ru-RU" sz="3000" dirty="0" smtClean="0"/>
              <a:t>.</a:t>
            </a:r>
          </a:p>
          <a:p>
            <a:pPr>
              <a:buNone/>
            </a:pPr>
            <a:endParaRPr lang="ru-RU" sz="3000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3000" dirty="0" smtClean="0">
                <a:solidFill>
                  <a:srgbClr val="FFC000"/>
                </a:solidFill>
              </a:rPr>
              <a:t>Сервер БД</a:t>
            </a:r>
            <a:r>
              <a:rPr lang="ru-RU" sz="3000" dirty="0" smtClean="0"/>
              <a:t>:</a:t>
            </a:r>
          </a:p>
          <a:p>
            <a:pPr lvl="0"/>
            <a:r>
              <a:rPr lang="ru-RU" sz="3000" dirty="0" smtClean="0"/>
              <a:t>ОС семейства </a:t>
            </a:r>
            <a:r>
              <a:rPr lang="en-US" sz="3000" dirty="0" smtClean="0"/>
              <a:t>Windows Server;</a:t>
            </a:r>
            <a:endParaRPr lang="ru-RU" sz="3000" dirty="0" smtClean="0"/>
          </a:p>
          <a:p>
            <a:pPr lvl="0"/>
            <a:r>
              <a:rPr lang="ru-RU" sz="3000" dirty="0" smtClean="0"/>
              <a:t>СУБД</a:t>
            </a:r>
            <a:r>
              <a:rPr lang="en-US" sz="3000" dirty="0" smtClean="0"/>
              <a:t> MS SQL Server 2005</a:t>
            </a:r>
            <a:r>
              <a:rPr lang="ru-RU" sz="3000" dirty="0" smtClean="0"/>
              <a:t>;</a:t>
            </a:r>
          </a:p>
          <a:p>
            <a:pPr lvl="0"/>
            <a:endParaRPr lang="ru-RU" sz="3000" dirty="0" smtClean="0"/>
          </a:p>
          <a:p>
            <a:pPr lvl="0">
              <a:buNone/>
            </a:pPr>
            <a:r>
              <a:rPr lang="ru-RU" sz="3000" dirty="0" smtClean="0">
                <a:solidFill>
                  <a:srgbClr val="FFC000"/>
                </a:solidFill>
              </a:rPr>
              <a:t>Клиент</a:t>
            </a:r>
            <a:r>
              <a:rPr lang="ru-RU" sz="3000" dirty="0" smtClean="0"/>
              <a:t>:</a:t>
            </a:r>
          </a:p>
          <a:p>
            <a:pPr lvl="0"/>
            <a:r>
              <a:rPr lang="ru-RU" sz="3000" dirty="0" smtClean="0"/>
              <a:t>операционная система MS </a:t>
            </a:r>
            <a:r>
              <a:rPr lang="ru-RU" sz="3000" dirty="0" err="1" smtClean="0"/>
              <a:t>Windows</a:t>
            </a:r>
            <a:r>
              <a:rPr lang="en-US" sz="3000" dirty="0" smtClean="0"/>
              <a:t>;</a:t>
            </a:r>
            <a:endParaRPr lang="ru-RU" sz="3000" dirty="0" smtClean="0"/>
          </a:p>
          <a:p>
            <a:pPr lvl="0"/>
            <a:r>
              <a:rPr lang="ru-RU" sz="3000" dirty="0" smtClean="0"/>
              <a:t>браузер.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20</a:t>
            </a:fld>
            <a:endParaRPr lang="ru-RU" sz="1600" dirty="0"/>
          </a:p>
        </p:txBody>
      </p:sp>
      <p:pic>
        <p:nvPicPr>
          <p:cNvPr id="5" name="Рисунок 4" descr="MC900319378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2802" y="1785926"/>
            <a:ext cx="2454604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/>
              <a:t>Рабочий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142984"/>
            <a:ext cx="4786314" cy="513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Разработано</a:t>
            </a:r>
            <a:r>
              <a:rPr lang="ru-RU" dirty="0" smtClean="0"/>
              <a:t>: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модуль интеграции</a:t>
            </a:r>
            <a:r>
              <a:rPr lang="ru-RU" dirty="0" smtClean="0"/>
              <a:t> в программу «Учебные планы»;</a:t>
            </a:r>
            <a:endParaRPr lang="en-US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универсальный модуль </a:t>
            </a:r>
            <a:r>
              <a:rPr lang="ru-RU" dirty="0" smtClean="0"/>
              <a:t>загрузки файлов УП и ГУП на сервер;</a:t>
            </a:r>
          </a:p>
          <a:p>
            <a:r>
              <a:rPr lang="ru-RU" dirty="0" smtClean="0"/>
              <a:t>3 </a:t>
            </a:r>
            <a:r>
              <a:rPr lang="ru-RU" dirty="0" smtClean="0">
                <a:solidFill>
                  <a:srgbClr val="FFC000"/>
                </a:solidFill>
              </a:rPr>
              <a:t>рабочих процесса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9 </a:t>
            </a:r>
            <a:r>
              <a:rPr lang="ru-RU" dirty="0" smtClean="0">
                <a:solidFill>
                  <a:srgbClr val="FFC000"/>
                </a:solidFill>
              </a:rPr>
              <a:t>экранных форм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структура </a:t>
            </a:r>
            <a:r>
              <a:rPr lang="ru-RU" dirty="0" smtClean="0">
                <a:solidFill>
                  <a:srgbClr val="FFC000"/>
                </a:solidFill>
              </a:rPr>
              <a:t>хранилища</a:t>
            </a:r>
            <a:r>
              <a:rPr lang="ru-RU" dirty="0" smtClean="0"/>
              <a:t> файлов.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21</a:t>
            </a:fld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357298"/>
            <a:ext cx="40481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500174"/>
            <a:ext cx="401541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714488"/>
            <a:ext cx="4071966" cy="24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1928802"/>
            <a:ext cx="4143404" cy="248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/>
              <a:t>Средства разработки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3500438"/>
            <a:ext cx="8501122" cy="2643206"/>
          </a:xfrm>
        </p:spPr>
        <p:txBody>
          <a:bodyPr>
            <a:normAutofit/>
          </a:bodyPr>
          <a:lstStyle/>
          <a:p>
            <a:r>
              <a:rPr lang="en-US" dirty="0" smtClean="0"/>
              <a:t>Microsoft </a:t>
            </a:r>
            <a:r>
              <a:rPr lang="en-US" dirty="0" smtClean="0">
                <a:solidFill>
                  <a:srgbClr val="FFC000"/>
                </a:solidFill>
              </a:rPr>
              <a:t>Visual Studio </a:t>
            </a:r>
            <a:r>
              <a:rPr lang="ru-RU" dirty="0" smtClean="0"/>
              <a:t>2005 и </a:t>
            </a:r>
            <a:r>
              <a:rPr lang="en-US" dirty="0" smtClean="0"/>
              <a:t>2008</a:t>
            </a:r>
            <a:r>
              <a:rPr lang="ru-RU" dirty="0" smtClean="0"/>
              <a:t> </a:t>
            </a:r>
            <a:r>
              <a:rPr lang="en-US" dirty="0" smtClean="0"/>
              <a:t>SP1;</a:t>
            </a:r>
            <a:endParaRPr lang="ru-RU" dirty="0" smtClean="0"/>
          </a:p>
          <a:p>
            <a:r>
              <a:rPr lang="en-US" dirty="0" smtClean="0"/>
              <a:t>MS </a:t>
            </a:r>
            <a:r>
              <a:rPr lang="en-US" dirty="0" smtClean="0">
                <a:solidFill>
                  <a:srgbClr val="FFC000"/>
                </a:solidFill>
              </a:rPr>
              <a:t>SharePoint Designer </a:t>
            </a:r>
            <a:r>
              <a:rPr lang="en-US" dirty="0" smtClean="0"/>
              <a:t>2007;</a:t>
            </a:r>
          </a:p>
          <a:p>
            <a:r>
              <a:rPr lang="en-US" dirty="0" smtClean="0"/>
              <a:t>MS </a:t>
            </a:r>
            <a:r>
              <a:rPr lang="en-US" dirty="0" smtClean="0">
                <a:solidFill>
                  <a:srgbClr val="FFC000"/>
                </a:solidFill>
              </a:rPr>
              <a:t>SQL Server </a:t>
            </a:r>
            <a:r>
              <a:rPr lang="en-US" dirty="0" smtClean="0"/>
              <a:t>2005;</a:t>
            </a:r>
            <a:endParaRPr lang="ru-RU" dirty="0" smtClean="0"/>
          </a:p>
          <a:p>
            <a:r>
              <a:rPr lang="en-US" dirty="0" smtClean="0"/>
              <a:t>Enterprise </a:t>
            </a:r>
            <a:r>
              <a:rPr lang="en-US" dirty="0" smtClean="0">
                <a:solidFill>
                  <a:srgbClr val="FFC000"/>
                </a:solidFill>
              </a:rPr>
              <a:t>Architect</a:t>
            </a:r>
            <a:r>
              <a:rPr lang="ru-RU" dirty="0" smtClean="0"/>
              <a:t> 7.1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22</a:t>
            </a:fld>
            <a:endParaRPr lang="ru-RU" sz="1600" dirty="0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428736"/>
            <a:ext cx="27813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428736"/>
            <a:ext cx="278608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571744"/>
            <a:ext cx="2786082" cy="76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/>
          <a:lstStyle/>
          <a:p>
            <a:r>
              <a:rPr lang="ru-RU" dirty="0" smtClean="0"/>
              <a:t>Надежность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23</a:t>
            </a:fld>
            <a:endParaRPr lang="ru-RU" sz="1600" dirty="0"/>
          </a:p>
        </p:txBody>
      </p:sp>
      <p:sp>
        <p:nvSpPr>
          <p:cNvPr id="5" name="Овал 4"/>
          <p:cNvSpPr/>
          <p:nvPr/>
        </p:nvSpPr>
        <p:spPr>
          <a:xfrm>
            <a:off x="7286644" y="5714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86644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286644" y="378619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86644" y="535782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500694" y="714356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Сервер БД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500694" y="2428868"/>
            <a:ext cx="1645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MOSS 2007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00694" y="4000504"/>
            <a:ext cx="1694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Локальная</a:t>
            </a:r>
          </a:p>
          <a:p>
            <a:pPr algn="ctr"/>
            <a:r>
              <a:rPr lang="ru-RU" sz="2400" dirty="0" smtClean="0"/>
              <a:t>сеть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500694" y="5357826"/>
            <a:ext cx="1832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Клиентская</a:t>
            </a:r>
          </a:p>
          <a:p>
            <a:pPr algn="ctr"/>
            <a:r>
              <a:rPr lang="ru-RU" sz="2400" dirty="0" smtClean="0"/>
              <a:t>машина</a:t>
            </a:r>
            <a:endParaRPr lang="ru-RU" sz="2400" dirty="0"/>
          </a:p>
        </p:txBody>
      </p:sp>
      <p:sp>
        <p:nvSpPr>
          <p:cNvPr id="25" name="Блок-схема: магнитный диск 24"/>
          <p:cNvSpPr/>
          <p:nvPr/>
        </p:nvSpPr>
        <p:spPr>
          <a:xfrm>
            <a:off x="1000100" y="1643050"/>
            <a:ext cx="3500462" cy="392909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Надежность</a:t>
            </a:r>
          </a:p>
          <a:p>
            <a:pPr algn="ctr"/>
            <a:r>
              <a:rPr lang="ru-RU" sz="4000" dirty="0" smtClean="0"/>
              <a:t>системы</a:t>
            </a:r>
          </a:p>
          <a:p>
            <a:pPr algn="ctr"/>
            <a:r>
              <a:rPr lang="ru-RU" sz="4400" dirty="0" smtClean="0"/>
              <a:t>98%</a:t>
            </a:r>
            <a:endParaRPr lang="ru-RU" sz="44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10800000" flipV="1">
            <a:off x="4500562" y="1214422"/>
            <a:ext cx="2928958" cy="92869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572000" y="5000636"/>
            <a:ext cx="2786082" cy="50006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5" idx="4"/>
          </p:cNvCxnSpPr>
          <p:nvPr/>
        </p:nvCxnSpPr>
        <p:spPr>
          <a:xfrm rot="10800000" flipV="1">
            <a:off x="4500562" y="2786057"/>
            <a:ext cx="2714644" cy="82153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5" idx="4"/>
          </p:cNvCxnSpPr>
          <p:nvPr/>
        </p:nvCxnSpPr>
        <p:spPr>
          <a:xfrm rot="10800000">
            <a:off x="4500562" y="3607596"/>
            <a:ext cx="2776558" cy="597707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7239000" cy="4846320"/>
          </a:xfrm>
        </p:spPr>
        <p:txBody>
          <a:bodyPr/>
          <a:lstStyle/>
          <a:p>
            <a:r>
              <a:rPr lang="ru-RU" dirty="0" smtClean="0"/>
              <a:t>Ежегодная экономия: </a:t>
            </a:r>
            <a:r>
              <a:rPr lang="en-US" dirty="0" smtClean="0"/>
              <a:t>~</a:t>
            </a:r>
            <a:r>
              <a:rPr lang="ru-RU" dirty="0" smtClean="0">
                <a:solidFill>
                  <a:srgbClr val="FFC000"/>
                </a:solidFill>
              </a:rPr>
              <a:t>74000</a:t>
            </a:r>
            <a:r>
              <a:rPr lang="ru-RU" dirty="0" smtClean="0"/>
              <a:t> </a:t>
            </a:r>
            <a:r>
              <a:rPr lang="ru-RU" dirty="0" err="1" smtClean="0"/>
              <a:t>руб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smtClean="0"/>
              <a:t>срок окупаемости</a:t>
            </a:r>
            <a:r>
              <a:rPr lang="en-US" dirty="0" smtClean="0"/>
              <a:t>: ~</a:t>
            </a:r>
            <a:r>
              <a:rPr lang="ru-RU" dirty="0" smtClean="0">
                <a:solidFill>
                  <a:srgbClr val="FFC000"/>
                </a:solidFill>
              </a:rPr>
              <a:t>5</a:t>
            </a:r>
            <a:r>
              <a:rPr lang="en-US" dirty="0" smtClean="0"/>
              <a:t> </a:t>
            </a:r>
            <a:r>
              <a:rPr lang="ru-RU" dirty="0" smtClean="0">
                <a:solidFill>
                  <a:srgbClr val="FFC000"/>
                </a:solidFill>
              </a:rPr>
              <a:t>месяцев</a:t>
            </a:r>
            <a:r>
              <a:rPr lang="ru-RU" dirty="0" smtClean="0"/>
              <a:t> 4 дня.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58214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24</a:t>
            </a:fld>
            <a:endParaRPr lang="ru-RU" sz="1600" dirty="0"/>
          </a:p>
        </p:txBody>
      </p:sp>
      <p:pic>
        <p:nvPicPr>
          <p:cNvPr id="5" name="Рисунок 4" descr="MC9004363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357562"/>
            <a:ext cx="2786082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7215214"/>
            <a:ext cx="7764946" cy="343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Социальный</a:t>
            </a:r>
            <a:r>
              <a:rPr lang="ru-RU" dirty="0" smtClean="0"/>
              <a:t> </a:t>
            </a:r>
            <a:r>
              <a:rPr lang="ru-RU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эффект</a:t>
            </a:r>
          </a:p>
          <a:p>
            <a:endParaRPr lang="ru-RU" sz="24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600" dirty="0" smtClean="0"/>
              <a:t>Повышение удобства утверждения документов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600" dirty="0" smtClean="0"/>
              <a:t>Сокращение числа копий документов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600" dirty="0" smtClean="0"/>
              <a:t>Сокращение числа утерянных документов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600" dirty="0" smtClean="0"/>
              <a:t>Сокращение числа испорченных документов</a:t>
            </a:r>
          </a:p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278 -0.621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70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ходе выполнения дипломного проекта: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разработаны</a:t>
            </a:r>
            <a:r>
              <a:rPr lang="ru-RU" dirty="0" smtClean="0"/>
              <a:t> рабочие процессы утверждения УП и ГУП в АГТУ;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разработан</a:t>
            </a:r>
            <a:r>
              <a:rPr lang="ru-RU" dirty="0" smtClean="0"/>
              <a:t> модуль интеграции в программу «Учебные планы»;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разработан</a:t>
            </a:r>
            <a:r>
              <a:rPr lang="ru-RU" dirty="0" smtClean="0"/>
              <a:t> универсальный модуль загрузки файлов в систему.</a:t>
            </a:r>
          </a:p>
          <a:p>
            <a:pPr algn="just"/>
            <a:endParaRPr lang="ru-RU" dirty="0" smtClean="0"/>
          </a:p>
          <a:p>
            <a:pPr>
              <a:buNone/>
            </a:pPr>
            <a:r>
              <a:rPr lang="ru-RU" dirty="0" smtClean="0"/>
              <a:t>Перспективы развития:</a:t>
            </a:r>
            <a:endParaRPr lang="en-US" dirty="0" smtClean="0"/>
          </a:p>
          <a:p>
            <a:r>
              <a:rPr lang="ru-RU" dirty="0" smtClean="0"/>
              <a:t>разработать рабочие процессы утверждения </a:t>
            </a:r>
            <a:r>
              <a:rPr lang="ru-RU" dirty="0" smtClean="0">
                <a:solidFill>
                  <a:srgbClr val="FFC000"/>
                </a:solidFill>
              </a:rPr>
              <a:t>прочих документов;</a:t>
            </a:r>
          </a:p>
          <a:p>
            <a:pPr lvl="0" algn="just"/>
            <a:r>
              <a:rPr lang="ru-RU" dirty="0" smtClean="0">
                <a:cs typeface="Times New Roman" pitchFamily="18" charset="0"/>
              </a:rPr>
              <a:t>добавить поддержку </a:t>
            </a:r>
            <a:r>
              <a:rPr lang="ru-RU" dirty="0" smtClean="0">
                <a:solidFill>
                  <a:srgbClr val="FFC000"/>
                </a:solidFill>
                <a:cs typeface="Times New Roman" pitchFamily="18" charset="0"/>
              </a:rPr>
              <a:t>ЭЦП.</a:t>
            </a:r>
            <a:endParaRPr lang="ru-RU" dirty="0" smtClean="0">
              <a:solidFill>
                <a:srgbClr val="FFC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15082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25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C000"/>
                </a:solidFill>
              </a:rPr>
              <a:t>Спасибо</a:t>
            </a:r>
            <a:r>
              <a:rPr lang="ru-RU" sz="6000" dirty="0" smtClean="0"/>
              <a:t>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10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818676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Более </a:t>
            </a:r>
            <a:r>
              <a:rPr lang="ru-RU" dirty="0" smtClean="0">
                <a:solidFill>
                  <a:srgbClr val="FFC000"/>
                </a:solidFill>
              </a:rPr>
              <a:t>25</a:t>
            </a:r>
            <a:r>
              <a:rPr lang="ru-RU" dirty="0" smtClean="0"/>
              <a:t> типов документов;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60</a:t>
            </a:r>
            <a:r>
              <a:rPr lang="ru-RU" dirty="0" smtClean="0"/>
              <a:t> кафедр;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10</a:t>
            </a:r>
            <a:r>
              <a:rPr lang="ru-RU" dirty="0" smtClean="0"/>
              <a:t> деканатов;</a:t>
            </a:r>
          </a:p>
          <a:p>
            <a:r>
              <a:rPr lang="ru-RU" dirty="0" smtClean="0"/>
              <a:t>около </a:t>
            </a:r>
            <a:r>
              <a:rPr lang="ru-RU" dirty="0" smtClean="0">
                <a:solidFill>
                  <a:srgbClr val="FFC000"/>
                </a:solidFill>
              </a:rPr>
              <a:t>30</a:t>
            </a:r>
            <a:r>
              <a:rPr lang="ru-RU" dirty="0" smtClean="0"/>
              <a:t> отделов;</a:t>
            </a:r>
          </a:p>
          <a:p>
            <a:r>
              <a:rPr lang="ru-RU" dirty="0" smtClean="0"/>
              <a:t>более </a:t>
            </a:r>
            <a:r>
              <a:rPr lang="ru-RU" dirty="0" smtClean="0">
                <a:solidFill>
                  <a:srgbClr val="FFC000"/>
                </a:solidFill>
              </a:rPr>
              <a:t>4000</a:t>
            </a:r>
            <a:r>
              <a:rPr lang="ru-RU" dirty="0" smtClean="0"/>
              <a:t> сотрудников.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3</a:t>
            </a:fld>
            <a:endParaRPr lang="ru-RU" sz="1600" dirty="0"/>
          </a:p>
        </p:txBody>
      </p:sp>
      <p:pic>
        <p:nvPicPr>
          <p:cNvPr id="6" name="Рисунок 5" descr="MC900437533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214422"/>
            <a:ext cx="316551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Неудобство</a:t>
            </a:r>
            <a:r>
              <a:rPr lang="ru-RU" dirty="0" smtClean="0"/>
              <a:t> хранения;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невозможность</a:t>
            </a:r>
            <a:r>
              <a:rPr lang="ru-RU" dirty="0" smtClean="0"/>
              <a:t> отслеживания перемещений документов;</a:t>
            </a:r>
          </a:p>
          <a:p>
            <a:r>
              <a:rPr lang="ru-RU" dirty="0" smtClean="0"/>
              <a:t>возможность </a:t>
            </a:r>
            <a:r>
              <a:rPr lang="ru-RU" dirty="0" smtClean="0">
                <a:solidFill>
                  <a:srgbClr val="FFC000"/>
                </a:solidFill>
              </a:rPr>
              <a:t>утери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FFC000"/>
                </a:solidFill>
              </a:rPr>
              <a:t>порчи</a:t>
            </a:r>
            <a:r>
              <a:rPr lang="ru-RU" dirty="0" smtClean="0"/>
              <a:t> бумажных документов.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4</a:t>
            </a:fld>
            <a:endParaRPr lang="ru-RU" sz="1600" dirty="0"/>
          </a:p>
        </p:txBody>
      </p:sp>
      <p:pic>
        <p:nvPicPr>
          <p:cNvPr id="6" name="Рисунок 5" descr="MP9004309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959590"/>
            <a:ext cx="3006744" cy="2529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571500"/>
            <a:ext cx="7242048" cy="1143000"/>
          </a:xfrm>
        </p:spPr>
        <p:txBody>
          <a:bodyPr/>
          <a:lstStyle/>
          <a:p>
            <a:r>
              <a:rPr lang="ru-RU" dirty="0" smtClean="0"/>
              <a:t>Аналоги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394324" y="577043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3000" smtClean="0"/>
              <a:pPr/>
              <a:t>5</a:t>
            </a:fld>
            <a:endParaRPr lang="ru-RU" sz="300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429132"/>
            <a:ext cx="1643074" cy="16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143248"/>
            <a:ext cx="2714644" cy="78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66" y="5072074"/>
            <a:ext cx="271467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428868"/>
            <a:ext cx="1643074" cy="18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2428868"/>
            <a:ext cx="271464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3786190"/>
            <a:ext cx="378621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2428868"/>
            <a:ext cx="17145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4000504"/>
            <a:ext cx="271464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71934" y="2428868"/>
            <a:ext cx="1928826" cy="121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14546" y="5072074"/>
            <a:ext cx="3786213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4291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FFC000"/>
                </a:solidFill>
              </a:rPr>
              <a:t>Система электронного документооборота</a:t>
            </a:r>
            <a:r>
              <a:rPr lang="ru-RU" sz="3000" dirty="0" smtClean="0"/>
              <a:t> (</a:t>
            </a:r>
            <a:r>
              <a:rPr lang="ru-RU" sz="3000" dirty="0" smtClean="0">
                <a:solidFill>
                  <a:srgbClr val="FFC000"/>
                </a:solidFill>
              </a:rPr>
              <a:t>СЭД</a:t>
            </a:r>
            <a:r>
              <a:rPr lang="ru-RU" sz="3000" dirty="0" smtClean="0"/>
              <a:t>) — автоматизированная система, сопровождающая процесс управления работой организации.</a:t>
            </a:r>
            <a:endParaRPr lang="ru-RU" sz="3000" dirty="0"/>
          </a:p>
        </p:txBody>
      </p:sp>
      <p:sp>
        <p:nvSpPr>
          <p:cNvPr id="18" name="Номер слайда 3"/>
          <p:cNvSpPr txBox="1">
            <a:spLocks/>
          </p:cNvSpPr>
          <p:nvPr/>
        </p:nvSpPr>
        <p:spPr>
          <a:xfrm>
            <a:off x="8215338" y="6215082"/>
            <a:ext cx="642942" cy="285752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2F3FEF-8C3C-4AB0-B0FC-5472F1BBBB5B}" type="slidenum">
              <a:rPr kumimoji="0" lang="ru-RU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571500"/>
            <a:ext cx="7242048" cy="1143000"/>
          </a:xfrm>
        </p:spPr>
        <p:txBody>
          <a:bodyPr/>
          <a:lstStyle/>
          <a:p>
            <a:r>
              <a:rPr lang="ru-RU" dirty="0" smtClean="0"/>
              <a:t>Сравнение аналогов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6</a:t>
            </a:fld>
            <a:endParaRPr lang="ru-RU" sz="1600" dirty="0"/>
          </a:p>
        </p:txBody>
      </p:sp>
      <p:graphicFrame>
        <p:nvGraphicFramePr>
          <p:cNvPr id="6" name="Group 129"/>
          <p:cNvGraphicFramePr>
            <a:graphicFrameLocks noGrp="1"/>
          </p:cNvGraphicFramePr>
          <p:nvPr/>
        </p:nvGraphicFramePr>
        <p:xfrm>
          <a:off x="-36513" y="642918"/>
          <a:ext cx="9180513" cy="5282883"/>
        </p:xfrm>
        <a:graphic>
          <a:graphicData uri="http://schemas.openxmlformats.org/drawingml/2006/table">
            <a:tbl>
              <a:tblPr/>
              <a:tblGrid>
                <a:gridCol w="1619250"/>
                <a:gridCol w="1439863"/>
                <a:gridCol w="1512887"/>
                <a:gridCol w="1439863"/>
                <a:gridCol w="1584325"/>
                <a:gridCol w="1584325"/>
              </a:tblGrid>
              <a:tr h="178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Название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Интеграция с пакетом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MS Office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Интуитивно понятный интерфейс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Удаленный доступ через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web-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интерфейс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Возможность доработки штатным персоналом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Возможность разработки модулей интеграции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Босс «Референт»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Дело «Предприя-тие»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Евфрат «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Документо-оборот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MOSS 2007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Недостатки аналогов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857256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Отсутствие</a:t>
            </a:r>
            <a:r>
              <a:rPr lang="ru-RU" sz="2800" dirty="0" smtClean="0"/>
              <a:t> удаленного доступа через </a:t>
            </a:r>
            <a:r>
              <a:rPr lang="en-US" sz="2800" dirty="0" smtClean="0"/>
              <a:t>web-</a:t>
            </a:r>
            <a:r>
              <a:rPr lang="ru-RU" sz="2800" dirty="0" smtClean="0"/>
              <a:t>интерфейс;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sz="2800" dirty="0" smtClean="0">
                <a:solidFill>
                  <a:srgbClr val="FFC000"/>
                </a:solidFill>
              </a:rPr>
              <a:t>евозможность</a:t>
            </a:r>
            <a:r>
              <a:rPr lang="ru-RU" sz="2800" dirty="0" smtClean="0"/>
              <a:t> доработки силами штатного персонала;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sz="2800" dirty="0" smtClean="0">
                <a:solidFill>
                  <a:srgbClr val="FFC000"/>
                </a:solidFill>
              </a:rPr>
              <a:t>евозможность</a:t>
            </a:r>
            <a:r>
              <a:rPr lang="ru-RU" sz="2800" dirty="0" smtClean="0"/>
              <a:t> интеграции в существующие приложения;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высокая</a:t>
            </a:r>
            <a:r>
              <a:rPr lang="ru-RU" sz="2800" dirty="0" smtClean="0"/>
              <a:t> стоимость развертывания.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7</a:t>
            </a:fld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7215214"/>
            <a:ext cx="8143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Office</a:t>
            </a:r>
          </a:p>
          <a:p>
            <a:r>
              <a:rPr lang="en-US" sz="5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Sharepoint</a:t>
            </a:r>
            <a:endParaRPr lang="en-US" sz="5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 2007</a:t>
            </a:r>
            <a:endParaRPr lang="ru-RU" sz="5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MOSS 2007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sharepointserver2007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7072338"/>
            <a:ext cx="2786018" cy="3753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00434 -0.781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0.00244 -0.78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назначение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829576" cy="4846320"/>
          </a:xfrm>
        </p:spPr>
        <p:txBody>
          <a:bodyPr>
            <a:normAutofit/>
          </a:bodyPr>
          <a:lstStyle/>
          <a:p>
            <a:pPr algn="just"/>
            <a:r>
              <a:rPr lang="ru-RU" sz="2700" dirty="0" smtClean="0"/>
              <a:t>Цель проекта:</a:t>
            </a:r>
          </a:p>
          <a:p>
            <a:pPr lvl="1" algn="just"/>
            <a:r>
              <a:rPr lang="ru-RU" sz="2600" dirty="0" smtClean="0">
                <a:solidFill>
                  <a:srgbClr val="FFC000"/>
                </a:solidFill>
              </a:rPr>
              <a:t>автоматизация</a:t>
            </a:r>
            <a:r>
              <a:rPr lang="ru-RU" sz="2600" dirty="0" smtClean="0"/>
              <a:t> процесса утверждения электронных документов.</a:t>
            </a:r>
          </a:p>
          <a:p>
            <a:pPr lvl="1" algn="just"/>
            <a:endParaRPr lang="ru-RU" sz="2300" dirty="0" smtClean="0"/>
          </a:p>
          <a:p>
            <a:pPr algn="just"/>
            <a:r>
              <a:rPr lang="ru-RU" sz="3000" dirty="0" smtClean="0"/>
              <a:t>Назначение:</a:t>
            </a:r>
          </a:p>
          <a:p>
            <a:pPr marL="786384" lvl="2" indent="-411480" algn="just"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lang="ru-RU" sz="2600" dirty="0" smtClean="0"/>
              <a:t>Создание возможности </a:t>
            </a:r>
            <a:r>
              <a:rPr lang="ru-RU" sz="2600" dirty="0" smtClean="0">
                <a:solidFill>
                  <a:srgbClr val="FFC000"/>
                </a:solidFill>
              </a:rPr>
              <a:t>централизованного</a:t>
            </a:r>
            <a:r>
              <a:rPr lang="ru-RU" sz="2600" dirty="0" smtClean="0"/>
              <a:t> управления документами;</a:t>
            </a:r>
          </a:p>
          <a:p>
            <a:pPr marL="786384" lvl="2" indent="-411480" algn="just"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lang="ru-RU" sz="2600" dirty="0" smtClean="0"/>
              <a:t>создание возможности </a:t>
            </a:r>
            <a:r>
              <a:rPr lang="ru-RU" sz="2600" dirty="0" smtClean="0">
                <a:solidFill>
                  <a:srgbClr val="FFC000"/>
                </a:solidFill>
              </a:rPr>
              <a:t>прослеживания</a:t>
            </a:r>
            <a:r>
              <a:rPr lang="ru-RU" sz="2600" dirty="0" smtClean="0"/>
              <a:t> процесса утверждения;</a:t>
            </a:r>
          </a:p>
          <a:p>
            <a:pPr marL="786384" lvl="2" indent="-411480" algn="just"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lang="ru-RU" sz="2600" dirty="0" smtClean="0"/>
              <a:t>повышение </a:t>
            </a:r>
            <a:r>
              <a:rPr lang="ru-RU" sz="2600" dirty="0" smtClean="0">
                <a:solidFill>
                  <a:srgbClr val="FFC000"/>
                </a:solidFill>
              </a:rPr>
              <a:t>удобства</a:t>
            </a:r>
            <a:r>
              <a:rPr lang="ru-RU" sz="2600" dirty="0" smtClean="0"/>
              <a:t> утверждения.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8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86776" y="6286520"/>
            <a:ext cx="588336" cy="228600"/>
          </a:xfrm>
        </p:spPr>
        <p:txBody>
          <a:bodyPr/>
          <a:lstStyle/>
          <a:p>
            <a:fld id="{292F3FEF-8C3C-4AB0-B0FC-5472F1BBBB5B}" type="slidenum">
              <a:rPr lang="ru-RU" sz="1600" smtClean="0"/>
              <a:pPr/>
              <a:t>9</a:t>
            </a:fld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7239000" cy="484632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Изучение</a:t>
            </a:r>
            <a:r>
              <a:rPr lang="ru-RU" dirty="0" smtClean="0">
                <a:latin typeface="Times New Roman" pitchFamily="18" charset="0"/>
              </a:rPr>
              <a:t> архитектуры </a:t>
            </a:r>
            <a:r>
              <a:rPr lang="en-US" dirty="0" smtClean="0">
                <a:latin typeface="Times New Roman" pitchFamily="18" charset="0"/>
              </a:rPr>
              <a:t>MOSS 2007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Развертывание</a:t>
            </a:r>
            <a:r>
              <a:rPr lang="ru-RU" dirty="0" smtClean="0">
                <a:latin typeface="Times New Roman" pitchFamily="18" charset="0"/>
              </a:rPr>
              <a:t> и настройка </a:t>
            </a:r>
            <a:r>
              <a:rPr lang="en-US" dirty="0" smtClean="0">
                <a:latin typeface="Times New Roman" pitchFamily="18" charset="0"/>
              </a:rPr>
              <a:t>MOSS 2007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Изучение</a:t>
            </a:r>
            <a:r>
              <a:rPr lang="ru-RU" dirty="0" smtClean="0">
                <a:latin typeface="Times New Roman" pitchFamily="18" charset="0"/>
              </a:rPr>
              <a:t> процессов утверждения УП и ГУП.</a:t>
            </a:r>
            <a:endParaRPr lang="en-US" dirty="0" smtClean="0">
              <a:latin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Разработка</a:t>
            </a:r>
            <a:r>
              <a:rPr lang="ru-RU" dirty="0" smtClean="0">
                <a:latin typeface="Times New Roman" pitchFamily="18" charset="0"/>
              </a:rPr>
              <a:t> процессов утверждения УП и ГУП.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Разработка</a:t>
            </a:r>
            <a:r>
              <a:rPr lang="ru-RU" dirty="0" smtClean="0">
                <a:latin typeface="Times New Roman" pitchFamily="18" charset="0"/>
              </a:rPr>
              <a:t> модуля интеграции.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Подключение</a:t>
            </a:r>
            <a:r>
              <a:rPr lang="ru-RU" dirty="0" smtClean="0">
                <a:latin typeface="Times New Roman" pitchFamily="18" charset="0"/>
              </a:rPr>
              <a:t> модуля к программе «Учебные планы».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Создание</a:t>
            </a:r>
            <a:r>
              <a:rPr lang="ru-RU" dirty="0" smtClean="0">
                <a:latin typeface="Times New Roman" pitchFamily="18" charset="0"/>
              </a:rPr>
              <a:t> универсального загрузчика электронных документов в систему.</a:t>
            </a:r>
            <a:endParaRPr lang="en-US" dirty="0" smtClean="0">
              <a:latin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Создание</a:t>
            </a:r>
            <a:r>
              <a:rPr lang="ru-RU" dirty="0" smtClean="0">
                <a:latin typeface="Times New Roman" pitchFamily="18" charset="0"/>
              </a:rPr>
              <a:t> структуры директорий для хранения электронных документов.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9296</TotalTime>
  <Words>1499</Words>
  <Application>Microsoft Office PowerPoint</Application>
  <PresentationFormat>Экран (4:3)</PresentationFormat>
  <Paragraphs>312</Paragraphs>
  <Slides>26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«АВТОМАТИЗИРОВАННАЯ ПОДСистема СОГЛАСОВАНИЯ ЭЛЕКТРОННОГО ДОКУМЕНТА НА ОСНОВЕ ПЛАТФОРМЫ Sharepoint SERVER 2007»</vt:lpstr>
      <vt:lpstr>Введение</vt:lpstr>
      <vt:lpstr>Актуальность</vt:lpstr>
      <vt:lpstr>Актуальность</vt:lpstr>
      <vt:lpstr>Аналоги</vt:lpstr>
      <vt:lpstr>Сравнение аналогов</vt:lpstr>
      <vt:lpstr>Недостатки аналогов</vt:lpstr>
      <vt:lpstr>Цель и назначение</vt:lpstr>
      <vt:lpstr>Задачи</vt:lpstr>
      <vt:lpstr>Предметная область: УП</vt:lpstr>
      <vt:lpstr>Предметная область: ГУП</vt:lpstr>
      <vt:lpstr>Диаграмма вариантов использования</vt:lpstr>
      <vt:lpstr>Инфологическая модель </vt:lpstr>
      <vt:lpstr>Входные данные системы</vt:lpstr>
      <vt:lpstr>Выходные ДАННЫЕ системы</vt:lpstr>
      <vt:lpstr>Диаграмма развертывания</vt:lpstr>
      <vt:lpstr>Требования к техническому обеспечению</vt:lpstr>
      <vt:lpstr>Требования к техническому обеспечению</vt:lpstr>
      <vt:lpstr>Требования к техническому обеспечению</vt:lpstr>
      <vt:lpstr>Требования к программному обеспечению</vt:lpstr>
      <vt:lpstr>Рабочий проект</vt:lpstr>
      <vt:lpstr>Средства разработки</vt:lpstr>
      <vt:lpstr>Надежность</vt:lpstr>
      <vt:lpstr>Экономический эффект</vt:lpstr>
      <vt:lpstr>Заключение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Подсистема Нирс АСУ «Кафедра»</dc:title>
  <dc:creator>Пользователь Windows</dc:creator>
  <cp:lastModifiedBy>Максим</cp:lastModifiedBy>
  <cp:revision>1311</cp:revision>
  <dcterms:created xsi:type="dcterms:W3CDTF">2008-09-11T16:24:51Z</dcterms:created>
  <dcterms:modified xsi:type="dcterms:W3CDTF">2011-03-21T15:04:06Z</dcterms:modified>
</cp:coreProperties>
</file>