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38" d="100"/>
          <a:sy n="38" d="100"/>
        </p:scale>
        <p:origin x="-13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DB797DA1-5E08-46D1-ACCB-BF4112765115}"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DB797DA1-5E08-46D1-ACCB-BF411276511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EF165CA-CC0F-421A-8AA9-95A2A46811D8}" type="datetimeFigureOut">
              <a:rPr lang="ru-RU" smtClean="0"/>
              <a:pPr/>
              <a:t>14.05.2010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97DA1-5E08-46D1-ACCB-BF411276511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EF165CA-CC0F-421A-8AA9-95A2A46811D8}" type="datetimeFigureOut">
              <a:rPr lang="ru-RU" smtClean="0"/>
              <a:pPr/>
              <a:t>14.05.2010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B797DA1-5E08-46D1-ACCB-BF411276511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3000372"/>
            <a:ext cx="8151596" cy="842970"/>
          </a:xfrm>
        </p:spPr>
        <p:txBody>
          <a:bodyPr/>
          <a:lstStyle/>
          <a:p>
            <a:r>
              <a:rPr lang="en-US" dirty="0" err="1" smtClean="0"/>
              <a:t>Vremennoj</a:t>
            </a:r>
            <a:r>
              <a:rPr lang="en-US" dirty="0" smtClean="0"/>
              <a:t> Process</a:t>
            </a:r>
            <a:endParaRPr lang="ru-RU" dirty="0"/>
          </a:p>
        </p:txBody>
      </p:sp>
      <p:sp>
        <p:nvSpPr>
          <p:cNvPr id="3" name="Подзаголовок 2"/>
          <p:cNvSpPr>
            <a:spLocks noGrp="1"/>
          </p:cNvSpPr>
          <p:nvPr>
            <p:ph type="subTitle" idx="1"/>
          </p:nvPr>
        </p:nvSpPr>
        <p:spPr>
          <a:xfrm>
            <a:off x="857224" y="2071678"/>
            <a:ext cx="7429552" cy="1226670"/>
          </a:xfrm>
        </p:spPr>
        <p:txBody>
          <a:bodyPr/>
          <a:lstStyle/>
          <a:p>
            <a:r>
              <a:rPr lang="ru-RU" dirty="0" smtClean="0"/>
              <a:t>Программа разложения временного процесса в тригонометрический ряд</a:t>
            </a:r>
            <a:endParaRPr lang="ru-RU" dirty="0"/>
          </a:p>
        </p:txBody>
      </p:sp>
      <p:sp>
        <p:nvSpPr>
          <p:cNvPr id="4" name="TextBox 3"/>
          <p:cNvSpPr txBox="1"/>
          <p:nvPr/>
        </p:nvSpPr>
        <p:spPr>
          <a:xfrm>
            <a:off x="1285852" y="428604"/>
            <a:ext cx="6500858" cy="369332"/>
          </a:xfrm>
          <a:prstGeom prst="rect">
            <a:avLst/>
          </a:prstGeom>
          <a:noFill/>
        </p:spPr>
        <p:txBody>
          <a:bodyPr wrap="square" rtlCol="0">
            <a:spAutoFit/>
          </a:bodyPr>
          <a:lstStyle/>
          <a:p>
            <a:pPr algn="ctr"/>
            <a:r>
              <a:rPr lang="ru-RU" dirty="0" smtClean="0"/>
              <a:t>Белорусский национальный технический университет</a:t>
            </a:r>
            <a:endParaRPr lang="ru-RU" dirty="0"/>
          </a:p>
        </p:txBody>
      </p:sp>
      <p:sp>
        <p:nvSpPr>
          <p:cNvPr id="5" name="TextBox 4"/>
          <p:cNvSpPr txBox="1"/>
          <p:nvPr/>
        </p:nvSpPr>
        <p:spPr>
          <a:xfrm>
            <a:off x="1285852" y="928670"/>
            <a:ext cx="6572296" cy="369332"/>
          </a:xfrm>
          <a:prstGeom prst="rect">
            <a:avLst/>
          </a:prstGeom>
          <a:noFill/>
        </p:spPr>
        <p:txBody>
          <a:bodyPr wrap="square" rtlCol="0">
            <a:spAutoFit/>
          </a:bodyPr>
          <a:lstStyle/>
          <a:p>
            <a:pPr algn="ctr"/>
            <a:r>
              <a:rPr lang="ru-RU" dirty="0" smtClean="0"/>
              <a:t>Международный институт дистанционного образования</a:t>
            </a:r>
            <a:endParaRPr lang="ru-RU" dirty="0"/>
          </a:p>
        </p:txBody>
      </p:sp>
      <p:sp>
        <p:nvSpPr>
          <p:cNvPr id="6" name="TextBox 5"/>
          <p:cNvSpPr txBox="1"/>
          <p:nvPr/>
        </p:nvSpPr>
        <p:spPr>
          <a:xfrm>
            <a:off x="2071670" y="1571612"/>
            <a:ext cx="5715040" cy="369332"/>
          </a:xfrm>
          <a:prstGeom prst="rect">
            <a:avLst/>
          </a:prstGeom>
          <a:noFill/>
        </p:spPr>
        <p:txBody>
          <a:bodyPr wrap="square" rtlCol="0">
            <a:spAutoFit/>
          </a:bodyPr>
          <a:lstStyle/>
          <a:p>
            <a:r>
              <a:rPr lang="ru-RU" dirty="0" smtClean="0"/>
              <a:t>Кафедра Информационных систем и технологий</a:t>
            </a:r>
            <a:endParaRPr lang="ru-RU" dirty="0"/>
          </a:p>
        </p:txBody>
      </p:sp>
      <p:sp>
        <p:nvSpPr>
          <p:cNvPr id="8" name="TextBox 7"/>
          <p:cNvSpPr txBox="1"/>
          <p:nvPr/>
        </p:nvSpPr>
        <p:spPr>
          <a:xfrm>
            <a:off x="4643438" y="4143380"/>
            <a:ext cx="3552191" cy="369332"/>
          </a:xfrm>
          <a:prstGeom prst="rect">
            <a:avLst/>
          </a:prstGeom>
          <a:noFill/>
        </p:spPr>
        <p:txBody>
          <a:bodyPr wrap="none" rtlCol="0">
            <a:spAutoFit/>
          </a:bodyPr>
          <a:lstStyle/>
          <a:p>
            <a:r>
              <a:rPr lang="ru-RU" dirty="0" smtClean="0"/>
              <a:t>Создана: Карачун П.В., гр. 417318</a:t>
            </a:r>
            <a:endParaRPr lang="ru-RU" dirty="0"/>
          </a:p>
        </p:txBody>
      </p:sp>
      <p:sp>
        <p:nvSpPr>
          <p:cNvPr id="9" name="TextBox 8"/>
          <p:cNvSpPr txBox="1"/>
          <p:nvPr/>
        </p:nvSpPr>
        <p:spPr>
          <a:xfrm>
            <a:off x="4714876" y="4857760"/>
            <a:ext cx="3571900" cy="369332"/>
          </a:xfrm>
          <a:prstGeom prst="rect">
            <a:avLst/>
          </a:prstGeom>
          <a:noFill/>
        </p:spPr>
        <p:txBody>
          <a:bodyPr wrap="square" rtlCol="0">
            <a:spAutoFit/>
          </a:bodyPr>
          <a:lstStyle/>
          <a:p>
            <a:r>
              <a:rPr lang="ru-RU" dirty="0" smtClean="0"/>
              <a:t>Руководитель: доц. Гурский Н.Н.</a:t>
            </a:r>
            <a:endParaRPr lang="ru-RU" dirty="0"/>
          </a:p>
        </p:txBody>
      </p:sp>
      <p:sp>
        <p:nvSpPr>
          <p:cNvPr id="10" name="TextBox 9"/>
          <p:cNvSpPr txBox="1"/>
          <p:nvPr/>
        </p:nvSpPr>
        <p:spPr>
          <a:xfrm>
            <a:off x="3786182" y="5643578"/>
            <a:ext cx="1428596" cy="369332"/>
          </a:xfrm>
          <a:prstGeom prst="rect">
            <a:avLst/>
          </a:prstGeom>
          <a:noFill/>
        </p:spPr>
        <p:txBody>
          <a:bodyPr wrap="none" rtlCol="0">
            <a:spAutoFit/>
          </a:bodyPr>
          <a:lstStyle/>
          <a:p>
            <a:r>
              <a:rPr lang="ru-RU" dirty="0" smtClean="0"/>
              <a:t>Минск, 2010</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500063" y="500063"/>
            <a:ext cx="8229600" cy="1143000"/>
          </a:xfrm>
        </p:spPr>
        <p:txBody>
          <a:bodyPr/>
          <a:lstStyle/>
          <a:p>
            <a:pPr algn="ctr" eaLnBrk="1" hangingPunct="1"/>
            <a:r>
              <a:rPr lang="ru-RU" sz="4400" smtClean="0"/>
              <a:t>Определение временного ряда</a:t>
            </a:r>
          </a:p>
        </p:txBody>
      </p:sp>
      <p:sp>
        <p:nvSpPr>
          <p:cNvPr id="7171" name="Содержимое 2"/>
          <p:cNvSpPr>
            <a:spLocks noGrp="1"/>
          </p:cNvSpPr>
          <p:nvPr>
            <p:ph idx="1"/>
          </p:nvPr>
        </p:nvSpPr>
        <p:spPr>
          <a:xfrm>
            <a:off x="457200" y="1714500"/>
            <a:ext cx="8229600" cy="4610100"/>
          </a:xfrm>
        </p:spPr>
        <p:txBody>
          <a:bodyPr/>
          <a:lstStyle/>
          <a:p>
            <a:pPr algn="just" eaLnBrk="1" hangingPunct="1">
              <a:lnSpc>
                <a:spcPct val="150000"/>
              </a:lnSpc>
            </a:pPr>
            <a:r>
              <a:rPr lang="ru-RU" sz="1600" smtClean="0"/>
              <a:t>Временной ряд — это упорядоченная (по времени) последовательность значений некоторой произвольной переменной величины. Каждое отдельное значение данной переменной называется отсчётом временного ряда. Тем самым, временной ряд существенным образом отличается от простой выборки данных.</a:t>
            </a:r>
            <a:endParaRPr lang="en-US" sz="1600" smtClean="0"/>
          </a:p>
          <a:p>
            <a:pPr algn="just" eaLnBrk="1" hangingPunct="1">
              <a:lnSpc>
                <a:spcPct val="150000"/>
              </a:lnSpc>
            </a:pPr>
            <a:endParaRPr lang="en-US" sz="1600" smtClean="0"/>
          </a:p>
          <a:p>
            <a:pPr algn="just" eaLnBrk="1" hangingPunct="1">
              <a:lnSpc>
                <a:spcPct val="150000"/>
              </a:lnSpc>
            </a:pPr>
            <a:r>
              <a:rPr lang="ru-RU" sz="1600" smtClean="0"/>
              <a:t>Анализ временных рядов — совокупность математико-статистических методов анализа, предназначенных для выявления структуры временных рядов и для их прогноза. Сюда относятся, в частности, методы регрессионного анализа. Выявление структуры временного ряда необходимо для того, чтобы построить математическую модель того явления, которое является источником анализируемого временного ряда. Прогноз будущих значений временного ряда используется при принятии решений, например, в экономике.</a:t>
            </a:r>
          </a:p>
          <a:p>
            <a:pPr eaLnBrk="1" hangingPunct="1"/>
            <a:endParaRPr lang="ru-R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Заголовок 1"/>
          <p:cNvSpPr>
            <a:spLocks noGrp="1"/>
          </p:cNvSpPr>
          <p:nvPr>
            <p:ph type="title"/>
          </p:nvPr>
        </p:nvSpPr>
        <p:spPr/>
        <p:txBody>
          <a:bodyPr/>
          <a:lstStyle/>
          <a:p>
            <a:pPr algn="ctr" eaLnBrk="1" hangingPunct="1"/>
            <a:r>
              <a:rPr lang="ru-RU" sz="3600" smtClean="0"/>
              <a:t>Программа разложения временного процесса в тригонометрический ряд</a:t>
            </a:r>
          </a:p>
        </p:txBody>
      </p:sp>
      <p:sp>
        <p:nvSpPr>
          <p:cNvPr id="3" name="Содержимое 2"/>
          <p:cNvSpPr>
            <a:spLocks noGrp="1"/>
          </p:cNvSpPr>
          <p:nvPr>
            <p:ph idx="1"/>
          </p:nvPr>
        </p:nvSpPr>
        <p:spPr>
          <a:xfrm>
            <a:off x="428625" y="1928813"/>
            <a:ext cx="8401050" cy="4389437"/>
          </a:xfrm>
        </p:spPr>
        <p:txBody>
          <a:bodyPr/>
          <a:lstStyle/>
          <a:p>
            <a:pPr marL="0" indent="273050" eaLnBrk="1" hangingPunct="1">
              <a:lnSpc>
                <a:spcPct val="150000"/>
              </a:lnSpc>
              <a:buFont typeface="Wingdings 2" pitchFamily="18" charset="2"/>
              <a:buNone/>
              <a:defRPr/>
            </a:pPr>
            <a:r>
              <a:rPr lang="ru-RU" sz="1800" dirty="0" smtClean="0"/>
              <a:t>Данная программа позволяет получить численные значения, описываемые следующей функциональной зависимостью </a:t>
            </a:r>
          </a:p>
          <a:p>
            <a:pPr marL="0" indent="273050" eaLnBrk="1" hangingPunct="1">
              <a:lnSpc>
                <a:spcPct val="150000"/>
              </a:lnSpc>
              <a:buFont typeface="Wingdings 2" pitchFamily="18" charset="2"/>
              <a:buNone/>
              <a:defRPr/>
            </a:pPr>
            <a:endParaRPr lang="ru-RU" sz="2000" dirty="0" smtClean="0"/>
          </a:p>
          <a:p>
            <a:pPr marL="0" indent="273050" eaLnBrk="1" hangingPunct="1">
              <a:lnSpc>
                <a:spcPct val="150000"/>
              </a:lnSpc>
              <a:buFont typeface="Wingdings 2" pitchFamily="18" charset="2"/>
              <a:buNone/>
              <a:defRPr/>
            </a:pPr>
            <a:endParaRPr lang="ru-RU" sz="2000" dirty="0" smtClean="0"/>
          </a:p>
          <a:p>
            <a:pPr marL="0" indent="273050" eaLnBrk="1" hangingPunct="1">
              <a:lnSpc>
                <a:spcPct val="150000"/>
              </a:lnSpc>
              <a:buFont typeface="Wingdings 2" pitchFamily="18" charset="2"/>
              <a:buNone/>
              <a:defRPr/>
            </a:pPr>
            <a:r>
              <a:rPr lang="ru-RU" sz="1800" dirty="0" smtClean="0"/>
              <a:t>при заданных начальных данных</a:t>
            </a:r>
          </a:p>
          <a:p>
            <a:pPr marL="0" indent="273050" eaLnBrk="1" hangingPunct="1">
              <a:lnSpc>
                <a:spcPct val="150000"/>
              </a:lnSpc>
              <a:buFont typeface="Wingdings 2" pitchFamily="18" charset="2"/>
              <a:buNone/>
              <a:defRPr/>
            </a:pPr>
            <a:endParaRPr lang="ru-RU" sz="1800" dirty="0" smtClean="0"/>
          </a:p>
          <a:p>
            <a:pPr marL="0" indent="273050" eaLnBrk="1" hangingPunct="1">
              <a:lnSpc>
                <a:spcPct val="150000"/>
              </a:lnSpc>
              <a:buFont typeface="Wingdings 2" pitchFamily="18" charset="2"/>
              <a:buNone/>
              <a:defRPr/>
            </a:pPr>
            <a:r>
              <a:rPr lang="ru-RU" sz="1800" dirty="0" smtClean="0"/>
              <a:t>Результаты отображаются в виде таблицы и графиков, совмещенных в одной системе координат.</a:t>
            </a:r>
          </a:p>
          <a:p>
            <a:pPr eaLnBrk="1" hangingPunct="1">
              <a:lnSpc>
                <a:spcPct val="150000"/>
              </a:lnSpc>
              <a:buFont typeface="Wingdings 2" pitchFamily="18" charset="2"/>
              <a:buNone/>
              <a:defRPr/>
            </a:pPr>
            <a:endParaRPr lang="ru-RU" sz="2000" dirty="0"/>
          </a:p>
        </p:txBody>
      </p:sp>
      <p:sp>
        <p:nvSpPr>
          <p:cNvPr id="103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graphicFrame>
        <p:nvGraphicFramePr>
          <p:cNvPr id="1026" name="Object 1"/>
          <p:cNvGraphicFramePr>
            <a:graphicFrameLocks noChangeAspect="1"/>
          </p:cNvGraphicFramePr>
          <p:nvPr/>
        </p:nvGraphicFramePr>
        <p:xfrm>
          <a:off x="2428875" y="3143250"/>
          <a:ext cx="3400425" cy="638175"/>
        </p:xfrm>
        <a:graphic>
          <a:graphicData uri="http://schemas.openxmlformats.org/presentationml/2006/ole">
            <p:oleObj spid="_x0000_s1026" name="Equation" r:id="rId3" imgW="3403600" imgH="635000" progId="Equation.DSMT4">
              <p:embed/>
            </p:oleObj>
          </a:graphicData>
        </a:graphic>
      </p:graphicFrame>
      <p:sp>
        <p:nvSpPr>
          <p:cNvPr id="103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graphicFrame>
        <p:nvGraphicFramePr>
          <p:cNvPr id="1027" name="Object 3"/>
          <p:cNvGraphicFramePr>
            <a:graphicFrameLocks noChangeAspect="1"/>
          </p:cNvGraphicFramePr>
          <p:nvPr/>
        </p:nvGraphicFramePr>
        <p:xfrm>
          <a:off x="1785938" y="4500563"/>
          <a:ext cx="3305175" cy="457200"/>
        </p:xfrm>
        <a:graphic>
          <a:graphicData uri="http://schemas.openxmlformats.org/presentationml/2006/ole">
            <p:oleObj spid="_x0000_s1027" name="Equation" r:id="rId4" imgW="3302000" imgH="457200" progId="Equation.DSMT4">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642938" y="571500"/>
            <a:ext cx="7829550" cy="633413"/>
          </a:xfrm>
        </p:spPr>
        <p:txBody>
          <a:bodyPr/>
          <a:lstStyle/>
          <a:p>
            <a:pPr algn="ctr" eaLnBrk="1" hangingPunct="1"/>
            <a:r>
              <a:rPr lang="ru-RU" smtClean="0"/>
              <a:t>Графическое отображение</a:t>
            </a:r>
          </a:p>
        </p:txBody>
      </p:sp>
      <p:pic>
        <p:nvPicPr>
          <p:cNvPr id="8195" name="Picture 2"/>
          <p:cNvPicPr>
            <a:picLocks noGrp="1" noChangeAspect="1" noChangeArrowheads="1"/>
          </p:cNvPicPr>
          <p:nvPr>
            <p:ph idx="1"/>
          </p:nvPr>
        </p:nvPicPr>
        <p:blipFill>
          <a:blip r:embed="rId2"/>
          <a:srcRect/>
          <a:stretch>
            <a:fillRect/>
          </a:stretch>
        </p:blipFill>
        <p:spPr>
          <a:xfrm>
            <a:off x="642938" y="1143000"/>
            <a:ext cx="8132762" cy="5410200"/>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pPr algn="ctr" eaLnBrk="1" hangingPunct="1"/>
            <a:r>
              <a:rPr lang="ru-RU" smtClean="0"/>
              <a:t>Выводы</a:t>
            </a:r>
          </a:p>
        </p:txBody>
      </p:sp>
      <p:sp>
        <p:nvSpPr>
          <p:cNvPr id="9219" name="Содержимое 2"/>
          <p:cNvSpPr>
            <a:spLocks noGrp="1"/>
          </p:cNvSpPr>
          <p:nvPr>
            <p:ph idx="1"/>
          </p:nvPr>
        </p:nvSpPr>
        <p:spPr/>
        <p:txBody>
          <a:bodyPr/>
          <a:lstStyle/>
          <a:p>
            <a:pPr eaLnBrk="1" hangingPunct="1">
              <a:lnSpc>
                <a:spcPct val="150000"/>
              </a:lnSpc>
              <a:buFont typeface="Wingdings 2" pitchFamily="18" charset="2"/>
              <a:buNone/>
            </a:pPr>
            <a:r>
              <a:rPr lang="ru-RU" sz="1800" smtClean="0"/>
              <a:t>В ходе выполнения курсовой работы:</a:t>
            </a:r>
          </a:p>
          <a:p>
            <a:pPr eaLnBrk="1" hangingPunct="1">
              <a:lnSpc>
                <a:spcPct val="150000"/>
              </a:lnSpc>
            </a:pPr>
            <a:r>
              <a:rPr lang="ru-RU" sz="1800" smtClean="0"/>
              <a:t>были закреплены знания по курсу «Конструирование программ и языки программирования»;</a:t>
            </a:r>
          </a:p>
          <a:p>
            <a:pPr eaLnBrk="1" hangingPunct="1">
              <a:lnSpc>
                <a:spcPct val="150000"/>
              </a:lnSpc>
            </a:pPr>
            <a:r>
              <a:rPr lang="ru-RU" sz="1800" smtClean="0"/>
              <a:t>приобретен опыт при разработке объектно-ориентированных программ;</a:t>
            </a:r>
          </a:p>
          <a:p>
            <a:pPr eaLnBrk="1" hangingPunct="1">
              <a:lnSpc>
                <a:spcPct val="150000"/>
              </a:lnSpc>
            </a:pPr>
            <a:r>
              <a:rPr lang="ru-RU" sz="1800" smtClean="0"/>
              <a:t>изучены принципы создания динамических библиотек;</a:t>
            </a:r>
          </a:p>
          <a:p>
            <a:pPr eaLnBrk="1" hangingPunct="1">
              <a:lnSpc>
                <a:spcPct val="150000"/>
              </a:lnSpc>
            </a:pPr>
            <a:r>
              <a:rPr lang="ru-RU" sz="1800" smtClean="0"/>
              <a:t>изучены и реализованы способы создания клиент-серверных приложений на базе COM-технологий;</a:t>
            </a:r>
          </a:p>
          <a:p>
            <a:pPr eaLnBrk="1" hangingPunct="1">
              <a:lnSpc>
                <a:spcPct val="150000"/>
              </a:lnSpc>
            </a:pPr>
            <a:r>
              <a:rPr lang="ru-RU" sz="1800" smtClean="0"/>
              <a:t>освоены методы передачи данных между приложениями;</a:t>
            </a:r>
          </a:p>
          <a:p>
            <a:pPr eaLnBrk="1" hangingPunct="1">
              <a:lnSpc>
                <a:spcPct val="150000"/>
              </a:lnSpc>
            </a:pPr>
            <a:r>
              <a:rPr lang="ru-RU" sz="1800" smtClean="0"/>
              <a:t>изучены возможности создания справочной системой высокой степени сложности и различных форматов.</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pPr algn="ctr" eaLnBrk="1" hangingPunct="1"/>
            <a:r>
              <a:rPr lang="ru-RU" smtClean="0"/>
              <a:t>Спасибо за внимание!</a:t>
            </a:r>
          </a:p>
        </p:txBody>
      </p:sp>
      <p:sp>
        <p:nvSpPr>
          <p:cNvPr id="10243" name="Содержимое 2"/>
          <p:cNvSpPr>
            <a:spLocks noGrp="1"/>
          </p:cNvSpPr>
          <p:nvPr>
            <p:ph idx="1"/>
          </p:nvPr>
        </p:nvSpPr>
        <p:spPr>
          <a:xfrm>
            <a:off x="457200" y="1935163"/>
            <a:ext cx="1971675" cy="3994150"/>
          </a:xfrm>
        </p:spPr>
        <p:txBody>
          <a:bodyPr/>
          <a:lstStyle/>
          <a:p>
            <a:pPr eaLnBrk="1" hangingPunct="1"/>
            <a:endParaRPr lang="ru-RU" smtClean="0"/>
          </a:p>
        </p:txBody>
      </p:sp>
      <p:pic>
        <p:nvPicPr>
          <p:cNvPr id="10244" name="Picture 2" descr="C:\Program Files\Microsoft Office\MEDIA\CAGCAT10\j0195384.wmf"/>
          <p:cNvPicPr>
            <a:picLocks noChangeAspect="1" noChangeArrowheads="1"/>
          </p:cNvPicPr>
          <p:nvPr/>
        </p:nvPicPr>
        <p:blipFill>
          <a:blip r:embed="rId2"/>
          <a:srcRect/>
          <a:stretch>
            <a:fillRect/>
          </a:stretch>
        </p:blipFill>
        <p:spPr bwMode="auto">
          <a:xfrm>
            <a:off x="3673475" y="2513013"/>
            <a:ext cx="1797050" cy="183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TotalTime>
  <Words>253</Words>
  <Application>Microsoft Office PowerPoint</Application>
  <PresentationFormat>Экран (4:3)</PresentationFormat>
  <Paragraphs>29</Paragraphs>
  <Slides>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vt:i4>
      </vt:variant>
    </vt:vector>
  </HeadingPairs>
  <TitlesOfParts>
    <vt:vector size="8" baseType="lpstr">
      <vt:lpstr>Апекс</vt:lpstr>
      <vt:lpstr>MathType 5.0 Equation</vt:lpstr>
      <vt:lpstr>Vremennoj Process</vt:lpstr>
      <vt:lpstr>Определение временного ряда</vt:lpstr>
      <vt:lpstr>Программа разложения временного процесса в тригонометрический ряд</vt:lpstr>
      <vt:lpstr>Графическое отображение</vt:lpstr>
      <vt:lpstr>Выводы</vt:lpstr>
      <vt:lpstr>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Vremennoj Process</dc:title>
  <dc:creator>User</dc:creator>
  <cp:lastModifiedBy>User</cp:lastModifiedBy>
  <cp:revision>2</cp:revision>
  <dcterms:created xsi:type="dcterms:W3CDTF">2010-05-14T07:41:34Z</dcterms:created>
  <dcterms:modified xsi:type="dcterms:W3CDTF">2010-05-14T07:51:06Z</dcterms:modified>
</cp:coreProperties>
</file>