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9" r:id="rId1"/>
  </p:sldMasterIdLst>
  <p:sldIdLst>
    <p:sldId id="257" r:id="rId2"/>
    <p:sldId id="259" r:id="rId3"/>
    <p:sldId id="296"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129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ru-RU">
                  <a:cs typeface="Arial" charset="0"/>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ru-RU">
                  <a:cs typeface="Arial" charset="0"/>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ru-RU">
                  <a:cs typeface="Arial" charset="0"/>
                </a:endParaRPr>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ru-RU">
                  <a:cs typeface="Arial" charset="0"/>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ru-RU">
                <a:cs typeface="Arial" charset="0"/>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ru-RU">
                <a:cs typeface="Arial" charset="0"/>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ru-RU">
                <a:cs typeface="Arial" charset="0"/>
              </a:endParaRPr>
            </a:p>
          </p:txBody>
        </p:sp>
      </p:grpSp>
      <p:sp>
        <p:nvSpPr>
          <p:cNvPr id="115724" name="Rectangle 12"/>
          <p:cNvSpPr>
            <a:spLocks noGrp="1" noChangeArrowheads="1"/>
          </p:cNvSpPr>
          <p:nvPr>
            <p:ph type="ctrTitle"/>
          </p:nvPr>
        </p:nvSpPr>
        <p:spPr>
          <a:xfrm>
            <a:off x="990600" y="1676400"/>
            <a:ext cx="7772400" cy="1462088"/>
          </a:xfrm>
        </p:spPr>
        <p:txBody>
          <a:bodyPr/>
          <a:lstStyle>
            <a:lvl1pPr>
              <a:defRPr/>
            </a:lvl1pPr>
          </a:lstStyle>
          <a:p>
            <a:r>
              <a:rPr lang="ru-RU"/>
              <a:t>Образец заголовка</a:t>
            </a:r>
          </a:p>
        </p:txBody>
      </p:sp>
      <p:sp>
        <p:nvSpPr>
          <p:cNvPr id="115725"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14" name="Rectangle 14"/>
          <p:cNvSpPr>
            <a:spLocks noGrp="1" noChangeArrowheads="1"/>
          </p:cNvSpPr>
          <p:nvPr>
            <p:ph type="dt" sz="half" idx="10"/>
          </p:nvPr>
        </p:nvSpPr>
        <p:spPr>
          <a:xfrm>
            <a:off x="990600" y="6248400"/>
            <a:ext cx="1905000" cy="457200"/>
          </a:xfrm>
        </p:spPr>
        <p:txBody>
          <a:bodyPr/>
          <a:lstStyle>
            <a:lvl1pPr>
              <a:defRPr smtClean="0">
                <a:solidFill>
                  <a:schemeClr val="bg2"/>
                </a:solidFill>
              </a:defRPr>
            </a:lvl1pPr>
          </a:lstStyle>
          <a:p>
            <a:pPr>
              <a:defRPr/>
            </a:pPr>
            <a:endParaRPr lang="ru-RU"/>
          </a:p>
        </p:txBody>
      </p:sp>
      <p:sp>
        <p:nvSpPr>
          <p:cNvPr id="15" name="Rectangle 15"/>
          <p:cNvSpPr>
            <a:spLocks noGrp="1" noChangeArrowheads="1"/>
          </p:cNvSpPr>
          <p:nvPr>
            <p:ph type="ftr" sz="quarter" idx="11"/>
          </p:nvPr>
        </p:nvSpPr>
        <p:spPr>
          <a:xfrm>
            <a:off x="3429000" y="6248400"/>
            <a:ext cx="2895600" cy="457200"/>
          </a:xfrm>
        </p:spPr>
        <p:txBody>
          <a:bodyPr/>
          <a:lstStyle>
            <a:lvl1pPr>
              <a:defRPr smtClean="0">
                <a:solidFill>
                  <a:schemeClr val="bg2"/>
                </a:solidFill>
              </a:defRPr>
            </a:lvl1pPr>
          </a:lstStyle>
          <a:p>
            <a:pPr>
              <a:defRPr/>
            </a:pPr>
            <a:endParaRPr lang="ru-RU"/>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fld id="{AF273028-2643-4EB2-A668-A6C7F85CE299}" type="slidenum">
              <a:rPr lang="ru-RU" altLang="ru-RU"/>
              <a:pPr/>
              <a:t>‹#›</a:t>
            </a:fld>
            <a:endParaRPr lang="ru-RU" altLang="ru-RU"/>
          </a:p>
        </p:txBody>
      </p:sp>
    </p:spTree>
    <p:extLst>
      <p:ext uri="{BB962C8B-B14F-4D97-AF65-F5344CB8AC3E}">
        <p14:creationId xmlns:p14="http://schemas.microsoft.com/office/powerpoint/2010/main" val="2145372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fld id="{43FDB61A-5905-41A0-8B45-35994E397776}" type="slidenum">
              <a:rPr lang="ru-RU" altLang="ru-RU"/>
              <a:pPr/>
              <a:t>‹#›</a:t>
            </a:fld>
            <a:endParaRPr lang="ru-RU" altLang="ru-RU"/>
          </a:p>
        </p:txBody>
      </p:sp>
    </p:spTree>
    <p:extLst>
      <p:ext uri="{BB962C8B-B14F-4D97-AF65-F5344CB8AC3E}">
        <p14:creationId xmlns:p14="http://schemas.microsoft.com/office/powerpoint/2010/main" val="3991244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004050" y="214313"/>
            <a:ext cx="1951038" cy="5918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150938" y="214313"/>
            <a:ext cx="5700712" cy="5918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fld id="{B1E326D2-540A-4637-9094-F7C2000B7769}" type="slidenum">
              <a:rPr lang="ru-RU" altLang="ru-RU"/>
              <a:pPr/>
              <a:t>‹#›</a:t>
            </a:fld>
            <a:endParaRPr lang="ru-RU" altLang="ru-RU"/>
          </a:p>
        </p:txBody>
      </p:sp>
    </p:spTree>
    <p:extLst>
      <p:ext uri="{BB962C8B-B14F-4D97-AF65-F5344CB8AC3E}">
        <p14:creationId xmlns:p14="http://schemas.microsoft.com/office/powerpoint/2010/main" val="1581681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fld id="{A1314E2A-CB20-4B72-A9A4-335E955915F0}" type="slidenum">
              <a:rPr lang="ru-RU" altLang="ru-RU"/>
              <a:pPr/>
              <a:t>‹#›</a:t>
            </a:fld>
            <a:endParaRPr lang="ru-RU" altLang="ru-RU"/>
          </a:p>
        </p:txBody>
      </p:sp>
    </p:spTree>
    <p:extLst>
      <p:ext uri="{BB962C8B-B14F-4D97-AF65-F5344CB8AC3E}">
        <p14:creationId xmlns:p14="http://schemas.microsoft.com/office/powerpoint/2010/main" val="1454909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fld id="{29D14881-E7B1-47BC-8680-1AB2F19EC3FB}" type="slidenum">
              <a:rPr lang="ru-RU" altLang="ru-RU"/>
              <a:pPr/>
              <a:t>‹#›</a:t>
            </a:fld>
            <a:endParaRPr lang="ru-RU" altLang="ru-RU"/>
          </a:p>
        </p:txBody>
      </p:sp>
    </p:spTree>
    <p:extLst>
      <p:ext uri="{BB962C8B-B14F-4D97-AF65-F5344CB8AC3E}">
        <p14:creationId xmlns:p14="http://schemas.microsoft.com/office/powerpoint/2010/main" val="4288630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fld id="{DABAC66E-9CE7-48A1-9A6D-A5BEA99A2D40}" type="slidenum">
              <a:rPr lang="ru-RU" altLang="ru-RU"/>
              <a:pPr/>
              <a:t>‹#›</a:t>
            </a:fld>
            <a:endParaRPr lang="ru-RU" altLang="ru-RU"/>
          </a:p>
        </p:txBody>
      </p:sp>
    </p:spTree>
    <p:extLst>
      <p:ext uri="{BB962C8B-B14F-4D97-AF65-F5344CB8AC3E}">
        <p14:creationId xmlns:p14="http://schemas.microsoft.com/office/powerpoint/2010/main" val="3405448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11"/>
          <p:cNvSpPr>
            <a:spLocks noGrp="1" noChangeArrowheads="1"/>
          </p:cNvSpPr>
          <p:nvPr>
            <p:ph type="dt" sz="half" idx="10"/>
          </p:nvPr>
        </p:nvSpPr>
        <p:spPr>
          <a:ln/>
        </p:spPr>
        <p:txBody>
          <a:bodyPr/>
          <a:lstStyle>
            <a:lvl1pPr>
              <a:defRPr/>
            </a:lvl1pPr>
          </a:lstStyle>
          <a:p>
            <a:pPr>
              <a:defRPr/>
            </a:pPr>
            <a:endParaRPr lang="ru-RU"/>
          </a:p>
        </p:txBody>
      </p:sp>
      <p:sp>
        <p:nvSpPr>
          <p:cNvPr id="8" name="Rectangle 12"/>
          <p:cNvSpPr>
            <a:spLocks noGrp="1" noChangeArrowheads="1"/>
          </p:cNvSpPr>
          <p:nvPr>
            <p:ph type="ftr" sz="quarter" idx="11"/>
          </p:nvPr>
        </p:nvSpPr>
        <p:spPr>
          <a:ln/>
        </p:spPr>
        <p:txBody>
          <a:bodyPr/>
          <a:lstStyle>
            <a:lvl1pPr>
              <a:defRPr/>
            </a:lvl1pPr>
          </a:lstStyle>
          <a:p>
            <a:pPr>
              <a:defRPr/>
            </a:pPr>
            <a:endParaRPr lang="ru-RU"/>
          </a:p>
        </p:txBody>
      </p:sp>
      <p:sp>
        <p:nvSpPr>
          <p:cNvPr id="9" name="Rectangle 13"/>
          <p:cNvSpPr>
            <a:spLocks noGrp="1" noChangeArrowheads="1"/>
          </p:cNvSpPr>
          <p:nvPr>
            <p:ph type="sldNum" sz="quarter" idx="12"/>
          </p:nvPr>
        </p:nvSpPr>
        <p:spPr>
          <a:ln/>
        </p:spPr>
        <p:txBody>
          <a:bodyPr/>
          <a:lstStyle>
            <a:lvl1pPr>
              <a:defRPr/>
            </a:lvl1pPr>
          </a:lstStyle>
          <a:p>
            <a:fld id="{BE8F8A64-6811-48DA-914D-21661102392B}" type="slidenum">
              <a:rPr lang="ru-RU" altLang="ru-RU"/>
              <a:pPr/>
              <a:t>‹#›</a:t>
            </a:fld>
            <a:endParaRPr lang="ru-RU" altLang="ru-RU"/>
          </a:p>
        </p:txBody>
      </p:sp>
    </p:spTree>
    <p:extLst>
      <p:ext uri="{BB962C8B-B14F-4D97-AF65-F5344CB8AC3E}">
        <p14:creationId xmlns:p14="http://schemas.microsoft.com/office/powerpoint/2010/main" val="4061844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11"/>
          <p:cNvSpPr>
            <a:spLocks noGrp="1" noChangeArrowheads="1"/>
          </p:cNvSpPr>
          <p:nvPr>
            <p:ph type="dt" sz="half" idx="10"/>
          </p:nvPr>
        </p:nvSpPr>
        <p:spPr>
          <a:ln/>
        </p:spPr>
        <p:txBody>
          <a:bodyPr/>
          <a:lstStyle>
            <a:lvl1pPr>
              <a:defRPr/>
            </a:lvl1pPr>
          </a:lstStyle>
          <a:p>
            <a:pPr>
              <a:defRPr/>
            </a:pPr>
            <a:endParaRPr lang="ru-RU"/>
          </a:p>
        </p:txBody>
      </p:sp>
      <p:sp>
        <p:nvSpPr>
          <p:cNvPr id="4" name="Rectangle 12"/>
          <p:cNvSpPr>
            <a:spLocks noGrp="1" noChangeArrowheads="1"/>
          </p:cNvSpPr>
          <p:nvPr>
            <p:ph type="ftr" sz="quarter" idx="11"/>
          </p:nvPr>
        </p:nvSpPr>
        <p:spPr>
          <a:ln/>
        </p:spPr>
        <p:txBody>
          <a:bodyPr/>
          <a:lstStyle>
            <a:lvl1pPr>
              <a:defRPr/>
            </a:lvl1pPr>
          </a:lstStyle>
          <a:p>
            <a:pPr>
              <a:defRPr/>
            </a:pPr>
            <a:endParaRPr lang="ru-RU"/>
          </a:p>
        </p:txBody>
      </p:sp>
      <p:sp>
        <p:nvSpPr>
          <p:cNvPr id="5" name="Rectangle 13"/>
          <p:cNvSpPr>
            <a:spLocks noGrp="1" noChangeArrowheads="1"/>
          </p:cNvSpPr>
          <p:nvPr>
            <p:ph type="sldNum" sz="quarter" idx="12"/>
          </p:nvPr>
        </p:nvSpPr>
        <p:spPr>
          <a:ln/>
        </p:spPr>
        <p:txBody>
          <a:bodyPr/>
          <a:lstStyle>
            <a:lvl1pPr>
              <a:defRPr/>
            </a:lvl1pPr>
          </a:lstStyle>
          <a:p>
            <a:fld id="{F4CA8590-E4D4-4B8F-B6A1-BC45E9289BDF}" type="slidenum">
              <a:rPr lang="ru-RU" altLang="ru-RU"/>
              <a:pPr/>
              <a:t>‹#›</a:t>
            </a:fld>
            <a:endParaRPr lang="ru-RU" altLang="ru-RU"/>
          </a:p>
        </p:txBody>
      </p:sp>
    </p:spTree>
    <p:extLst>
      <p:ext uri="{BB962C8B-B14F-4D97-AF65-F5344CB8AC3E}">
        <p14:creationId xmlns:p14="http://schemas.microsoft.com/office/powerpoint/2010/main" val="912834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ru-RU"/>
          </a:p>
        </p:txBody>
      </p:sp>
      <p:sp>
        <p:nvSpPr>
          <p:cNvPr id="3" name="Rectangle 12"/>
          <p:cNvSpPr>
            <a:spLocks noGrp="1" noChangeArrowheads="1"/>
          </p:cNvSpPr>
          <p:nvPr>
            <p:ph type="ftr" sz="quarter" idx="11"/>
          </p:nvPr>
        </p:nvSpPr>
        <p:spPr>
          <a:ln/>
        </p:spPr>
        <p:txBody>
          <a:bodyPr/>
          <a:lstStyle>
            <a:lvl1pPr>
              <a:defRPr/>
            </a:lvl1pPr>
          </a:lstStyle>
          <a:p>
            <a:pPr>
              <a:defRPr/>
            </a:pPr>
            <a:endParaRPr lang="ru-RU"/>
          </a:p>
        </p:txBody>
      </p:sp>
      <p:sp>
        <p:nvSpPr>
          <p:cNvPr id="4" name="Rectangle 13"/>
          <p:cNvSpPr>
            <a:spLocks noGrp="1" noChangeArrowheads="1"/>
          </p:cNvSpPr>
          <p:nvPr>
            <p:ph type="sldNum" sz="quarter" idx="12"/>
          </p:nvPr>
        </p:nvSpPr>
        <p:spPr>
          <a:ln/>
        </p:spPr>
        <p:txBody>
          <a:bodyPr/>
          <a:lstStyle>
            <a:lvl1pPr>
              <a:defRPr/>
            </a:lvl1pPr>
          </a:lstStyle>
          <a:p>
            <a:fld id="{5E87F8C0-FB23-431F-B1B1-4B91D149A238}" type="slidenum">
              <a:rPr lang="ru-RU" altLang="ru-RU"/>
              <a:pPr/>
              <a:t>‹#›</a:t>
            </a:fld>
            <a:endParaRPr lang="ru-RU" altLang="ru-RU"/>
          </a:p>
        </p:txBody>
      </p:sp>
    </p:spTree>
    <p:extLst>
      <p:ext uri="{BB962C8B-B14F-4D97-AF65-F5344CB8AC3E}">
        <p14:creationId xmlns:p14="http://schemas.microsoft.com/office/powerpoint/2010/main" val="3789939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fld id="{F1F1F2EC-368B-4393-8AC9-EE23C70ACDCB}" type="slidenum">
              <a:rPr lang="ru-RU" altLang="ru-RU"/>
              <a:pPr/>
              <a:t>‹#›</a:t>
            </a:fld>
            <a:endParaRPr lang="ru-RU" altLang="ru-RU"/>
          </a:p>
        </p:txBody>
      </p:sp>
    </p:spTree>
    <p:extLst>
      <p:ext uri="{BB962C8B-B14F-4D97-AF65-F5344CB8AC3E}">
        <p14:creationId xmlns:p14="http://schemas.microsoft.com/office/powerpoint/2010/main" val="2106015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fld id="{7BA7E0BC-0271-4B17-A5AF-763B2F6460CE}" type="slidenum">
              <a:rPr lang="ru-RU" altLang="ru-RU"/>
              <a:pPr/>
              <a:t>‹#›</a:t>
            </a:fld>
            <a:endParaRPr lang="ru-RU" altLang="ru-RU"/>
          </a:p>
        </p:txBody>
      </p:sp>
    </p:spTree>
    <p:extLst>
      <p:ext uri="{BB962C8B-B14F-4D97-AF65-F5344CB8AC3E}">
        <p14:creationId xmlns:p14="http://schemas.microsoft.com/office/powerpoint/2010/main" val="2441722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4690"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defRPr/>
            </a:pPr>
            <a:endParaRPr kumimoji="1" lang="ru-RU" sz="2400">
              <a:cs typeface="Arial" charset="0"/>
            </a:endParaRPr>
          </a:p>
        </p:txBody>
      </p:sp>
      <p:sp>
        <p:nvSpPr>
          <p:cNvPr id="114691"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ru-RU" sz="2400">
              <a:cs typeface="Arial" charset="0"/>
            </a:endParaRPr>
          </a:p>
        </p:txBody>
      </p:sp>
      <p:sp>
        <p:nvSpPr>
          <p:cNvPr id="114692"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defRPr/>
            </a:pPr>
            <a:endParaRPr kumimoji="1" lang="ru-RU" sz="2400">
              <a:cs typeface="Arial" charset="0"/>
            </a:endParaRPr>
          </a:p>
        </p:txBody>
      </p:sp>
      <p:sp>
        <p:nvSpPr>
          <p:cNvPr id="114693"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ru-RU" sz="2400">
              <a:cs typeface="Arial" charset="0"/>
            </a:endParaRPr>
          </a:p>
        </p:txBody>
      </p:sp>
      <p:sp>
        <p:nvSpPr>
          <p:cNvPr id="114694"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ru-RU" sz="2400">
              <a:cs typeface="Arial" charset="0"/>
            </a:endParaRPr>
          </a:p>
        </p:txBody>
      </p:sp>
      <p:sp>
        <p:nvSpPr>
          <p:cNvPr id="114695"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defRPr/>
            </a:pPr>
            <a:endParaRPr kumimoji="1" lang="ru-RU" sz="2400">
              <a:cs typeface="Arial" charset="0"/>
            </a:endParaRPr>
          </a:p>
        </p:txBody>
      </p:sp>
      <p:sp>
        <p:nvSpPr>
          <p:cNvPr id="114696"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ru-RU" sz="2400">
              <a:cs typeface="Arial" charset="0"/>
            </a:endParaRPr>
          </a:p>
        </p:txBody>
      </p:sp>
      <p:sp>
        <p:nvSpPr>
          <p:cNvPr id="1033" name="Rectangle 9"/>
          <p:cNvSpPr>
            <a:spLocks noGrp="1" noChangeArrowheads="1"/>
          </p:cNvSpPr>
          <p:nvPr>
            <p:ph type="title"/>
          </p:nvPr>
        </p:nvSpPr>
        <p:spPr bwMode="auto">
          <a:xfrm>
            <a:off x="1150938" y="2143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ru-RU" altLang="ru-RU" smtClean="0"/>
              <a:t>Образец заголовка</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14699"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cs typeface="Arial" charset="0"/>
              </a:defRPr>
            </a:lvl1pPr>
          </a:lstStyle>
          <a:p>
            <a:pPr>
              <a:defRPr/>
            </a:pPr>
            <a:endParaRPr lang="ru-RU"/>
          </a:p>
        </p:txBody>
      </p:sp>
      <p:sp>
        <p:nvSpPr>
          <p:cNvPr id="114700"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smtClean="0">
                <a:cs typeface="Arial" charset="0"/>
              </a:defRPr>
            </a:lvl1pPr>
          </a:lstStyle>
          <a:p>
            <a:pPr>
              <a:defRPr/>
            </a:pPr>
            <a:endParaRPr lang="ru-RU"/>
          </a:p>
        </p:txBody>
      </p:sp>
      <p:sp>
        <p:nvSpPr>
          <p:cNvPr id="114701"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D2781AB7-586E-43C4-BF9D-A1C1D7AD06FC}"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3762"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cs typeface="Arial" charset="0"/>
        </a:defRPr>
      </a:lvl2pPr>
      <a:lvl3pPr algn="l" rtl="0" eaLnBrk="0" fontAlgn="base" hangingPunct="0">
        <a:spcBef>
          <a:spcPct val="0"/>
        </a:spcBef>
        <a:spcAft>
          <a:spcPct val="0"/>
        </a:spcAft>
        <a:defRPr sz="4400">
          <a:solidFill>
            <a:schemeClr val="tx2"/>
          </a:solidFill>
          <a:latin typeface="Tahoma" pitchFamily="34" charset="0"/>
          <a:cs typeface="Arial" charset="0"/>
        </a:defRPr>
      </a:lvl3pPr>
      <a:lvl4pPr algn="l" rtl="0" eaLnBrk="0" fontAlgn="base" hangingPunct="0">
        <a:spcBef>
          <a:spcPct val="0"/>
        </a:spcBef>
        <a:spcAft>
          <a:spcPct val="0"/>
        </a:spcAft>
        <a:defRPr sz="4400">
          <a:solidFill>
            <a:schemeClr val="tx2"/>
          </a:solidFill>
          <a:latin typeface="Tahoma" pitchFamily="34" charset="0"/>
          <a:cs typeface="Arial" charset="0"/>
        </a:defRPr>
      </a:lvl4pPr>
      <a:lvl5pPr algn="l" rtl="0" eaLnBrk="0" fontAlgn="base" hangingPunct="0">
        <a:spcBef>
          <a:spcPct val="0"/>
        </a:spcBef>
        <a:spcAft>
          <a:spcPct val="0"/>
        </a:spcAft>
        <a:defRPr sz="4400">
          <a:solidFill>
            <a:schemeClr val="tx2"/>
          </a:solidFill>
          <a:latin typeface="Tahoma" pitchFamily="34" charset="0"/>
          <a:cs typeface="Arial" charset="0"/>
        </a:defRPr>
      </a:lvl5pPr>
      <a:lvl6pPr marL="457200" algn="l" rtl="0" fontAlgn="base">
        <a:spcBef>
          <a:spcPct val="0"/>
        </a:spcBef>
        <a:spcAft>
          <a:spcPct val="0"/>
        </a:spcAft>
        <a:defRPr sz="4400">
          <a:solidFill>
            <a:schemeClr val="tx2"/>
          </a:solidFill>
          <a:latin typeface="Tahoma" pitchFamily="34" charset="0"/>
          <a:cs typeface="Arial" charset="0"/>
        </a:defRPr>
      </a:lvl6pPr>
      <a:lvl7pPr marL="914400" algn="l" rtl="0" fontAlgn="base">
        <a:spcBef>
          <a:spcPct val="0"/>
        </a:spcBef>
        <a:spcAft>
          <a:spcPct val="0"/>
        </a:spcAft>
        <a:defRPr sz="4400">
          <a:solidFill>
            <a:schemeClr val="tx2"/>
          </a:solidFill>
          <a:latin typeface="Tahoma" pitchFamily="34" charset="0"/>
          <a:cs typeface="Arial" charset="0"/>
        </a:defRPr>
      </a:lvl7pPr>
      <a:lvl8pPr marL="1371600" algn="l" rtl="0" fontAlgn="base">
        <a:spcBef>
          <a:spcPct val="0"/>
        </a:spcBef>
        <a:spcAft>
          <a:spcPct val="0"/>
        </a:spcAft>
        <a:defRPr sz="4400">
          <a:solidFill>
            <a:schemeClr val="tx2"/>
          </a:solidFill>
          <a:latin typeface="Tahoma" pitchFamily="34" charset="0"/>
          <a:cs typeface="Arial" charset="0"/>
        </a:defRPr>
      </a:lvl8pPr>
      <a:lvl9pPr marL="1828800" algn="l" rtl="0" fontAlgn="base">
        <a:spcBef>
          <a:spcPct val="0"/>
        </a:spcBef>
        <a:spcAft>
          <a:spcPct val="0"/>
        </a:spcAft>
        <a:defRPr sz="4400">
          <a:solidFill>
            <a:schemeClr val="tx2"/>
          </a:solidFill>
          <a:latin typeface="Tahoma" pitchFamily="34" charset="0"/>
          <a:cs typeface="Arial"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cs typeface="+mn-cs"/>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cs typeface="+mn-cs"/>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hyperlink" Target="http://office.microsoft.com/ru-ru/access-help/HA001232736.aspx" TargetMode="External"/><Relationship Id="rId3" Type="http://schemas.openxmlformats.org/officeDocument/2006/relationships/hyperlink" Target="http://www.examens.ru/otvet/11/11/908.html" TargetMode="External"/><Relationship Id="rId7" Type="http://schemas.openxmlformats.org/officeDocument/2006/relationships/hyperlink" Target="http://office.microsoft.com/ru-ru/access-help/HA010037837.aspx" TargetMode="External"/><Relationship Id="rId12" Type="http://schemas.openxmlformats.org/officeDocument/2006/relationships/hyperlink" Target="http://ru.wikibooks.org/wiki/Microsoft_Excel" TargetMode="External"/><Relationship Id="rId2" Type="http://schemas.openxmlformats.org/officeDocument/2006/relationships/hyperlink" Target="http://informatika.sch880.ru/p1aa1.html" TargetMode="External"/><Relationship Id="rId1" Type="http://schemas.openxmlformats.org/officeDocument/2006/relationships/slideLayout" Target="../slideLayouts/slideLayout2.xml"/><Relationship Id="rId6" Type="http://schemas.openxmlformats.org/officeDocument/2006/relationships/hyperlink" Target="http://stfw.ru/page.php?id=9943" TargetMode="External"/><Relationship Id="rId11" Type="http://schemas.openxmlformats.org/officeDocument/2006/relationships/hyperlink" Target="http://www.mgopu.ru/PVU/2.1/Delphi/les31.html" TargetMode="External"/><Relationship Id="rId5" Type="http://schemas.openxmlformats.org/officeDocument/2006/relationships/hyperlink" Target="http://www.5byte.ru/8/0005.php" TargetMode="External"/><Relationship Id="rId10" Type="http://schemas.openxmlformats.org/officeDocument/2006/relationships/hyperlink" Target="http://leo-arek.narod.ru/108.htm" TargetMode="External"/><Relationship Id="rId4" Type="http://schemas.openxmlformats.org/officeDocument/2006/relationships/hyperlink" Target="http://inf.e-alekseev.ru/text/Etapy_bd.html" TargetMode="External"/><Relationship Id="rId9" Type="http://schemas.openxmlformats.org/officeDocument/2006/relationships/hyperlink" Target="http://www.5byte.ru/8/0008.php"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7"/>
          <p:cNvSpPr>
            <a:spLocks noGrp="1" noChangeArrowheads="1"/>
          </p:cNvSpPr>
          <p:nvPr>
            <p:ph type="title"/>
          </p:nvPr>
        </p:nvSpPr>
        <p:spPr>
          <a:xfrm>
            <a:off x="755650" y="-3627438"/>
            <a:ext cx="8116888" cy="10225088"/>
          </a:xfrm>
        </p:spPr>
        <p:txBody>
          <a:bodyPr/>
          <a:lstStyle/>
          <a:p>
            <a:pPr eaLnBrk="1" hangingPunct="1"/>
            <a:r>
              <a:rPr lang="ru-RU" altLang="ru-RU" sz="1600" smtClean="0">
                <a:solidFill>
                  <a:schemeClr val="tx1"/>
                </a:solidFill>
                <a:latin typeface="Times New Roman" panose="02020603050405020304" pitchFamily="18" charset="0"/>
              </a:rPr>
              <a:t>          </a:t>
            </a:r>
            <a:r>
              <a:rPr lang="ru-RU" altLang="ru-RU" sz="1600" u="sng" smtClean="0">
                <a:solidFill>
                  <a:schemeClr val="tx1"/>
                </a:solidFill>
                <a:latin typeface="Times New Roman" panose="02020603050405020304" pitchFamily="18" charset="0"/>
              </a:rPr>
              <a:t>по учебной практике «Компьютеризация и делопроизводство (офисная</a:t>
            </a:r>
            <a:r>
              <a:rPr lang="ru-RU" altLang="ru-RU" sz="1600" smtClean="0">
                <a:solidFill>
                  <a:schemeClr val="tx1"/>
                </a:solidFill>
                <a:latin typeface="Times New Roman" panose="02020603050405020304" pitchFamily="18" charset="0"/>
              </a:rPr>
              <a:t>)»</a:t>
            </a:r>
            <a:r>
              <a:rPr lang="ru-RU" altLang="ru-RU" sz="1800" smtClean="0">
                <a:solidFill>
                  <a:schemeClr val="tx1"/>
                </a:solidFill>
                <a:latin typeface="Times New Roman" panose="02020603050405020304" pitchFamily="18" charset="0"/>
              </a:rPr>
              <a:t/>
            </a:r>
            <a:br>
              <a:rPr lang="ru-RU" altLang="ru-RU" sz="1800" smtClean="0">
                <a:solidFill>
                  <a:schemeClr val="tx1"/>
                </a:solidFill>
                <a:latin typeface="Times New Roman" panose="02020603050405020304" pitchFamily="18" charset="0"/>
              </a:rPr>
            </a:br>
            <a:r>
              <a:rPr lang="ru-RU" altLang="ru-RU" sz="1800" smtClean="0">
                <a:solidFill>
                  <a:schemeClr val="tx1"/>
                </a:solidFill>
                <a:latin typeface="Times New Roman" panose="02020603050405020304" pitchFamily="18" charset="0"/>
              </a:rPr>
              <a:t/>
            </a:r>
            <a:br>
              <a:rPr lang="ru-RU" altLang="ru-RU" sz="1800" smtClean="0">
                <a:solidFill>
                  <a:schemeClr val="tx1"/>
                </a:solidFill>
                <a:latin typeface="Times New Roman" panose="02020603050405020304" pitchFamily="18" charset="0"/>
              </a:rPr>
            </a:br>
            <a:r>
              <a:rPr lang="ru-RU" altLang="ru-RU" sz="1800" smtClean="0">
                <a:solidFill>
                  <a:schemeClr val="tx1"/>
                </a:solidFill>
                <a:latin typeface="Times New Roman" panose="02020603050405020304" pitchFamily="18" charset="0"/>
              </a:rPr>
              <a:t>                                             </a:t>
            </a:r>
            <a:r>
              <a:rPr lang="ru-RU" altLang="ru-RU" sz="1200" u="sng" smtClean="0">
                <a:solidFill>
                  <a:schemeClr val="tx1"/>
                </a:solidFill>
                <a:latin typeface="Times New Roman" panose="02020603050405020304" pitchFamily="18" charset="0"/>
              </a:rPr>
              <a:t>факультета экономики и управления</a:t>
            </a:r>
            <a:r>
              <a:rPr lang="ru-RU" altLang="ru-RU" sz="1800" smtClean="0">
                <a:solidFill>
                  <a:schemeClr val="tx1"/>
                </a:solidFill>
                <a:latin typeface="Times New Roman" panose="02020603050405020304" pitchFamily="18" charset="0"/>
              </a:rPr>
              <a:t> </a:t>
            </a:r>
            <a:br>
              <a:rPr lang="ru-RU" altLang="ru-RU" sz="1800" smtClean="0">
                <a:solidFill>
                  <a:schemeClr val="tx1"/>
                </a:solidFill>
                <a:latin typeface="Times New Roman" panose="02020603050405020304" pitchFamily="18" charset="0"/>
              </a:rPr>
            </a:br>
            <a:r>
              <a:rPr lang="ru-RU" altLang="ru-RU" sz="1800" smtClean="0">
                <a:solidFill>
                  <a:schemeClr val="tx1"/>
                </a:solidFill>
                <a:latin typeface="Times New Roman" panose="02020603050405020304" pitchFamily="18" charset="0"/>
              </a:rPr>
              <a:t/>
            </a:r>
            <a:br>
              <a:rPr lang="ru-RU" altLang="ru-RU" sz="1800" smtClean="0">
                <a:solidFill>
                  <a:schemeClr val="tx1"/>
                </a:solidFill>
                <a:latin typeface="Times New Roman" panose="02020603050405020304" pitchFamily="18" charset="0"/>
              </a:rPr>
            </a:br>
            <a:r>
              <a:rPr lang="ru-RU" altLang="ru-RU" sz="1400" smtClean="0">
                <a:solidFill>
                  <a:schemeClr val="tx1"/>
                </a:solidFill>
                <a:latin typeface="Times New Roman" panose="02020603050405020304" pitchFamily="18" charset="0"/>
              </a:rPr>
              <a:t/>
            </a:r>
            <a:br>
              <a:rPr lang="ru-RU" altLang="ru-RU" sz="1400" smtClean="0">
                <a:solidFill>
                  <a:schemeClr val="tx1"/>
                </a:solidFill>
                <a:latin typeface="Times New Roman" panose="02020603050405020304" pitchFamily="18" charset="0"/>
              </a:rPr>
            </a:br>
            <a:r>
              <a:rPr lang="ru-RU" altLang="ru-RU" sz="1400" smtClean="0">
                <a:solidFill>
                  <a:schemeClr val="tx1"/>
                </a:solidFill>
                <a:latin typeface="Times New Roman" panose="02020603050405020304" pitchFamily="18" charset="0"/>
              </a:rPr>
              <a:t/>
            </a:r>
            <a:br>
              <a:rPr lang="ru-RU" altLang="ru-RU" sz="1400" smtClean="0">
                <a:solidFill>
                  <a:schemeClr val="tx1"/>
                </a:solidFill>
                <a:latin typeface="Times New Roman" panose="02020603050405020304" pitchFamily="18" charset="0"/>
              </a:rPr>
            </a:br>
            <a:r>
              <a:rPr lang="ru-RU" altLang="ru-RU" sz="1400" smtClean="0">
                <a:solidFill>
                  <a:schemeClr val="tx1"/>
                </a:solidFill>
                <a:latin typeface="Times New Roman" panose="02020603050405020304" pitchFamily="18" charset="0"/>
              </a:rPr>
              <a:t/>
            </a:r>
            <a:br>
              <a:rPr lang="ru-RU" altLang="ru-RU" sz="1400" smtClean="0">
                <a:solidFill>
                  <a:schemeClr val="tx1"/>
                </a:solidFill>
                <a:latin typeface="Times New Roman" panose="02020603050405020304" pitchFamily="18" charset="0"/>
              </a:rPr>
            </a:br>
            <a:r>
              <a:rPr lang="ru-RU" altLang="ru-RU" sz="1400" smtClean="0">
                <a:solidFill>
                  <a:schemeClr val="tx1"/>
                </a:solidFill>
                <a:latin typeface="Times New Roman" panose="02020603050405020304" pitchFamily="18" charset="0"/>
              </a:rPr>
              <a:t>Студентки группы БМ-41</a:t>
            </a:r>
            <a:r>
              <a:rPr lang="ru-RU" altLang="ru-RU" sz="1800" smtClean="0">
                <a:solidFill>
                  <a:schemeClr val="tx1"/>
                </a:solidFill>
              </a:rPr>
              <a:t/>
            </a:r>
            <a:br>
              <a:rPr lang="ru-RU" altLang="ru-RU" sz="1800" smtClean="0">
                <a:solidFill>
                  <a:schemeClr val="tx1"/>
                </a:solidFill>
              </a:rPr>
            </a:br>
            <a:r>
              <a:rPr lang="ru-RU" altLang="ru-RU" sz="1400" smtClean="0">
                <a:solidFill>
                  <a:schemeClr val="tx1"/>
                </a:solidFill>
                <a:latin typeface="Times New Roman" panose="02020603050405020304" pitchFamily="18" charset="0"/>
              </a:rPr>
              <a:t>Маршалкиной Надежды Андреевны</a:t>
            </a:r>
            <a:r>
              <a:rPr lang="ru-RU" altLang="ru-RU" sz="1800" smtClean="0">
                <a:solidFill>
                  <a:schemeClr val="tx1"/>
                </a:solidFill>
              </a:rPr>
              <a:t/>
            </a:r>
            <a:br>
              <a:rPr lang="ru-RU" altLang="ru-RU" sz="1800" smtClean="0">
                <a:solidFill>
                  <a:schemeClr val="tx1"/>
                </a:solidFill>
              </a:rPr>
            </a:br>
            <a:r>
              <a:rPr lang="ru-RU" altLang="ru-RU" sz="1800" smtClean="0">
                <a:solidFill>
                  <a:schemeClr val="tx1"/>
                </a:solidFill>
              </a:rPr>
              <a:t/>
            </a:r>
            <a:br>
              <a:rPr lang="ru-RU" altLang="ru-RU" sz="1800" smtClean="0">
                <a:solidFill>
                  <a:schemeClr val="tx1"/>
                </a:solidFill>
              </a:rPr>
            </a:br>
            <a:r>
              <a:rPr lang="ru-RU" altLang="ru-RU" sz="1800" smtClean="0">
                <a:solidFill>
                  <a:schemeClr val="tx1"/>
                </a:solidFill>
              </a:rPr>
              <a:t/>
            </a:r>
            <a:br>
              <a:rPr lang="ru-RU" altLang="ru-RU" sz="1800" smtClean="0">
                <a:solidFill>
                  <a:schemeClr val="tx1"/>
                </a:solidFill>
              </a:rPr>
            </a:br>
            <a:r>
              <a:rPr lang="ru-RU" altLang="ru-RU" sz="1800" smtClean="0">
                <a:solidFill>
                  <a:schemeClr val="tx1"/>
                </a:solidFill>
              </a:rPr>
              <a:t/>
            </a:r>
            <a:br>
              <a:rPr lang="ru-RU" altLang="ru-RU" sz="1800" smtClean="0">
                <a:solidFill>
                  <a:schemeClr val="tx1"/>
                </a:solidFill>
              </a:rPr>
            </a:br>
            <a:r>
              <a:rPr lang="ru-RU" altLang="ru-RU" sz="1800" smtClean="0">
                <a:solidFill>
                  <a:schemeClr val="tx1"/>
                </a:solidFill>
              </a:rPr>
              <a:t/>
            </a:r>
            <a:br>
              <a:rPr lang="ru-RU" altLang="ru-RU" sz="1800" smtClean="0">
                <a:solidFill>
                  <a:schemeClr val="tx1"/>
                </a:solidFill>
              </a:rPr>
            </a:br>
            <a:r>
              <a:rPr lang="ru-RU" altLang="ru-RU" sz="1800" smtClean="0">
                <a:solidFill>
                  <a:schemeClr val="tx1"/>
                </a:solidFill>
              </a:rPr>
              <a:t/>
            </a:r>
            <a:br>
              <a:rPr lang="ru-RU" altLang="ru-RU" sz="1800" smtClean="0">
                <a:solidFill>
                  <a:schemeClr val="tx1"/>
                </a:solidFill>
              </a:rPr>
            </a:br>
            <a:r>
              <a:rPr lang="ru-RU" altLang="ru-RU" sz="1800" smtClean="0">
                <a:solidFill>
                  <a:schemeClr val="tx1"/>
                </a:solidFill>
              </a:rPr>
              <a:t>                                                      </a:t>
            </a:r>
            <a:r>
              <a:rPr lang="ru-RU" altLang="ru-RU" sz="1200" smtClean="0">
                <a:solidFill>
                  <a:schemeClr val="tx1"/>
                </a:solidFill>
                <a:latin typeface="Times New Roman" panose="02020603050405020304" pitchFamily="18" charset="0"/>
              </a:rPr>
              <a:t>Москва</a:t>
            </a:r>
            <a:br>
              <a:rPr lang="ru-RU" altLang="ru-RU" sz="1200" smtClean="0">
                <a:solidFill>
                  <a:schemeClr val="tx1"/>
                </a:solidFill>
                <a:latin typeface="Times New Roman" panose="02020603050405020304" pitchFamily="18" charset="0"/>
              </a:rPr>
            </a:br>
            <a:r>
              <a:rPr lang="ru-RU" altLang="ru-RU" sz="1200" smtClean="0">
                <a:solidFill>
                  <a:schemeClr val="tx1"/>
                </a:solidFill>
                <a:latin typeface="Times New Roman" panose="02020603050405020304" pitchFamily="18" charset="0"/>
              </a:rPr>
              <a:t>                                                                                                        2010</a:t>
            </a:r>
            <a:endParaRPr lang="ru-RU" altLang="ru-RU" sz="1200" smtClean="0">
              <a:solidFill>
                <a:schemeClr val="tx1"/>
              </a:solidFill>
            </a:endParaRPr>
          </a:p>
        </p:txBody>
      </p:sp>
      <p:sp>
        <p:nvSpPr>
          <p:cNvPr id="3075" name="Rectangle 9"/>
          <p:cNvSpPr>
            <a:spLocks noChangeArrowheads="1"/>
          </p:cNvSpPr>
          <p:nvPr/>
        </p:nvSpPr>
        <p:spPr bwMode="auto">
          <a:xfrm>
            <a:off x="850900" y="261938"/>
            <a:ext cx="7980363" cy="1493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eaLnBrk="1" hangingPunct="1"/>
            <a:r>
              <a:rPr lang="ru-RU" altLang="ru-RU" sz="1000">
                <a:latin typeface="Times New Roman" panose="02020603050405020304" pitchFamily="18" charset="0"/>
              </a:rPr>
              <a:t>ФЕДЕРАЛЬНОЕ ГОСУДАРСТВЕННОЕ ОБРАЗОВАТЕЛЬНОЕ УЧРЕЖДЕНИЕ ВЫСШЕГО ПРОФЕССИОНАЛЬНОГО ОБРАЗОВАНИЯ</a:t>
            </a:r>
            <a:br>
              <a:rPr lang="ru-RU" altLang="ru-RU" sz="1000">
                <a:latin typeface="Times New Roman" panose="02020603050405020304" pitchFamily="18" charset="0"/>
              </a:rPr>
            </a:br>
            <a:r>
              <a:rPr lang="ru-RU" altLang="ru-RU" sz="1000" u="sng">
                <a:latin typeface="Times New Roman" panose="02020603050405020304" pitchFamily="18" charset="0"/>
              </a:rPr>
              <a:t>МОСКОВСКАЯ ГОСУДАРСТВЕННАЯ АКАДЕМИЯ ВОДНОГО ТРАНСПОРТА</a:t>
            </a:r>
          </a:p>
          <a:p>
            <a:pPr algn="ctr" eaLnBrk="1" hangingPunct="1"/>
            <a:endParaRPr lang="ru-RU" altLang="ru-RU" sz="1000">
              <a:latin typeface="Times New Roman" panose="02020603050405020304" pitchFamily="18" charset="0"/>
            </a:endParaRPr>
          </a:p>
          <a:p>
            <a:pPr algn="ctr" eaLnBrk="1" hangingPunct="1"/>
            <a:endParaRPr lang="ru-RU" altLang="ru-RU" sz="1000"/>
          </a:p>
          <a:p>
            <a:pPr algn="ctr" eaLnBrk="1" hangingPunct="1"/>
            <a:endParaRPr lang="ru-RU" altLang="ru-RU" sz="1000"/>
          </a:p>
          <a:p>
            <a:pPr algn="ctr" eaLnBrk="1" hangingPunct="1"/>
            <a:endParaRPr lang="ru-RU" altLang="ru-RU" sz="1000"/>
          </a:p>
          <a:p>
            <a:pPr algn="ctr" eaLnBrk="1" hangingPunct="1"/>
            <a:r>
              <a:rPr lang="ru-RU" altLang="ru-RU" sz="3200">
                <a:latin typeface="Times New Roman" panose="02020603050405020304" pitchFamily="18" charset="0"/>
              </a:rPr>
              <a:t>Отчёт</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150938" y="214313"/>
            <a:ext cx="7793037" cy="69850"/>
          </a:xfrm>
        </p:spPr>
        <p:txBody>
          <a:bodyPr/>
          <a:lstStyle/>
          <a:p>
            <a:pPr eaLnBrk="1" hangingPunct="1"/>
            <a:endParaRPr lang="ru-RU" altLang="ru-RU" sz="4000" smtClean="0"/>
          </a:p>
        </p:txBody>
      </p:sp>
      <p:sp>
        <p:nvSpPr>
          <p:cNvPr id="12291" name="Rectangle 3"/>
          <p:cNvSpPr>
            <a:spLocks noGrp="1" noChangeArrowheads="1"/>
          </p:cNvSpPr>
          <p:nvPr>
            <p:ph type="body" idx="1"/>
          </p:nvPr>
        </p:nvSpPr>
        <p:spPr>
          <a:xfrm>
            <a:off x="755650" y="260350"/>
            <a:ext cx="8199438" cy="6337300"/>
          </a:xfrm>
        </p:spPr>
        <p:txBody>
          <a:bodyPr/>
          <a:lstStyle/>
          <a:p>
            <a:pPr eaLnBrk="1" hangingPunct="1">
              <a:buFont typeface="Wingdings" panose="05000000000000000000" pitchFamily="2" charset="2"/>
              <a:buNone/>
            </a:pPr>
            <a:r>
              <a:rPr lang="ru-RU" altLang="ru-RU" sz="1400" smtClean="0">
                <a:latin typeface="Times New Roman" panose="02020603050405020304" pitchFamily="18" charset="0"/>
              </a:rPr>
              <a:t>- В ПЗУ содержатся программы тестирования ПК и первого этапа загрузки ОС — это BIOS (Basic Input/Output System — базовая система ввода/вывода). </a:t>
            </a:r>
          </a:p>
          <a:p>
            <a:pPr eaLnBrk="1" hangingPunct="1">
              <a:buFont typeface="Wingdings" panose="05000000000000000000" pitchFamily="2" charset="2"/>
              <a:buNone/>
            </a:pPr>
            <a:r>
              <a:rPr lang="ru-RU" altLang="ru-RU" sz="1400" smtClean="0">
                <a:latin typeface="Times New Roman" panose="02020603050405020304" pitchFamily="18" charset="0"/>
              </a:rPr>
              <a:t>- После включения питания процессор начинает выполнение программы самотестирования компьютера POST (Power-ON Self Test). Производится тестирование работоспособности процессора, памяти и других аппаратных средств компьютера</a:t>
            </a:r>
          </a:p>
          <a:p>
            <a:pPr eaLnBrk="1" hangingPunct="1">
              <a:buFont typeface="Wingdings" panose="05000000000000000000" pitchFamily="2" charset="2"/>
              <a:buNone/>
            </a:pPr>
            <a:r>
              <a:rPr lang="ru-RU" altLang="ru-RU" sz="1400" smtClean="0">
                <a:latin typeface="Times New Roman" panose="02020603050405020304" pitchFamily="18" charset="0"/>
              </a:rPr>
              <a:t>После проведения самотестирования специальная программа в BIOS, начинает поиск загрузчика ОС. Происходит поочередное обращение к имеющимся дискам и поиск на определенном месте (в первом загрузочном секторе диска) наличия специальной программы Master Boot (программы-загрузчика ОС). </a:t>
            </a:r>
          </a:p>
          <a:p>
            <a:pPr eaLnBrk="1" hangingPunct="1">
              <a:buFont typeface="Wingdings" panose="05000000000000000000" pitchFamily="2" charset="2"/>
              <a:buNone/>
            </a:pPr>
            <a:r>
              <a:rPr lang="ru-RU" altLang="ru-RU" sz="1400" smtClean="0">
                <a:latin typeface="Times New Roman" panose="02020603050405020304" pitchFamily="18" charset="0"/>
              </a:rPr>
              <a:t>- Master Boot загружается в ОС и ей передается управление работой компьютера. Программа ищет файлы операционной системы на системном диске и загружает их в оперативную память в качестве программных модулей </a:t>
            </a:r>
          </a:p>
          <a:p>
            <a:pPr eaLnBrk="1" hangingPunct="1">
              <a:buFont typeface="Wingdings" panose="05000000000000000000" pitchFamily="2" charset="2"/>
              <a:buNone/>
            </a:pPr>
            <a:r>
              <a:rPr lang="ru-RU" altLang="ru-RU" sz="1400" smtClean="0">
                <a:solidFill>
                  <a:schemeClr val="tx2"/>
                </a:solidFill>
                <a:latin typeface="Times New Roman" panose="02020603050405020304" pitchFamily="18" charset="0"/>
              </a:rPr>
              <a:t>Инсталляция программ</a:t>
            </a:r>
            <a:r>
              <a:rPr lang="ru-RU" altLang="ru-RU" sz="1400" smtClean="0">
                <a:latin typeface="Times New Roman" panose="02020603050405020304" pitchFamily="18" charset="0"/>
              </a:rPr>
              <a:t> - процедура установки большинства программных продуктов, при которой используется специальная дистрибутивная копия.</a:t>
            </a:r>
          </a:p>
          <a:p>
            <a:pPr eaLnBrk="1" hangingPunct="1">
              <a:buFont typeface="Wingdings" panose="05000000000000000000" pitchFamily="2" charset="2"/>
              <a:buNone/>
            </a:pPr>
            <a:r>
              <a:rPr lang="ru-RU" altLang="ru-RU" sz="1400" smtClean="0">
                <a:latin typeface="Times New Roman" panose="02020603050405020304" pitchFamily="18" charset="0"/>
              </a:rPr>
              <a:t>Копирование программного продукта на жесткий диск называется </a:t>
            </a:r>
            <a:r>
              <a:rPr lang="ru-RU" altLang="ru-RU" sz="1400" smtClean="0">
                <a:solidFill>
                  <a:schemeClr val="tx2"/>
                </a:solidFill>
                <a:latin typeface="Times New Roman" panose="02020603050405020304" pitchFamily="18" charset="0"/>
              </a:rPr>
              <a:t>установкой</a:t>
            </a:r>
            <a:r>
              <a:rPr lang="ru-RU" altLang="ru-RU" sz="1400" smtClean="0">
                <a:latin typeface="Times New Roman" panose="02020603050405020304" pitchFamily="18" charset="0"/>
              </a:rPr>
              <a:t>. Файл с программой имеет расширение .EXE  .COM  .BAT  Он работает автономно или в сопровождении служебных файлов. Запустить программу – значит начать её работу. Но данный программный продукт должен быть совместим с аппаратными средствами.</a:t>
            </a:r>
          </a:p>
          <a:p>
            <a:pPr eaLnBrk="1" hangingPunct="1">
              <a:buFont typeface="Wingdings" panose="05000000000000000000" pitchFamily="2" charset="2"/>
              <a:buNone/>
            </a:pPr>
            <a:endParaRPr lang="ru-RU" altLang="ru-RU" sz="1400" smtClean="0">
              <a:latin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150938" y="214313"/>
            <a:ext cx="7793037" cy="982662"/>
          </a:xfrm>
        </p:spPr>
        <p:txBody>
          <a:bodyPr/>
          <a:lstStyle/>
          <a:p>
            <a:pPr algn="ctr" eaLnBrk="1" hangingPunct="1"/>
            <a:r>
              <a:rPr lang="ru-RU" altLang="ru-RU" sz="4000" smtClean="0">
                <a:solidFill>
                  <a:schemeClr val="tx1"/>
                </a:solidFill>
                <a:latin typeface="Times New Roman" panose="02020603050405020304" pitchFamily="18" charset="0"/>
              </a:rPr>
              <a:t>2.2. Прикладное программное обеспечение</a:t>
            </a:r>
          </a:p>
        </p:txBody>
      </p:sp>
      <p:sp>
        <p:nvSpPr>
          <p:cNvPr id="13315" name="Rectangle 3"/>
          <p:cNvSpPr>
            <a:spLocks noGrp="1" noChangeArrowheads="1"/>
          </p:cNvSpPr>
          <p:nvPr>
            <p:ph type="body" idx="1"/>
          </p:nvPr>
        </p:nvSpPr>
        <p:spPr>
          <a:xfrm>
            <a:off x="755650" y="1125538"/>
            <a:ext cx="8199438" cy="5472112"/>
          </a:xfrm>
        </p:spPr>
        <p:txBody>
          <a:bodyPr/>
          <a:lstStyle/>
          <a:p>
            <a:pPr eaLnBrk="1" hangingPunct="1">
              <a:lnSpc>
                <a:spcPct val="80000"/>
              </a:lnSpc>
              <a:buFont typeface="Wingdings" panose="05000000000000000000" pitchFamily="2" charset="2"/>
              <a:buNone/>
            </a:pPr>
            <a:r>
              <a:rPr lang="ru-RU" altLang="ru-RU" sz="1400" smtClean="0"/>
              <a:t>    </a:t>
            </a:r>
            <a:r>
              <a:rPr lang="ru-RU" altLang="ru-RU" sz="1400" b="1" smtClean="0"/>
              <a:t>Прикладное программное обеспечение (ППО) делится на 2 группы: </a:t>
            </a:r>
          </a:p>
          <a:p>
            <a:pPr eaLnBrk="1" hangingPunct="1">
              <a:lnSpc>
                <a:spcPct val="80000"/>
              </a:lnSpc>
              <a:buFont typeface="Wingdings" panose="05000000000000000000" pitchFamily="2" charset="2"/>
              <a:buNone/>
            </a:pPr>
            <a:r>
              <a:rPr lang="ru-RU" altLang="ru-RU" sz="1400" smtClean="0">
                <a:solidFill>
                  <a:schemeClr val="tx2"/>
                </a:solidFill>
              </a:rPr>
              <a:t>1) Системы программирования</a:t>
            </a:r>
            <a:r>
              <a:rPr lang="ru-RU" altLang="ru-RU" sz="1400" smtClean="0"/>
              <a:t> – являются инструментами для программистов профессионалов и позволяют разрабатывать программы на различных языках программирования (Basic, Pascal, C и системах визуального программирования Visual Basic, Delphi)</a:t>
            </a:r>
          </a:p>
          <a:p>
            <a:pPr eaLnBrk="1" hangingPunct="1">
              <a:lnSpc>
                <a:spcPct val="80000"/>
              </a:lnSpc>
              <a:buFont typeface="Wingdings" panose="05000000000000000000" pitchFamily="2" charset="2"/>
              <a:buNone/>
            </a:pPr>
            <a:r>
              <a:rPr lang="ru-RU" altLang="ru-RU" sz="1400" smtClean="0">
                <a:solidFill>
                  <a:schemeClr val="tx2"/>
                </a:solidFill>
              </a:rPr>
              <a:t>2) Приложения</a:t>
            </a:r>
            <a:r>
              <a:rPr lang="ru-RU" altLang="ru-RU" sz="1400" smtClean="0"/>
              <a:t> – программы, которые функционируют под управлением определенной ОС и позволяют пользователю обрабатывать информацию и работать в компьютерных сетях, не владея программированием</a:t>
            </a:r>
          </a:p>
          <a:p>
            <a:pPr eaLnBrk="1" hangingPunct="1">
              <a:lnSpc>
                <a:spcPct val="80000"/>
              </a:lnSpc>
              <a:buFont typeface="Wingdings" panose="05000000000000000000" pitchFamily="2" charset="2"/>
              <a:buNone/>
            </a:pPr>
            <a:r>
              <a:rPr lang="ru-RU" altLang="ru-RU" sz="1400" smtClean="0"/>
              <a:t>Практически  каждый пользователь нуждается в приложениях общего назначения – текстовые и графические редакторы, электронные таблицы, мультимедиа-презентации. Наиболее распространен сейчас пакет общего назначения Microsoft Office. Для глобальных и локальных сетей созданы коммуникационные программы (входят в состав Windows). Для борьбы с вирусами – антивирусные программы. Обучающие программы – для самообразования (репетиторы и тд). Мультимедиа приложения – энциклопедии, справочники на лазерных дисках и тд, компьютерные игры. Приложения специального назначения – для профессионального использования компьютерной графики, системы автоматизированного проектирования, бухгалтерские программы, компьютерные словари, системы автоматического перевода и др</a:t>
            </a:r>
          </a:p>
          <a:p>
            <a:pPr eaLnBrk="1" hangingPunct="1">
              <a:lnSpc>
                <a:spcPct val="80000"/>
              </a:lnSpc>
              <a:buFont typeface="Wingdings" panose="05000000000000000000" pitchFamily="2" charset="2"/>
              <a:buNone/>
            </a:pPr>
            <a:r>
              <a:rPr lang="ru-RU" altLang="ru-RU" sz="1400" smtClean="0">
                <a:solidFill>
                  <a:schemeClr val="tx2"/>
                </a:solidFill>
              </a:rPr>
              <a:t>Приложения общего назначения:</a:t>
            </a:r>
          </a:p>
          <a:p>
            <a:pPr eaLnBrk="1" hangingPunct="1">
              <a:lnSpc>
                <a:spcPct val="80000"/>
              </a:lnSpc>
              <a:buFont typeface="Wingdings" panose="05000000000000000000" pitchFamily="2" charset="2"/>
              <a:buNone/>
            </a:pPr>
            <a:r>
              <a:rPr lang="ru-RU" altLang="ru-RU" sz="1400" smtClean="0"/>
              <a:t>- </a:t>
            </a:r>
            <a:r>
              <a:rPr lang="ru-RU" altLang="ru-RU" sz="1400" u="sng" smtClean="0"/>
              <a:t>Электронные калькуляторы</a:t>
            </a:r>
            <a:r>
              <a:rPr lang="ru-RU" altLang="ru-RU" sz="1400" smtClean="0"/>
              <a:t> – обработка числовой информации</a:t>
            </a:r>
          </a:p>
          <a:p>
            <a:pPr eaLnBrk="1" hangingPunct="1">
              <a:lnSpc>
                <a:spcPct val="80000"/>
              </a:lnSpc>
              <a:buFont typeface="Wingdings" panose="05000000000000000000" pitchFamily="2" charset="2"/>
              <a:buNone/>
            </a:pPr>
            <a:r>
              <a:rPr lang="ru-RU" altLang="ru-RU" sz="1400" smtClean="0"/>
              <a:t>- </a:t>
            </a:r>
            <a:r>
              <a:rPr lang="ru-RU" altLang="ru-RU" sz="1400" u="sng" smtClean="0"/>
              <a:t>Текстовые редакторы</a:t>
            </a:r>
            <a:r>
              <a:rPr lang="ru-RU" altLang="ru-RU" sz="1400" smtClean="0"/>
              <a:t> – программы для создания текстовых документов - Word (Microsoft)</a:t>
            </a:r>
          </a:p>
          <a:p>
            <a:pPr eaLnBrk="1" hangingPunct="1">
              <a:lnSpc>
                <a:spcPct val="80000"/>
              </a:lnSpc>
              <a:buFont typeface="Wingdings" panose="05000000000000000000" pitchFamily="2" charset="2"/>
              <a:buNone/>
            </a:pPr>
            <a:r>
              <a:rPr lang="ru-RU" altLang="ru-RU" sz="1400" smtClean="0"/>
              <a:t>- </a:t>
            </a:r>
            <a:r>
              <a:rPr lang="ru-RU" altLang="ru-RU" sz="1400" u="sng" smtClean="0"/>
              <a:t>Электронные таблицы</a:t>
            </a:r>
            <a:r>
              <a:rPr lang="ru-RU" altLang="ru-RU" sz="1400" smtClean="0"/>
              <a:t> – программы для хранения данных в табличной форме и работы с этими данными – вычислений, создания диаграмм, красиво оформленных отчетов и тд. Самая известная электронная таблица – Excel (Microsoft)</a:t>
            </a:r>
          </a:p>
          <a:p>
            <a:pPr eaLnBrk="1" hangingPunct="1">
              <a:lnSpc>
                <a:spcPct val="80000"/>
              </a:lnSpc>
              <a:buFont typeface="Wingdings" panose="05000000000000000000" pitchFamily="2" charset="2"/>
              <a:buNone/>
            </a:pPr>
            <a:r>
              <a:rPr lang="ru-RU" altLang="ru-RU" sz="1400" smtClean="0"/>
              <a:t>- </a:t>
            </a:r>
            <a:r>
              <a:rPr lang="ru-RU" altLang="ru-RU" sz="1400" u="sng" smtClean="0"/>
              <a:t>Графические редакторы</a:t>
            </a:r>
            <a:r>
              <a:rPr lang="ru-RU" altLang="ru-RU" sz="1400" smtClean="0"/>
              <a:t> - для создания и обработки графических изображений (Paint)</a:t>
            </a:r>
          </a:p>
          <a:p>
            <a:pPr eaLnBrk="1" hangingPunct="1">
              <a:lnSpc>
                <a:spcPct val="80000"/>
              </a:lnSpc>
              <a:buFont typeface="Wingdings" panose="05000000000000000000" pitchFamily="2" charset="2"/>
              <a:buNone/>
            </a:pPr>
            <a:r>
              <a:rPr lang="ru-RU" altLang="ru-RU" sz="1400" smtClean="0"/>
              <a:t>- </a:t>
            </a:r>
            <a:r>
              <a:rPr lang="ru-RU" altLang="ru-RU" sz="1400" u="sng" smtClean="0"/>
              <a:t>Программы разработки презентаций</a:t>
            </a:r>
            <a:r>
              <a:rPr lang="ru-RU" altLang="ru-RU" sz="1400" smtClean="0"/>
              <a:t> – содержат текст, изображения, анимацию и звук. например- Power Point (Microsoft</a:t>
            </a:r>
          </a:p>
          <a:p>
            <a:pPr eaLnBrk="1" hangingPunct="1">
              <a:lnSpc>
                <a:spcPct val="80000"/>
              </a:lnSpc>
              <a:buFont typeface="Wingdings" panose="05000000000000000000" pitchFamily="2" charset="2"/>
              <a:buNone/>
            </a:pPr>
            <a:r>
              <a:rPr lang="ru-RU" altLang="ru-RU" sz="1400" smtClean="0"/>
              <a:t>- </a:t>
            </a:r>
            <a:r>
              <a:rPr lang="ru-RU" altLang="ru-RU" sz="1400" u="sng" smtClean="0"/>
              <a:t>Звуковые редакторы</a:t>
            </a:r>
            <a:r>
              <a:rPr lang="ru-RU" altLang="ru-RU" sz="1400" smtClean="0"/>
              <a:t> – обработка звука</a:t>
            </a:r>
          </a:p>
          <a:p>
            <a:pPr eaLnBrk="1" hangingPunct="1">
              <a:lnSpc>
                <a:spcPct val="80000"/>
              </a:lnSpc>
              <a:buFont typeface="Wingdings" panose="05000000000000000000" pitchFamily="2" charset="2"/>
              <a:buNone/>
            </a:pPr>
            <a:r>
              <a:rPr lang="ru-RU" altLang="ru-RU" sz="1400" smtClean="0"/>
              <a:t>- </a:t>
            </a:r>
            <a:r>
              <a:rPr lang="ru-RU" altLang="ru-RU" sz="1400" u="sng" smtClean="0"/>
              <a:t>Мультимедиа проигрыватели</a:t>
            </a:r>
            <a:r>
              <a:rPr lang="ru-RU" altLang="ru-RU" sz="1400" smtClean="0"/>
              <a:t> – звук, анимация, видео</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150938" y="214313"/>
            <a:ext cx="7793037" cy="69850"/>
          </a:xfrm>
        </p:spPr>
        <p:txBody>
          <a:bodyPr/>
          <a:lstStyle/>
          <a:p>
            <a:pPr eaLnBrk="1" hangingPunct="1"/>
            <a:endParaRPr lang="ru-RU" altLang="ru-RU" sz="4000" smtClean="0"/>
          </a:p>
        </p:txBody>
      </p:sp>
      <p:sp>
        <p:nvSpPr>
          <p:cNvPr id="14339" name="Rectangle 3"/>
          <p:cNvSpPr>
            <a:spLocks noGrp="1" noChangeArrowheads="1"/>
          </p:cNvSpPr>
          <p:nvPr>
            <p:ph type="body" idx="1"/>
          </p:nvPr>
        </p:nvSpPr>
        <p:spPr>
          <a:xfrm>
            <a:off x="755650" y="260350"/>
            <a:ext cx="8199438" cy="6264275"/>
          </a:xfrm>
        </p:spPr>
        <p:txBody>
          <a:bodyPr/>
          <a:lstStyle/>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a:t>
            </a:r>
            <a:r>
              <a:rPr lang="ru-RU" altLang="ru-RU" sz="1400" u="sng" smtClean="0">
                <a:latin typeface="Times New Roman" panose="02020603050405020304" pitchFamily="18" charset="0"/>
              </a:rPr>
              <a:t>Системы управления базами данных (СУБД)</a:t>
            </a:r>
            <a:r>
              <a:rPr lang="ru-RU" altLang="ru-RU" sz="1400" smtClean="0">
                <a:latin typeface="Times New Roman" panose="02020603050405020304" pitchFamily="18" charset="0"/>
              </a:rPr>
              <a:t> – для хранения очень больших объемов данных, имеющих сложную структуру связей и ссылок. Примером СУБД – является Access (Microsoft)</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a:t>
            </a:r>
            <a:r>
              <a:rPr lang="ru-RU" altLang="ru-RU" sz="1400" u="sng" smtClean="0">
                <a:latin typeface="Times New Roman" panose="02020603050405020304" pitchFamily="18" charset="0"/>
              </a:rPr>
              <a:t>Интегрированные пользовательские системы</a:t>
            </a:r>
            <a:r>
              <a:rPr lang="ru-RU" altLang="ru-RU" sz="1400" smtClean="0">
                <a:latin typeface="Times New Roman" panose="02020603050405020304" pitchFamily="18" charset="0"/>
              </a:rPr>
              <a:t> – включают в себя несколько прикладных программ разного назначения. Пригодны для всех этапов серьезной деятельности. Наиболее распространенные в  мире интегрированные системы – Office и  Works (Microsoft)</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a:t>
            </a:r>
            <a:r>
              <a:rPr lang="ru-RU" altLang="ru-RU" sz="1400" u="sng" smtClean="0">
                <a:latin typeface="Times New Roman" panose="02020603050405020304" pitchFamily="18" charset="0"/>
              </a:rPr>
              <a:t>Коммуникационные программы</a:t>
            </a:r>
            <a:r>
              <a:rPr lang="ru-RU" altLang="ru-RU" sz="1400" smtClean="0">
                <a:latin typeface="Times New Roman" panose="02020603050405020304" pitchFamily="18" charset="0"/>
              </a:rPr>
              <a:t> – обмен информации между компьютерами: для работы с электронной почтой, общения в Интернете.</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a:t>
            </a:r>
            <a:r>
              <a:rPr lang="ru-RU" altLang="ru-RU" sz="1400" u="sng" smtClean="0">
                <a:latin typeface="Times New Roman" panose="02020603050405020304" pitchFamily="18" charset="0"/>
              </a:rPr>
              <a:t>Компьютерные игры</a:t>
            </a:r>
            <a:r>
              <a:rPr lang="ru-RU" altLang="ru-RU" sz="1400" smtClean="0">
                <a:latin typeface="Times New Roman" panose="02020603050405020304" pitchFamily="18" charset="0"/>
              </a:rPr>
              <a:t> – логические, стратегические или имитаторы-тренажеры</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a:t>
            </a:r>
            <a:r>
              <a:rPr lang="ru-RU" altLang="ru-RU" sz="1400" u="sng" smtClean="0">
                <a:latin typeface="Times New Roman" panose="02020603050405020304" pitchFamily="18" charset="0"/>
              </a:rPr>
              <a:t>Обучающие программы</a:t>
            </a:r>
            <a:r>
              <a:rPr lang="ru-RU" altLang="ru-RU" sz="1400" smtClean="0">
                <a:latin typeface="Times New Roman" panose="02020603050405020304" pitchFamily="18" charset="0"/>
              </a:rPr>
              <a:t> – электронные учебники, репетиторы, тесты</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a:t>
            </a:r>
            <a:r>
              <a:rPr lang="ru-RU" altLang="ru-RU" sz="1400" u="sng" smtClean="0">
                <a:latin typeface="Times New Roman" panose="02020603050405020304" pitchFamily="18" charset="0"/>
              </a:rPr>
              <a:t>Архиваторы</a:t>
            </a:r>
            <a:r>
              <a:rPr lang="ru-RU" altLang="ru-RU" sz="1400" smtClean="0">
                <a:latin typeface="Times New Roman" panose="02020603050405020304" pitchFamily="18" charset="0"/>
              </a:rPr>
              <a:t> - программы, которые используют для уменьшения объёма файла. Степень сжатия зависит от типа файла и программы-архиватора. Для обращения к сжатому файлу, его необходимо распаковать</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a:t>
            </a:r>
          </a:p>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Приложения специального назначения</a:t>
            </a:r>
            <a:r>
              <a:rPr lang="ru-RU" altLang="ru-RU" sz="1400" smtClean="0">
                <a:latin typeface="Times New Roman" panose="02020603050405020304" pitchFamily="18" charset="0"/>
              </a:rPr>
              <a:t> - это программы для профессионально использования в различных сферах деятельности квалифицированными пользователями:</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Системы компьютерного черчения</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Компьютерные словари, энциклопедии</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Системы автоматического перевода</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Бухгалтерские программы</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Системы программирования</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Графические системы - это системы  для деловой и презентационной графики инженерной графики , художественной графики и анимации, обработки растровых изображений Adobe Photoshop, программы для просмотра серверов Интернет Internet Explorer</a:t>
            </a:r>
          </a:p>
          <a:p>
            <a:pPr eaLnBrk="1" hangingPunct="1">
              <a:lnSpc>
                <a:spcPct val="80000"/>
              </a:lnSpc>
            </a:pPr>
            <a:endParaRPr lang="ru-RU" altLang="ru-RU" sz="1400" smtClean="0">
              <a:latin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755650" y="2133600"/>
            <a:ext cx="7705725" cy="358775"/>
          </a:xfrm>
        </p:spPr>
        <p:txBody>
          <a:bodyPr/>
          <a:lstStyle/>
          <a:p>
            <a:pPr algn="ctr" eaLnBrk="1" hangingPunct="1"/>
            <a:r>
              <a:rPr lang="ru-RU" altLang="ru-RU" sz="4000" smtClean="0">
                <a:solidFill>
                  <a:schemeClr val="tx1"/>
                </a:solidFill>
                <a:latin typeface="Times New Roman" panose="02020603050405020304" pitchFamily="18" charset="0"/>
              </a:rPr>
              <a:t>3. Понятие базы данных и требования, предъявляемые к ней </a:t>
            </a:r>
            <a:br>
              <a:rPr lang="ru-RU" altLang="ru-RU" sz="4000" smtClean="0">
                <a:solidFill>
                  <a:schemeClr val="tx1"/>
                </a:solidFill>
                <a:latin typeface="Times New Roman" panose="02020603050405020304" pitchFamily="18" charset="0"/>
              </a:rPr>
            </a:br>
            <a:endParaRPr lang="ru-RU" altLang="ru-RU" sz="4000" smtClean="0">
              <a:solidFill>
                <a:schemeClr val="tx1"/>
              </a:solidFill>
              <a:latin typeface="Times New Roman" panose="02020603050405020304" pitchFamily="18" charset="0"/>
            </a:endParaRPr>
          </a:p>
        </p:txBody>
      </p:sp>
      <p:sp>
        <p:nvSpPr>
          <p:cNvPr id="129027" name="Rectangle 3"/>
          <p:cNvSpPr>
            <a:spLocks noGrp="1" noChangeArrowheads="1"/>
          </p:cNvSpPr>
          <p:nvPr>
            <p:ph type="body" idx="1"/>
          </p:nvPr>
        </p:nvSpPr>
        <p:spPr>
          <a:xfrm>
            <a:off x="755650" y="2060575"/>
            <a:ext cx="8199438" cy="4608513"/>
          </a:xfrm>
        </p:spPr>
        <p:txBody>
          <a:bodyPr/>
          <a:lstStyle/>
          <a:p>
            <a:pPr eaLnBrk="1" hangingPunct="1">
              <a:lnSpc>
                <a:spcPct val="80000"/>
              </a:lnSpc>
              <a:buFont typeface="Wingdings" panose="05000000000000000000" pitchFamily="2" charset="2"/>
              <a:buNone/>
              <a:defRPr/>
            </a:pPr>
            <a:r>
              <a:rPr lang="ru-RU" sz="1400" smtClean="0">
                <a:solidFill>
                  <a:schemeClr val="tx2"/>
                </a:solidFill>
                <a:latin typeface="Times New Roman" pitchFamily="18" charset="0"/>
              </a:rPr>
              <a:t>Базы данных</a:t>
            </a:r>
            <a:r>
              <a:rPr lang="ru-RU" sz="1400" smtClean="0">
                <a:latin typeface="Times New Roman" pitchFamily="18" charset="0"/>
              </a:rPr>
              <a:t> являются одним из основных компонентов современных информационных систем. Информационная система — это взаимосвязанная совокупность средств, методов и персонала, используемых для хранения, обработки и выдачи информации. </a:t>
            </a:r>
          </a:p>
          <a:p>
            <a:pPr eaLnBrk="1" hangingPunct="1">
              <a:lnSpc>
                <a:spcPct val="80000"/>
              </a:lnSpc>
              <a:buFont typeface="Wingdings" panose="05000000000000000000" pitchFamily="2" charset="2"/>
              <a:buNone/>
              <a:defRPr/>
            </a:pPr>
            <a:r>
              <a:rPr lang="ru-RU" sz="1400" smtClean="0">
                <a:solidFill>
                  <a:schemeClr val="tx2"/>
                </a:solidFill>
                <a:latin typeface="Times New Roman" pitchFamily="18" charset="0"/>
              </a:rPr>
              <a:t>Цель любой информационной системы</a:t>
            </a:r>
            <a:r>
              <a:rPr lang="ru-RU" sz="1400" smtClean="0">
                <a:latin typeface="Times New Roman" pitchFamily="18" charset="0"/>
              </a:rPr>
              <a:t> — обработка информации конкретной предметной области. </a:t>
            </a:r>
          </a:p>
          <a:p>
            <a:pPr eaLnBrk="1" hangingPunct="1">
              <a:lnSpc>
                <a:spcPct val="80000"/>
              </a:lnSpc>
              <a:buFont typeface="Wingdings" panose="05000000000000000000" pitchFamily="2" charset="2"/>
              <a:buNone/>
              <a:defRPr/>
            </a:pPr>
            <a:r>
              <a:rPr lang="ru-RU" sz="1400" smtClean="0">
                <a:latin typeface="Times New Roman" pitchFamily="18" charset="0"/>
              </a:rPr>
              <a:t>Под </a:t>
            </a:r>
            <a:r>
              <a:rPr lang="ru-RU" sz="1400" smtClean="0">
                <a:solidFill>
                  <a:schemeClr val="tx2"/>
                </a:solidFill>
                <a:latin typeface="Times New Roman" pitchFamily="18" charset="0"/>
              </a:rPr>
              <a:t>предметной областью</a:t>
            </a:r>
            <a:r>
              <a:rPr lang="ru-RU" sz="1400" smtClean="0">
                <a:latin typeface="Times New Roman" pitchFamily="18" charset="0"/>
              </a:rPr>
              <a:t> понимается совокупность связанных между собой функций, задач управления в некоторой области деятельности предприятия, с помощью которых достигается выполнение поставленной цели. </a:t>
            </a:r>
          </a:p>
          <a:p>
            <a:pPr eaLnBrk="1" hangingPunct="1">
              <a:lnSpc>
                <a:spcPct val="80000"/>
              </a:lnSpc>
              <a:buFont typeface="Wingdings" panose="05000000000000000000" pitchFamily="2" charset="2"/>
              <a:buNone/>
              <a:defRPr/>
            </a:pPr>
            <a:r>
              <a:rPr lang="ru-RU" sz="1400" u="sng" smtClean="0">
                <a:solidFill>
                  <a:schemeClr val="tx2"/>
                </a:solidFill>
                <a:latin typeface="Times New Roman" pitchFamily="18" charset="0"/>
              </a:rPr>
              <a:t>База данных</a:t>
            </a:r>
            <a:r>
              <a:rPr lang="ru-RU" sz="1400" smtClean="0">
                <a:latin typeface="Times New Roman" pitchFamily="18" charset="0"/>
              </a:rPr>
              <a:t> — это информационные структуры, содержащие взаимосвязанные данные о реальных объектах. </a:t>
            </a:r>
          </a:p>
          <a:p>
            <a:pPr eaLnBrk="1" hangingPunct="1">
              <a:lnSpc>
                <a:spcPct val="80000"/>
              </a:lnSpc>
              <a:buFont typeface="Wingdings" panose="05000000000000000000" pitchFamily="2" charset="2"/>
              <a:buNone/>
              <a:defRPr/>
            </a:pPr>
            <a:r>
              <a:rPr lang="ru-RU" sz="1400" smtClean="0">
                <a:solidFill>
                  <a:schemeClr val="tx2"/>
                </a:solidFill>
                <a:effectLst>
                  <a:outerShdw blurRad="38100" dist="38100" dir="2700000" algn="tl">
                    <a:srgbClr val="C0C0C0"/>
                  </a:outerShdw>
                </a:effectLst>
                <a:latin typeface="Times New Roman" pitchFamily="18" charset="0"/>
              </a:rPr>
              <a:t>Особенностями такой совокупности данных являются:</a:t>
            </a:r>
            <a:r>
              <a:rPr lang="ru-RU" sz="1400" smtClean="0">
                <a:latin typeface="Times New Roman" pitchFamily="18" charset="0"/>
              </a:rPr>
              <a:t> </a:t>
            </a:r>
          </a:p>
          <a:p>
            <a:pPr eaLnBrk="1" hangingPunct="1">
              <a:lnSpc>
                <a:spcPct val="80000"/>
              </a:lnSpc>
              <a:buFont typeface="Wingdings" panose="05000000000000000000" pitchFamily="2" charset="2"/>
              <a:buNone/>
              <a:defRPr/>
            </a:pPr>
            <a:r>
              <a:rPr lang="ru-RU" sz="1400" smtClean="0">
                <a:latin typeface="Times New Roman" pitchFamily="18" charset="0"/>
              </a:rPr>
              <a:t>достаточно большие объемы информации; </a:t>
            </a:r>
          </a:p>
          <a:p>
            <a:pPr eaLnBrk="1" hangingPunct="1">
              <a:lnSpc>
                <a:spcPct val="80000"/>
              </a:lnSpc>
              <a:buFont typeface="Wingdings" panose="05000000000000000000" pitchFamily="2" charset="2"/>
              <a:buNone/>
              <a:defRPr/>
            </a:pPr>
            <a:r>
              <a:rPr lang="ru-RU" sz="1400" smtClean="0">
                <a:latin typeface="Times New Roman" pitchFamily="18" charset="0"/>
              </a:rPr>
              <a:t>максимально возможная компактность хранения данных; </a:t>
            </a:r>
          </a:p>
          <a:p>
            <a:pPr eaLnBrk="1" hangingPunct="1">
              <a:lnSpc>
                <a:spcPct val="80000"/>
              </a:lnSpc>
              <a:buFont typeface="Wingdings" panose="05000000000000000000" pitchFamily="2" charset="2"/>
              <a:buNone/>
              <a:defRPr/>
            </a:pPr>
            <a:r>
              <a:rPr lang="ru-RU" sz="1400" smtClean="0">
                <a:latin typeface="Times New Roman" pitchFamily="18" charset="0"/>
              </a:rPr>
              <a:t>возможность извлечения из базы данных разнообразной информации в определенной предметной области; </a:t>
            </a:r>
          </a:p>
          <a:p>
            <a:pPr eaLnBrk="1" hangingPunct="1">
              <a:lnSpc>
                <a:spcPct val="80000"/>
              </a:lnSpc>
              <a:buFont typeface="Wingdings" panose="05000000000000000000" pitchFamily="2" charset="2"/>
              <a:buNone/>
              <a:defRPr/>
            </a:pPr>
            <a:r>
              <a:rPr lang="ru-RU" sz="1400" smtClean="0">
                <a:latin typeface="Times New Roman" pitchFamily="18" charset="0"/>
              </a:rPr>
              <a:t>удобные для пользователя вид и форма извлекаемой информации; </a:t>
            </a:r>
          </a:p>
          <a:p>
            <a:pPr eaLnBrk="1" hangingPunct="1">
              <a:lnSpc>
                <a:spcPct val="80000"/>
              </a:lnSpc>
              <a:buFont typeface="Wingdings" panose="05000000000000000000" pitchFamily="2" charset="2"/>
              <a:buNone/>
              <a:defRPr/>
            </a:pPr>
            <a:r>
              <a:rPr lang="ru-RU" sz="1400" smtClean="0">
                <a:latin typeface="Times New Roman" pitchFamily="18" charset="0"/>
              </a:rPr>
              <a:t>высокая скорость доступа к данным;</a:t>
            </a:r>
          </a:p>
          <a:p>
            <a:pPr eaLnBrk="1" hangingPunct="1">
              <a:lnSpc>
                <a:spcPct val="80000"/>
              </a:lnSpc>
              <a:buFont typeface="Wingdings" panose="05000000000000000000" pitchFamily="2" charset="2"/>
              <a:buNone/>
              <a:defRPr/>
            </a:pPr>
            <a:r>
              <a:rPr lang="ru-RU" sz="1400" smtClean="0">
                <a:latin typeface="Times New Roman" pitchFamily="18" charset="0"/>
              </a:rPr>
              <a:t>надежность хранения информации и возможность Предоставления санкционированного доступа к данным Шля отдельных пользователей; </a:t>
            </a:r>
          </a:p>
          <a:p>
            <a:pPr eaLnBrk="1" hangingPunct="1">
              <a:lnSpc>
                <a:spcPct val="80000"/>
              </a:lnSpc>
              <a:buFont typeface="Wingdings" panose="05000000000000000000" pitchFamily="2" charset="2"/>
              <a:buNone/>
              <a:defRPr/>
            </a:pPr>
            <a:r>
              <a:rPr lang="ru-RU" sz="1400" smtClean="0">
                <a:latin typeface="Times New Roman" pitchFamily="18" charset="0"/>
              </a:rPr>
              <a:t>удобство и простота конструирования пользователем запросов, форм и отчетов для выборки данных. Создание базы данных, ее поддержка и обеспечение Доступа пользователей к ней осуществляется с помощью специального программного инструмента — системы управления базами данных. </a:t>
            </a:r>
          </a:p>
          <a:p>
            <a:pPr eaLnBrk="1" hangingPunct="1">
              <a:lnSpc>
                <a:spcPct val="80000"/>
              </a:lnSpc>
              <a:buFont typeface="Wingdings" panose="05000000000000000000" pitchFamily="2" charset="2"/>
              <a:buNone/>
              <a:defRPr/>
            </a:pPr>
            <a:endParaRPr lang="ru-RU" sz="1400" smtClean="0">
              <a:latin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50938" y="214313"/>
            <a:ext cx="7793037" cy="69850"/>
          </a:xfrm>
        </p:spPr>
        <p:txBody>
          <a:bodyPr/>
          <a:lstStyle/>
          <a:p>
            <a:pPr eaLnBrk="1" hangingPunct="1"/>
            <a:endParaRPr lang="ru-RU" altLang="ru-RU" sz="4000" smtClean="0"/>
          </a:p>
        </p:txBody>
      </p:sp>
      <p:sp>
        <p:nvSpPr>
          <p:cNvPr id="130051" name="Rectangle 3"/>
          <p:cNvSpPr>
            <a:spLocks noGrp="1" noChangeArrowheads="1"/>
          </p:cNvSpPr>
          <p:nvPr>
            <p:ph type="body" idx="1"/>
          </p:nvPr>
        </p:nvSpPr>
        <p:spPr>
          <a:xfrm>
            <a:off x="755650" y="260350"/>
            <a:ext cx="8199438" cy="6337300"/>
          </a:xfrm>
        </p:spPr>
        <p:txBody>
          <a:bodyPr/>
          <a:lstStyle/>
          <a:p>
            <a:pPr eaLnBrk="1" hangingPunct="1">
              <a:lnSpc>
                <a:spcPct val="80000"/>
              </a:lnSpc>
              <a:buFont typeface="Wingdings" panose="05000000000000000000" pitchFamily="2" charset="2"/>
              <a:buNone/>
              <a:defRPr/>
            </a:pPr>
            <a:r>
              <a:rPr lang="ru-RU" sz="1400" smtClean="0">
                <a:solidFill>
                  <a:schemeClr val="tx2"/>
                </a:solidFill>
                <a:latin typeface="Times New Roman" pitchFamily="18" charset="0"/>
              </a:rPr>
              <a:t>Система управления базами данных (СУБД)</a:t>
            </a:r>
            <a:r>
              <a:rPr lang="ru-RU" sz="1400" smtClean="0">
                <a:latin typeface="Times New Roman" pitchFamily="18" charset="0"/>
              </a:rPr>
              <a:t> — это Программное обеспечение для создания и редактирования баз данных, просмотра и поиска информации в них. I По технологии обработки базы данных делятся на централизованные и распределенные. Централизованная база данных хранится в памяти одной машины. </a:t>
            </a:r>
          </a:p>
          <a:p>
            <a:pPr eaLnBrk="1" hangingPunct="1">
              <a:lnSpc>
                <a:spcPct val="80000"/>
              </a:lnSpc>
              <a:buFont typeface="Wingdings" panose="05000000000000000000" pitchFamily="2" charset="2"/>
              <a:buNone/>
              <a:defRPr/>
            </a:pPr>
            <a:r>
              <a:rPr lang="ru-RU" sz="1400" smtClean="0">
                <a:latin typeface="Times New Roman" pitchFamily="18" charset="0"/>
              </a:rPr>
              <a:t>Распределенная база данных состоит из нескольких частей, хранимых на нескольких машинах вычислительной сети. Работа с такой базой осуществляется с помощью системы управления распределенной базой данных - СУРБД. </a:t>
            </a:r>
          </a:p>
          <a:p>
            <a:pPr eaLnBrk="1" hangingPunct="1">
              <a:lnSpc>
                <a:spcPct val="80000"/>
              </a:lnSpc>
              <a:buFont typeface="Wingdings" panose="05000000000000000000" pitchFamily="2" charset="2"/>
              <a:buNone/>
              <a:defRPr/>
            </a:pPr>
            <a:r>
              <a:rPr lang="ru-RU" sz="1400" smtClean="0">
                <a:solidFill>
                  <a:schemeClr val="tx2"/>
                </a:solidFill>
                <a:effectLst>
                  <a:outerShdw blurRad="38100" dist="38100" dir="2700000" algn="tl">
                    <a:srgbClr val="C0C0C0"/>
                  </a:outerShdw>
                </a:effectLst>
                <a:latin typeface="Times New Roman" pitchFamily="18" charset="0"/>
              </a:rPr>
              <a:t>Централизованные базы данных по способу доступа делятся на:</a:t>
            </a:r>
            <a:r>
              <a:rPr lang="ru-RU" sz="1400" smtClean="0">
                <a:latin typeface="Times New Roman" pitchFamily="18" charset="0"/>
              </a:rPr>
              <a:t> </a:t>
            </a:r>
          </a:p>
          <a:p>
            <a:pPr eaLnBrk="1" hangingPunct="1">
              <a:lnSpc>
                <a:spcPct val="80000"/>
              </a:lnSpc>
              <a:buFont typeface="Wingdings" panose="05000000000000000000" pitchFamily="2" charset="2"/>
              <a:buNone/>
              <a:defRPr/>
            </a:pPr>
            <a:r>
              <a:rPr lang="ru-RU" sz="1400" smtClean="0">
                <a:latin typeface="Times New Roman" pitchFamily="18" charset="0"/>
              </a:rPr>
              <a:t>базы данных с локальным доступом (данные и процедуры их обработки хранятся на одной машине); </a:t>
            </a:r>
          </a:p>
          <a:p>
            <a:pPr eaLnBrk="1" hangingPunct="1">
              <a:lnSpc>
                <a:spcPct val="80000"/>
              </a:lnSpc>
              <a:buFont typeface="Wingdings" panose="05000000000000000000" pitchFamily="2" charset="2"/>
              <a:buNone/>
              <a:defRPr/>
            </a:pPr>
            <a:r>
              <a:rPr lang="ru-RU" sz="1400" smtClean="0">
                <a:latin typeface="Times New Roman" pitchFamily="18" charset="0"/>
              </a:rPr>
              <a:t>базы данных с удаленным (сетевым) доступом. СУБД с удаленным доступом могут быть построены с использованием архитектур файл-сервер и клиент-сервер. </a:t>
            </a:r>
          </a:p>
          <a:p>
            <a:pPr eaLnBrk="1" hangingPunct="1">
              <a:lnSpc>
                <a:spcPct val="80000"/>
              </a:lnSpc>
              <a:buFont typeface="Wingdings" panose="05000000000000000000" pitchFamily="2" charset="2"/>
              <a:buNone/>
              <a:defRPr/>
            </a:pPr>
            <a:r>
              <a:rPr lang="ru-RU" sz="1400" smtClean="0">
                <a:solidFill>
                  <a:schemeClr val="tx2"/>
                </a:solidFill>
                <a:latin typeface="Times New Roman" pitchFamily="18" charset="0"/>
              </a:rPr>
              <a:t>Архитектура файл-сервер</a:t>
            </a:r>
            <a:r>
              <a:rPr lang="ru-RU" sz="1400" smtClean="0">
                <a:latin typeface="Times New Roman" pitchFamily="18" charset="0"/>
              </a:rPr>
              <a:t>. Принцип организации: одна машина выделена в качестве центральной (сервер файлов), на ней хранится централизованная БД. Остальные машины сети выполняют функции рабочих станций. Файлы базы данных в соответствии с пользовательскими запросами рабочих станций передаются на эти станции и там обрабатываются. Производительность такой системы падает, если требуется интенсивный одновременный доступ к одним и тем же данным. </a:t>
            </a:r>
          </a:p>
          <a:p>
            <a:pPr eaLnBrk="1" hangingPunct="1">
              <a:lnSpc>
                <a:spcPct val="80000"/>
              </a:lnSpc>
              <a:buFont typeface="Wingdings" panose="05000000000000000000" pitchFamily="2" charset="2"/>
              <a:buNone/>
              <a:defRPr/>
            </a:pPr>
            <a:r>
              <a:rPr lang="ru-RU" sz="1400" smtClean="0">
                <a:solidFill>
                  <a:schemeClr val="tx2"/>
                </a:solidFill>
                <a:latin typeface="Times New Roman" pitchFamily="18" charset="0"/>
              </a:rPr>
              <a:t>Архитектура клиент-сервер</a:t>
            </a:r>
            <a:r>
              <a:rPr lang="ru-RU" sz="1400" smtClean="0">
                <a:latin typeface="Times New Roman" pitchFamily="18" charset="0"/>
              </a:rPr>
              <a:t>. Принцип организации: центральная машина (сервер базы данных) хранит централизованную БД и процедуры обработки. Клиент посылает запрос, он обрабатывается сервером, и данные, полученные по запросу, передаются клиенту.</a:t>
            </a:r>
          </a:p>
          <a:p>
            <a:pPr eaLnBrk="1" hangingPunct="1">
              <a:lnSpc>
                <a:spcPct val="80000"/>
              </a:lnSpc>
              <a:buFont typeface="Wingdings" panose="05000000000000000000" pitchFamily="2" charset="2"/>
              <a:buNone/>
              <a:defRPr/>
            </a:pPr>
            <a:r>
              <a:rPr lang="ru-RU" sz="1400" b="1" smtClean="0">
                <a:solidFill>
                  <a:schemeClr val="tx2"/>
                </a:solidFill>
                <a:latin typeface="Times New Roman" pitchFamily="18" charset="0"/>
              </a:rPr>
              <a:t>Требования к базам данных</a:t>
            </a:r>
          </a:p>
          <a:p>
            <a:pPr eaLnBrk="1" hangingPunct="1">
              <a:lnSpc>
                <a:spcPct val="80000"/>
              </a:lnSpc>
              <a:buFont typeface="Wingdings" panose="05000000000000000000" pitchFamily="2" charset="2"/>
              <a:buNone/>
              <a:defRPr/>
            </a:pPr>
            <a:r>
              <a:rPr lang="ru-RU" sz="1400" smtClean="0">
                <a:latin typeface="Times New Roman" pitchFamily="18" charset="0"/>
              </a:rPr>
              <a:t>       Хорошо спроектированная база данных: 	</a:t>
            </a:r>
          </a:p>
          <a:p>
            <a:pPr eaLnBrk="1" hangingPunct="1">
              <a:lnSpc>
                <a:spcPct val="80000"/>
              </a:lnSpc>
              <a:buFont typeface="Wingdings" panose="05000000000000000000" pitchFamily="2" charset="2"/>
              <a:buNone/>
              <a:defRPr/>
            </a:pPr>
            <a:r>
              <a:rPr lang="ru-RU" sz="1400" smtClean="0">
                <a:latin typeface="Times New Roman" pitchFamily="18" charset="0"/>
              </a:rPr>
              <a:t>Удовлетворяет всем требованиям пользователей к содержимому базы данных. Перед проектированием базы необходимо провести обширные исследования требований пользователей к функционированию базы данных.</a:t>
            </a:r>
          </a:p>
          <a:p>
            <a:pPr eaLnBrk="1" hangingPunct="1">
              <a:lnSpc>
                <a:spcPct val="80000"/>
              </a:lnSpc>
              <a:buFont typeface="Wingdings" panose="05000000000000000000" pitchFamily="2" charset="2"/>
              <a:buNone/>
              <a:defRPr/>
            </a:pPr>
            <a:r>
              <a:rPr lang="ru-RU" sz="1400" smtClean="0">
                <a:latin typeface="Times New Roman" pitchFamily="18" charset="0"/>
              </a:rPr>
              <a:t>Гарантирует непротиворечивость и целостность данных. При проектировании таблиц нужно определить их атрибуты и некоторые правила, ограничивающие возможность ввода пользователем неверных значений. Для верификации данных перед непосредственной записью их в таблицу база данных должна осуществлять вызов правил модели данных и тем самым гарантировать сохранение целостности информации.</a:t>
            </a:r>
          </a:p>
          <a:p>
            <a:pPr eaLnBrk="1" hangingPunct="1">
              <a:lnSpc>
                <a:spcPct val="80000"/>
              </a:lnSpc>
              <a:buFont typeface="Wingdings" panose="05000000000000000000" pitchFamily="2" charset="2"/>
              <a:buNone/>
              <a:defRPr/>
            </a:pPr>
            <a:r>
              <a:rPr lang="ru-RU" sz="1400" smtClean="0">
                <a:latin typeface="Times New Roman" pitchFamily="18" charset="0"/>
              </a:rPr>
              <a:t>Обеспечивает естественное, легкое для восприятия структурирование информации. Качественное построение базы позволяет делать запросы к базе более “прозрачными” и легкими для понимания; следовательно, снижается вероятность внесения некорректных данных и улучшается качество сопровождения базы.</a:t>
            </a:r>
          </a:p>
          <a:p>
            <a:pPr eaLnBrk="1" hangingPunct="1">
              <a:lnSpc>
                <a:spcPct val="80000"/>
              </a:lnSpc>
              <a:buFont typeface="Wingdings" panose="05000000000000000000" pitchFamily="2" charset="2"/>
              <a:buNone/>
              <a:defRPr/>
            </a:pPr>
            <a:r>
              <a:rPr lang="ru-RU" sz="1400" smtClean="0">
                <a:latin typeface="Times New Roman" pitchFamily="18" charset="0"/>
              </a:rPr>
              <a:t>	</a:t>
            </a:r>
          </a:p>
          <a:p>
            <a:pPr eaLnBrk="1" hangingPunct="1">
              <a:lnSpc>
                <a:spcPct val="80000"/>
              </a:lnSpc>
              <a:buFont typeface="Wingdings" panose="05000000000000000000" pitchFamily="2" charset="2"/>
              <a:buNone/>
              <a:defRPr/>
            </a:pPr>
            <a:endParaRPr lang="ru-RU" sz="1200" smtClean="0">
              <a:latin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150938" y="214313"/>
            <a:ext cx="7793037" cy="69850"/>
          </a:xfrm>
        </p:spPr>
        <p:txBody>
          <a:bodyPr/>
          <a:lstStyle/>
          <a:p>
            <a:pPr eaLnBrk="1" hangingPunct="1"/>
            <a:endParaRPr lang="ru-RU" altLang="ru-RU" sz="4000" smtClean="0"/>
          </a:p>
        </p:txBody>
      </p:sp>
      <p:sp>
        <p:nvSpPr>
          <p:cNvPr id="17411" name="Rectangle 3"/>
          <p:cNvSpPr>
            <a:spLocks noGrp="1" noChangeArrowheads="1"/>
          </p:cNvSpPr>
          <p:nvPr>
            <p:ph type="body" idx="1"/>
          </p:nvPr>
        </p:nvSpPr>
        <p:spPr>
          <a:xfrm>
            <a:off x="755650" y="260350"/>
            <a:ext cx="8199438" cy="6337300"/>
          </a:xfrm>
        </p:spPr>
        <p:txBody>
          <a:bodyPr/>
          <a:lstStyle/>
          <a:p>
            <a:pPr eaLnBrk="1" hangingPunct="1">
              <a:buFont typeface="Wingdings" panose="05000000000000000000" pitchFamily="2" charset="2"/>
              <a:buNone/>
            </a:pPr>
            <a:r>
              <a:rPr lang="ru-RU" altLang="ru-RU" sz="1400" smtClean="0">
                <a:latin typeface="Times New Roman" panose="02020603050405020304" pitchFamily="18" charset="0"/>
              </a:rPr>
              <a:t>Удовлетворяет требованиям пользователей к производительности базы данных. При больших объемах информации вопросы сохранения производительности начинают играть главную роль, сразу “высвечивая” все недочеты этапа проектирования.</a:t>
            </a:r>
          </a:p>
          <a:p>
            <a:pPr eaLnBrk="1" hangingPunct="1">
              <a:buFont typeface="Wingdings" panose="05000000000000000000" pitchFamily="2" charset="2"/>
              <a:buNone/>
            </a:pPr>
            <a:r>
              <a:rPr lang="ru-RU" altLang="ru-RU" sz="1400" u="sng" smtClean="0">
                <a:latin typeface="Times New Roman" panose="02020603050405020304" pitchFamily="18" charset="0"/>
              </a:rPr>
              <a:t>Следующие пункты представляют основные шаги проектирования базы данных: </a:t>
            </a:r>
          </a:p>
          <a:p>
            <a:pPr eaLnBrk="1" hangingPunct="1">
              <a:buFont typeface="Wingdings" panose="05000000000000000000" pitchFamily="2" charset="2"/>
              <a:buNone/>
            </a:pPr>
            <a:r>
              <a:rPr lang="ru-RU" altLang="ru-RU" sz="1400" smtClean="0">
                <a:latin typeface="Times New Roman" panose="02020603050405020304" pitchFamily="18" charset="0"/>
              </a:rPr>
              <a:t>1.Определить информационные потребности базы данных.</a:t>
            </a:r>
          </a:p>
          <a:p>
            <a:pPr eaLnBrk="1" hangingPunct="1">
              <a:buFont typeface="Wingdings" panose="05000000000000000000" pitchFamily="2" charset="2"/>
              <a:buNone/>
            </a:pPr>
            <a:r>
              <a:rPr lang="ru-RU" altLang="ru-RU" sz="1400" smtClean="0">
                <a:latin typeface="Times New Roman" panose="02020603050405020304" pitchFamily="18" charset="0"/>
              </a:rPr>
              <a:t>2.Проанализировать объекты реального мира, которые необходимо смоделировать в базе данных. Сформировать из этих объектов сущности и характеристики этих сущностей (например, для сущности “деталь” характеристиками могут быть “название”, “цвет”, “вес” и т.п.) и сформировать их список.</a:t>
            </a:r>
          </a:p>
          <a:p>
            <a:pPr eaLnBrk="1" hangingPunct="1">
              <a:buFont typeface="Wingdings" panose="05000000000000000000" pitchFamily="2" charset="2"/>
              <a:buNone/>
            </a:pPr>
            <a:r>
              <a:rPr lang="ru-RU" altLang="ru-RU" sz="1400" smtClean="0">
                <a:latin typeface="Times New Roman" panose="02020603050405020304" pitchFamily="18" charset="0"/>
              </a:rPr>
              <a:t>3.Поставить в соответствие сущностям и характеристикам - таблицы и столбцы (поля) в нотации выбранной Вами СУБД (Paradox, dBase, FoxPro, Access, Clipper, InterBase, Sybase, Informix, Oracle и т.д.).</a:t>
            </a:r>
          </a:p>
          <a:p>
            <a:pPr eaLnBrk="1" hangingPunct="1">
              <a:buFont typeface="Wingdings" panose="05000000000000000000" pitchFamily="2" charset="2"/>
              <a:buNone/>
            </a:pPr>
            <a:r>
              <a:rPr lang="ru-RU" altLang="ru-RU" sz="1400" smtClean="0">
                <a:latin typeface="Times New Roman" panose="02020603050405020304" pitchFamily="18" charset="0"/>
              </a:rPr>
              <a:t>4.Определить атрибуты, которые уникальным образом идентифицируют каждый объект.</a:t>
            </a:r>
          </a:p>
          <a:p>
            <a:pPr eaLnBrk="1" hangingPunct="1">
              <a:buFont typeface="Wingdings" panose="05000000000000000000" pitchFamily="2" charset="2"/>
              <a:buNone/>
            </a:pPr>
            <a:r>
              <a:rPr lang="ru-RU" altLang="ru-RU" sz="1400" smtClean="0">
                <a:latin typeface="Times New Roman" panose="02020603050405020304" pitchFamily="18" charset="0"/>
              </a:rPr>
              <a:t>5.Выработать правила, которые будут устанавливать и поддерживать целостность данных.</a:t>
            </a:r>
          </a:p>
          <a:p>
            <a:pPr eaLnBrk="1" hangingPunct="1">
              <a:buFont typeface="Wingdings" panose="05000000000000000000" pitchFamily="2" charset="2"/>
              <a:buNone/>
            </a:pPr>
            <a:r>
              <a:rPr lang="ru-RU" altLang="ru-RU" sz="1400" smtClean="0">
                <a:latin typeface="Times New Roman" panose="02020603050405020304" pitchFamily="18" charset="0"/>
              </a:rPr>
              <a:t>6.Установить связи между объектами (таблицами и столбцами), провести нормализацию таблиц.</a:t>
            </a:r>
          </a:p>
          <a:p>
            <a:pPr eaLnBrk="1" hangingPunct="1">
              <a:buFont typeface="Wingdings" panose="05000000000000000000" pitchFamily="2" charset="2"/>
              <a:buNone/>
            </a:pPr>
            <a:r>
              <a:rPr lang="ru-RU" altLang="ru-RU" sz="1400" smtClean="0">
                <a:latin typeface="Times New Roman" panose="02020603050405020304" pitchFamily="18" charset="0"/>
              </a:rPr>
              <a:t>7.Спланировать вопросы надежности данных и, при необходимости, сохранения секретности информации.</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150938" y="214313"/>
            <a:ext cx="7793037" cy="982662"/>
          </a:xfrm>
        </p:spPr>
        <p:txBody>
          <a:bodyPr/>
          <a:lstStyle/>
          <a:p>
            <a:pPr algn="ctr" eaLnBrk="1" hangingPunct="1"/>
            <a:r>
              <a:rPr lang="ru-RU" altLang="ru-RU" sz="4000" smtClean="0">
                <a:solidFill>
                  <a:schemeClr val="tx1"/>
                </a:solidFill>
                <a:latin typeface="Times New Roman" panose="02020603050405020304" pitchFamily="18" charset="0"/>
              </a:rPr>
              <a:t>4. Этапы проектирования базы данных</a:t>
            </a:r>
          </a:p>
        </p:txBody>
      </p:sp>
      <p:sp>
        <p:nvSpPr>
          <p:cNvPr id="18435" name="Rectangle 3"/>
          <p:cNvSpPr>
            <a:spLocks noGrp="1" noChangeArrowheads="1"/>
          </p:cNvSpPr>
          <p:nvPr>
            <p:ph type="body" idx="1"/>
          </p:nvPr>
        </p:nvSpPr>
        <p:spPr>
          <a:xfrm>
            <a:off x="755650" y="1125538"/>
            <a:ext cx="8199438" cy="5472112"/>
          </a:xfrm>
        </p:spPr>
        <p:txBody>
          <a:bodyPr/>
          <a:lstStyle/>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При разработке БД можно выделить следующие этапы работы:</a:t>
            </a:r>
          </a:p>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I этап. Постановка задачи.</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На этом этапе формируется задание по созданию БД. В нем подробно описывается состав базы, назначение и цели ее создания, а также перечисляется, какие виды работ предполагается осуществлять в этой базе данных (отбор, дополнение, изменение данных, печать или вывод отчета и т. д).</a:t>
            </a:r>
          </a:p>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II этап. Анализ объекта.</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На этом этапе рассматривается, из каких объектов может состоять БД, каковы свойства этих объектов. После разбиения БД на отдельные объекты необходимо рассмотреть свойства каждого из этих объектов, или, другими словами, установить, какими параметрами описывается каждый объект. Все эти сведения можно располагать в виде отдельных записей и таблиц. Далее необходимо рассмотреть тип данных каждой отдельной единицы записи. Сведения о типах данных также следует занести в составляемую таблицу.</a:t>
            </a:r>
          </a:p>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III этап. Синтез модели.</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На этом этапе по проведенному выше анализу необходимо выбрать определенную модель БД. Далее рассматриваются достоинства и недостатки каждой модели и сопоставляются с требованиями и задачами создаваемой БД. После такого анализа выбирают ту модель, которая сможет максимально обеспечить реализацию поставленной задачи. После выбора модели необходимо нарисовать ее схему с указанием связей между таблицами или узлами.</a:t>
            </a:r>
          </a:p>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IV этап. Выбор способов представления информации и программного инструментария.</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После создания модели необходимо, в зависимости от выбранного программного продукта, определить форму представления информации.</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В большинстве СУБД данные можно хранить в двух видах:</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с использованием форм; </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без использования форм </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Форма – это созданный пользователем графический интерфейс для ввода данных в базу.</a:t>
            </a:r>
          </a:p>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V этап. Синтез компьютерной модели объекта.</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В процессе создания компьютерной модели можно выделить некоторые стадии, типичные для любой СУБД.</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150938" y="214313"/>
            <a:ext cx="7793037" cy="69850"/>
          </a:xfrm>
        </p:spPr>
        <p:txBody>
          <a:bodyPr/>
          <a:lstStyle/>
          <a:p>
            <a:pPr eaLnBrk="1" hangingPunct="1"/>
            <a:endParaRPr lang="ru-RU" altLang="ru-RU" sz="4000" smtClean="0"/>
          </a:p>
        </p:txBody>
      </p:sp>
      <p:sp>
        <p:nvSpPr>
          <p:cNvPr id="19459" name="Rectangle 3"/>
          <p:cNvSpPr>
            <a:spLocks noGrp="1" noChangeArrowheads="1"/>
          </p:cNvSpPr>
          <p:nvPr>
            <p:ph type="body" idx="1"/>
          </p:nvPr>
        </p:nvSpPr>
        <p:spPr>
          <a:xfrm>
            <a:off x="755650" y="260350"/>
            <a:ext cx="8199438" cy="6337300"/>
          </a:xfrm>
        </p:spPr>
        <p:txBody>
          <a:bodyPr/>
          <a:lstStyle/>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Стадия 1. Запуск СУБД, создание нового файла базы данных или открытие созданной ранее базы. </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Стадия 2. Создание исходной таблицы или таблиц.</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Создавая исходную таблицу, необходимо указать имя и тип каждого поля. Имена полей не должны повторяться внутри одной таблицы. В процессе работы с БД можно дополнять таблицу новыми полями. Созданную таблицу необходимо сохранить, дав ей имя, уникальное в пределах создаваемой базы.</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При проектировании таблиц, рекомендуется руководствоваться следующими основными принципами: </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1. Информация в таблице не должна дублироваться. Не должно быть повторений и между таблицами. Когда определенная информация хранится только в одной таблице, то и изменять ее придется только в одном месте. Это делает работу более эффективной, а также исключает возможность несовпадения информации в разных таблицах. Например, в одной таблице должны содержаться адреса и телефоны клиентов. </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2. Каждая таблица должна содержать информацию только на одну тему. Сведения на каждую тему обрабатываются намного легче, если они содержатся в независимых друг от друга таблицах. Например, адреса и заказы клиентов лучше хранить в разных таблицах, с тем, чтобы при удалении заказа информация о клиенте осталась в базе данных. </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3. Каждая таблица должна содержать необходимые поля. Каждое поле в таблице должно содержать отдельные сведения по теме таблицы. Например, в таблице с данными о клиенте могут содержаться поля с названием компании, адресом, городом, страной и номером телефона. При разработке полей для каждой таблицы необходимо помнить, что каждое поле должно быть связано с темой таблицы. Не рекомендуется включать в таблицу данные, которые являются результатом выражения. В таблице должна присутствовать вся необходимая информация. Информацию следует разбивать на наименьшие логические единицы (Например, поля "Имя" и "Фамилия", а не общее поле "Имя"). </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4. База данных должна иметь первичный ключ. Это необходимо для того, чтобы СУБД могла связать данные из разных таблиц, например, данные о клиенте и его заказы.</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Стадия 3. Создание экранных форм.</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Первоначально необходимо указать таблицу, на базе которой будет создаваться форма. Ее можно создавать при помощи мастера форм, указав, какой вид она должна иметь, или самостоятельно. При создании формы можно указывать не все поля, которые содержит таблица, а только некоторые из них. Имя формы может совпадать с именем таблицы, на базе которой она создана. На основе одной таблицы можно создать несколько форм, которые могут отличаться видом или количеством используемых из данной таблицы полей.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150938" y="214313"/>
            <a:ext cx="7793037" cy="69850"/>
          </a:xfrm>
        </p:spPr>
        <p:txBody>
          <a:bodyPr/>
          <a:lstStyle/>
          <a:p>
            <a:pPr eaLnBrk="1" hangingPunct="1"/>
            <a:endParaRPr lang="ru-RU" altLang="ru-RU" sz="4000" smtClean="0"/>
          </a:p>
        </p:txBody>
      </p:sp>
      <p:sp>
        <p:nvSpPr>
          <p:cNvPr id="20483" name="Rectangle 3"/>
          <p:cNvSpPr>
            <a:spLocks noGrp="1" noChangeArrowheads="1"/>
          </p:cNvSpPr>
          <p:nvPr>
            <p:ph type="body" idx="1"/>
          </p:nvPr>
        </p:nvSpPr>
        <p:spPr>
          <a:xfrm>
            <a:off x="900113" y="260350"/>
            <a:ext cx="8054975" cy="6337300"/>
          </a:xfrm>
        </p:spPr>
        <p:txBody>
          <a:bodyPr/>
          <a:lstStyle/>
          <a:p>
            <a:pPr eaLnBrk="1" hangingPunct="1">
              <a:lnSpc>
                <a:spcPct val="90000"/>
              </a:lnSpc>
              <a:buFont typeface="Wingdings" panose="05000000000000000000" pitchFamily="2" charset="2"/>
              <a:buNone/>
            </a:pPr>
            <a:r>
              <a:rPr lang="ru-RU" altLang="ru-RU" sz="1400" smtClean="0">
                <a:latin typeface="Times New Roman" panose="02020603050405020304" pitchFamily="18" charset="0"/>
              </a:rPr>
              <a:t>Стадия 4. Заполнение БД.</a:t>
            </a:r>
          </a:p>
          <a:p>
            <a:pPr eaLnBrk="1" hangingPunct="1">
              <a:lnSpc>
                <a:spcPct val="90000"/>
              </a:lnSpc>
              <a:buFont typeface="Wingdings" panose="05000000000000000000" pitchFamily="2" charset="2"/>
              <a:buNone/>
            </a:pPr>
            <a:r>
              <a:rPr lang="ru-RU" altLang="ru-RU" sz="1400" smtClean="0">
                <a:latin typeface="Times New Roman" panose="02020603050405020304" pitchFamily="18" charset="0"/>
              </a:rPr>
              <a:t>Процесс заполнения БД может проводиться в двух видах: в виде таблицы и в виде формы. Числовые и текстовые поля можно заполнять в виде таблицы, а поля типа МЕМО и OLE – в виде формы.</a:t>
            </a:r>
          </a:p>
          <a:p>
            <a:pPr eaLnBrk="1" hangingPunct="1">
              <a:lnSpc>
                <a:spcPct val="90000"/>
              </a:lnSpc>
              <a:buFont typeface="Wingdings" panose="05000000000000000000" pitchFamily="2" charset="2"/>
              <a:buNone/>
            </a:pPr>
            <a:r>
              <a:rPr lang="ru-RU" altLang="ru-RU" sz="1400" smtClean="0">
                <a:solidFill>
                  <a:schemeClr val="tx2"/>
                </a:solidFill>
                <a:latin typeface="Times New Roman" panose="02020603050405020304" pitchFamily="18" charset="0"/>
              </a:rPr>
              <a:t>VI этап. Работа с созданной базой данных.</a:t>
            </a:r>
          </a:p>
          <a:p>
            <a:pPr eaLnBrk="1" hangingPunct="1">
              <a:lnSpc>
                <a:spcPct val="90000"/>
              </a:lnSpc>
              <a:buFont typeface="Wingdings" panose="05000000000000000000" pitchFamily="2" charset="2"/>
              <a:buNone/>
            </a:pPr>
            <a:r>
              <a:rPr lang="ru-RU" altLang="ru-RU" sz="1400" smtClean="0">
                <a:latin typeface="Times New Roman" panose="02020603050405020304" pitchFamily="18" charset="0"/>
              </a:rPr>
              <a:t>Работа с БД включает в себя следующие действия:</a:t>
            </a:r>
          </a:p>
          <a:p>
            <a:pPr eaLnBrk="1" hangingPunct="1">
              <a:lnSpc>
                <a:spcPct val="90000"/>
              </a:lnSpc>
              <a:buFont typeface="Wingdings" panose="05000000000000000000" pitchFamily="2" charset="2"/>
              <a:buNone/>
            </a:pPr>
            <a:r>
              <a:rPr lang="ru-RU" altLang="ru-RU" sz="1400" smtClean="0">
                <a:latin typeface="Times New Roman" panose="02020603050405020304" pitchFamily="18" charset="0"/>
              </a:rPr>
              <a:t>поиск необходимых сведений; </a:t>
            </a:r>
          </a:p>
          <a:p>
            <a:pPr eaLnBrk="1" hangingPunct="1">
              <a:lnSpc>
                <a:spcPct val="90000"/>
              </a:lnSpc>
              <a:buFont typeface="Wingdings" panose="05000000000000000000" pitchFamily="2" charset="2"/>
              <a:buNone/>
            </a:pPr>
            <a:r>
              <a:rPr lang="ru-RU" altLang="ru-RU" sz="1400" smtClean="0">
                <a:latin typeface="Times New Roman" panose="02020603050405020304" pitchFamily="18" charset="0"/>
              </a:rPr>
              <a:t>сортировка данных; </a:t>
            </a:r>
          </a:p>
          <a:p>
            <a:pPr eaLnBrk="1" hangingPunct="1">
              <a:lnSpc>
                <a:spcPct val="90000"/>
              </a:lnSpc>
              <a:buFont typeface="Wingdings" panose="05000000000000000000" pitchFamily="2" charset="2"/>
              <a:buNone/>
            </a:pPr>
            <a:r>
              <a:rPr lang="ru-RU" altLang="ru-RU" sz="1400" smtClean="0">
                <a:latin typeface="Times New Roman" panose="02020603050405020304" pitchFamily="18" charset="0"/>
              </a:rPr>
              <a:t>отбор данных; </a:t>
            </a:r>
          </a:p>
          <a:p>
            <a:pPr eaLnBrk="1" hangingPunct="1">
              <a:lnSpc>
                <a:spcPct val="90000"/>
              </a:lnSpc>
              <a:buFont typeface="Wingdings" panose="05000000000000000000" pitchFamily="2" charset="2"/>
              <a:buNone/>
            </a:pPr>
            <a:r>
              <a:rPr lang="ru-RU" altLang="ru-RU" sz="1400" smtClean="0">
                <a:latin typeface="Times New Roman" panose="02020603050405020304" pitchFamily="18" charset="0"/>
              </a:rPr>
              <a:t>вывод на печать; </a:t>
            </a:r>
          </a:p>
          <a:p>
            <a:pPr eaLnBrk="1" hangingPunct="1">
              <a:lnSpc>
                <a:spcPct val="90000"/>
              </a:lnSpc>
              <a:buFont typeface="Wingdings" panose="05000000000000000000" pitchFamily="2" charset="2"/>
              <a:buNone/>
            </a:pPr>
            <a:r>
              <a:rPr lang="ru-RU" altLang="ru-RU" sz="1400" smtClean="0">
                <a:latin typeface="Times New Roman" panose="02020603050405020304" pitchFamily="18" charset="0"/>
              </a:rPr>
              <a:t>изменение и дополнение данных.</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971550" y="1989138"/>
            <a:ext cx="7937500" cy="576262"/>
          </a:xfrm>
        </p:spPr>
        <p:txBody>
          <a:bodyPr/>
          <a:lstStyle/>
          <a:p>
            <a:pPr algn="ctr" eaLnBrk="1" hangingPunct="1"/>
            <a:r>
              <a:rPr lang="ru-RU" altLang="ru-RU" sz="4000" smtClean="0">
                <a:solidFill>
                  <a:schemeClr val="tx1"/>
                </a:solidFill>
                <a:latin typeface="Times New Roman" panose="02020603050405020304" pitchFamily="18" charset="0"/>
              </a:rPr>
              <a:t>5. Этапы создания базы данных в режиме таблицы в </a:t>
            </a:r>
            <a:r>
              <a:rPr lang="en-US" altLang="ru-RU" sz="4000" smtClean="0">
                <a:solidFill>
                  <a:schemeClr val="tx1"/>
                </a:solidFill>
                <a:latin typeface="Times New Roman" panose="02020603050405020304" pitchFamily="18" charset="0"/>
              </a:rPr>
              <a:t>Microsoft Access</a:t>
            </a:r>
            <a:br>
              <a:rPr lang="en-US" altLang="ru-RU" sz="4000" smtClean="0">
                <a:solidFill>
                  <a:schemeClr val="tx1"/>
                </a:solidFill>
                <a:latin typeface="Times New Roman" panose="02020603050405020304" pitchFamily="18" charset="0"/>
              </a:rPr>
            </a:br>
            <a:endParaRPr lang="ru-RU" altLang="ru-RU" sz="4000" smtClean="0">
              <a:solidFill>
                <a:schemeClr val="tx1"/>
              </a:solidFill>
              <a:latin typeface="Times New Roman" panose="02020603050405020304" pitchFamily="18" charset="0"/>
            </a:endParaRPr>
          </a:p>
        </p:txBody>
      </p:sp>
      <p:sp>
        <p:nvSpPr>
          <p:cNvPr id="21507" name="Rectangle 3"/>
          <p:cNvSpPr>
            <a:spLocks noGrp="1" noChangeArrowheads="1"/>
          </p:cNvSpPr>
          <p:nvPr>
            <p:ph type="body" idx="1"/>
          </p:nvPr>
        </p:nvSpPr>
        <p:spPr>
          <a:xfrm>
            <a:off x="755650" y="1916113"/>
            <a:ext cx="8199438" cy="4752975"/>
          </a:xfrm>
        </p:spPr>
        <p:txBody>
          <a:bodyPr/>
          <a:lstStyle/>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В Microsoft Access прежде чем создавать таблицы, формы и другие объекты необходимо за-дать структуру базы данных. Хорошая структура базы данных является основой для создания эффективной и отвечающей требованиям базы данных.</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a:t>
            </a:r>
            <a:r>
              <a:rPr lang="ru-RU" altLang="ru-RU" sz="1400" smtClean="0">
                <a:solidFill>
                  <a:schemeClr val="tx2"/>
                </a:solidFill>
                <a:latin typeface="Times New Roman" panose="02020603050405020304" pitchFamily="18" charset="0"/>
              </a:rPr>
              <a:t>Этапы проектирования базы данных:</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1. Определение цели создания базы данных.</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2. Определение таблиц, которые должна содержать база данных.</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3. Определение необходимых в таблице полей.</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4. Задание первичного ключа для каждой таблицы.</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5. Определение связей между таблицами.</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6. Обновление структуры базы данных.</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7. Добавление данных и создание других объектов базы данных.</a:t>
            </a: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1. Определение цели создания базы данных</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На первом этапе проектирования базы данных необходимо определить цель создания базы данных, основные ее функции и информацию, которую она должна содержать. То есть нуж-но определить основные темы таблиц базы данных и информацию, которую будут содержать поля таблиц.</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База данных должна отвечать требованиям тех, кто будет непосредственно с ней работать. Для этого нужно определить темы, которые должна покрывать база данных, отчеты, которые она должна выдавать, проанализировать формы, которые в настоящий момент используются для записи данных, сравнить создаваемую базу данных с хорошо спроектированной, подоб-ной ей базой.</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150938" y="214313"/>
            <a:ext cx="7793037" cy="622300"/>
          </a:xfrm>
        </p:spPr>
        <p:txBody>
          <a:bodyPr/>
          <a:lstStyle/>
          <a:p>
            <a:pPr eaLnBrk="1" hangingPunct="1"/>
            <a:r>
              <a:rPr lang="ru-RU" altLang="ru-RU" sz="4000" smtClean="0">
                <a:solidFill>
                  <a:schemeClr val="tx1"/>
                </a:solidFill>
              </a:rPr>
              <a:t>            Содержание</a:t>
            </a:r>
            <a:r>
              <a:rPr lang="ru-RU" altLang="ru-RU" sz="4000" smtClean="0"/>
              <a:t> </a:t>
            </a:r>
          </a:p>
        </p:txBody>
      </p:sp>
      <p:sp>
        <p:nvSpPr>
          <p:cNvPr id="4099" name="Rectangle 3"/>
          <p:cNvSpPr>
            <a:spLocks noGrp="1" noChangeArrowheads="1"/>
          </p:cNvSpPr>
          <p:nvPr>
            <p:ph type="body" idx="1"/>
          </p:nvPr>
        </p:nvSpPr>
        <p:spPr>
          <a:xfrm>
            <a:off x="1187450" y="981075"/>
            <a:ext cx="7772400" cy="5511800"/>
          </a:xfrm>
        </p:spPr>
        <p:txBody>
          <a:bodyPr/>
          <a:lstStyle/>
          <a:p>
            <a:pPr marL="609600" indent="-609600" eaLnBrk="1" hangingPunct="1">
              <a:buFont typeface="Wingdings" panose="05000000000000000000" pitchFamily="2" charset="2"/>
              <a:buNone/>
            </a:pPr>
            <a:r>
              <a:rPr lang="ru-RU" altLang="ru-RU" sz="1400" smtClean="0">
                <a:latin typeface="Times New Roman" panose="02020603050405020304" pitchFamily="18" charset="0"/>
              </a:rPr>
              <a:t>1. Основные характеристики персонального компьютера</a:t>
            </a:r>
          </a:p>
          <a:p>
            <a:pPr marL="609600" indent="-609600" eaLnBrk="1" hangingPunct="1">
              <a:buFont typeface="Wingdings" panose="05000000000000000000" pitchFamily="2" charset="2"/>
              <a:buNone/>
            </a:pPr>
            <a:r>
              <a:rPr lang="ru-RU" altLang="ru-RU" sz="1400" smtClean="0">
                <a:latin typeface="Times New Roman" panose="02020603050405020304" pitchFamily="18" charset="0"/>
              </a:rPr>
              <a:t>2. Программное обеспечение персонального компьютера </a:t>
            </a:r>
          </a:p>
          <a:p>
            <a:pPr marL="609600" indent="-609600" eaLnBrk="1" hangingPunct="1">
              <a:buFont typeface="Wingdings" panose="05000000000000000000" pitchFamily="2" charset="2"/>
              <a:buNone/>
            </a:pPr>
            <a:r>
              <a:rPr lang="ru-RU" altLang="ru-RU" sz="1400" smtClean="0">
                <a:latin typeface="Times New Roman" panose="02020603050405020304" pitchFamily="18" charset="0"/>
              </a:rPr>
              <a:t>2.1. Операционная система </a:t>
            </a:r>
          </a:p>
          <a:p>
            <a:pPr marL="609600" indent="-609600" eaLnBrk="1" hangingPunct="1">
              <a:buFont typeface="Wingdings" panose="05000000000000000000" pitchFamily="2" charset="2"/>
              <a:buNone/>
            </a:pPr>
            <a:r>
              <a:rPr lang="ru-RU" altLang="ru-RU" sz="1400" smtClean="0">
                <a:latin typeface="Times New Roman" panose="02020603050405020304" pitchFamily="18" charset="0"/>
              </a:rPr>
              <a:t>2.2. Прикладное программное обеспечение </a:t>
            </a:r>
          </a:p>
          <a:p>
            <a:pPr marL="609600" indent="-609600" eaLnBrk="1" hangingPunct="1">
              <a:buFont typeface="Wingdings" panose="05000000000000000000" pitchFamily="2" charset="2"/>
              <a:buNone/>
            </a:pPr>
            <a:r>
              <a:rPr lang="ru-RU" altLang="ru-RU" sz="1400" smtClean="0">
                <a:latin typeface="Times New Roman" panose="02020603050405020304" pitchFamily="18" charset="0"/>
              </a:rPr>
              <a:t>3. Понятие базы данных и требования, предъявляемые к ней </a:t>
            </a:r>
          </a:p>
          <a:p>
            <a:pPr marL="609600" indent="-609600" eaLnBrk="1" hangingPunct="1">
              <a:buFont typeface="Wingdings" panose="05000000000000000000" pitchFamily="2" charset="2"/>
              <a:buNone/>
            </a:pPr>
            <a:r>
              <a:rPr lang="ru-RU" altLang="ru-RU" sz="1400" smtClean="0">
                <a:latin typeface="Times New Roman" panose="02020603050405020304" pitchFamily="18" charset="0"/>
              </a:rPr>
              <a:t>4. Этапы проектирования базы данных </a:t>
            </a:r>
          </a:p>
          <a:p>
            <a:pPr marL="609600" indent="-609600" eaLnBrk="1" hangingPunct="1">
              <a:buFont typeface="Wingdings" panose="05000000000000000000" pitchFamily="2" charset="2"/>
              <a:buNone/>
            </a:pPr>
            <a:r>
              <a:rPr lang="ru-RU" altLang="ru-RU" sz="1400" smtClean="0">
                <a:latin typeface="Times New Roman" panose="02020603050405020304" pitchFamily="18" charset="0"/>
              </a:rPr>
              <a:t>5. Этапы создания базы данных в режиме таблицы в </a:t>
            </a:r>
            <a:r>
              <a:rPr lang="en-US" altLang="ru-RU" sz="1400" smtClean="0">
                <a:latin typeface="Times New Roman" panose="02020603050405020304" pitchFamily="18" charset="0"/>
              </a:rPr>
              <a:t>Microsoft Access</a:t>
            </a:r>
          </a:p>
          <a:p>
            <a:pPr marL="609600" indent="-609600" eaLnBrk="1" hangingPunct="1">
              <a:buFont typeface="Wingdings" panose="05000000000000000000" pitchFamily="2" charset="2"/>
              <a:buNone/>
            </a:pPr>
            <a:r>
              <a:rPr lang="en-US" altLang="ru-RU" sz="1400" smtClean="0">
                <a:latin typeface="Times New Roman" panose="02020603050405020304" pitchFamily="18" charset="0"/>
              </a:rPr>
              <a:t>6. </a:t>
            </a:r>
            <a:r>
              <a:rPr lang="ru-RU" altLang="ru-RU" sz="1400" smtClean="0">
                <a:latin typeface="Times New Roman" panose="02020603050405020304" pitchFamily="18" charset="0"/>
              </a:rPr>
              <a:t>Понятие фильтров и их применение в </a:t>
            </a:r>
            <a:r>
              <a:rPr lang="en-US" altLang="ru-RU" sz="1400" smtClean="0">
                <a:latin typeface="Times New Roman" panose="02020603050405020304" pitchFamily="18" charset="0"/>
              </a:rPr>
              <a:t>Microsoft Access</a:t>
            </a:r>
            <a:endParaRPr lang="ru-RU" altLang="ru-RU" sz="1400" smtClean="0">
              <a:latin typeface="Times New Roman" panose="02020603050405020304" pitchFamily="18" charset="0"/>
            </a:endParaRPr>
          </a:p>
          <a:p>
            <a:pPr marL="609600" indent="-609600" eaLnBrk="1" hangingPunct="1">
              <a:buFont typeface="Wingdings" panose="05000000000000000000" pitchFamily="2" charset="2"/>
              <a:buNone/>
            </a:pPr>
            <a:r>
              <a:rPr lang="ru-RU" altLang="ru-RU" sz="1400" smtClean="0">
                <a:latin typeface="Times New Roman" panose="02020603050405020304" pitchFamily="18" charset="0"/>
              </a:rPr>
              <a:t>7. Результаты создания текстовых документов </a:t>
            </a:r>
          </a:p>
          <a:p>
            <a:pPr marL="609600" indent="-609600" eaLnBrk="1" hangingPunct="1">
              <a:buFont typeface="Wingdings" panose="05000000000000000000" pitchFamily="2" charset="2"/>
              <a:buNone/>
            </a:pPr>
            <a:r>
              <a:rPr lang="ru-RU" altLang="ru-RU" sz="1400" smtClean="0">
                <a:latin typeface="Times New Roman" panose="02020603050405020304" pitchFamily="18" charset="0"/>
              </a:rPr>
              <a:t>8. Создание диаграмм в </a:t>
            </a:r>
            <a:r>
              <a:rPr lang="en-US" altLang="ru-RU" sz="1400" smtClean="0">
                <a:latin typeface="Times New Roman" panose="02020603050405020304" pitchFamily="18" charset="0"/>
              </a:rPr>
              <a:t>Microsoft Excel</a:t>
            </a:r>
          </a:p>
          <a:p>
            <a:pPr marL="609600" indent="-609600" eaLnBrk="1" hangingPunct="1">
              <a:buFont typeface="Wingdings" panose="05000000000000000000" pitchFamily="2" charset="2"/>
              <a:buNone/>
            </a:pPr>
            <a:r>
              <a:rPr lang="ru-RU" altLang="ru-RU" sz="1400" smtClean="0">
                <a:latin typeface="Times New Roman" panose="02020603050405020304" pitchFamily="18" charset="0"/>
              </a:rPr>
              <a:t>9. Функции, формулы и их применение в </a:t>
            </a:r>
            <a:r>
              <a:rPr lang="en-US" altLang="ru-RU" sz="1400" smtClean="0">
                <a:latin typeface="Times New Roman" panose="02020603050405020304" pitchFamily="18" charset="0"/>
              </a:rPr>
              <a:t>Microsoft Excel</a:t>
            </a:r>
          </a:p>
          <a:p>
            <a:pPr marL="609600" indent="-609600" eaLnBrk="1" hangingPunct="1">
              <a:buFont typeface="Wingdings" panose="05000000000000000000" pitchFamily="2" charset="2"/>
              <a:buNone/>
            </a:pPr>
            <a:endParaRPr lang="ru-RU" altLang="ru-RU" sz="1400" smtClean="0">
              <a:latin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150938" y="214313"/>
            <a:ext cx="7793037" cy="69850"/>
          </a:xfrm>
        </p:spPr>
        <p:txBody>
          <a:bodyPr/>
          <a:lstStyle/>
          <a:p>
            <a:pPr eaLnBrk="1" hangingPunct="1"/>
            <a:endParaRPr lang="ru-RU" altLang="ru-RU" sz="4000" smtClean="0"/>
          </a:p>
        </p:txBody>
      </p:sp>
      <p:sp>
        <p:nvSpPr>
          <p:cNvPr id="22531" name="Rectangle 3"/>
          <p:cNvSpPr>
            <a:spLocks noGrp="1" noChangeArrowheads="1"/>
          </p:cNvSpPr>
          <p:nvPr>
            <p:ph type="body" idx="1"/>
          </p:nvPr>
        </p:nvSpPr>
        <p:spPr>
          <a:xfrm>
            <a:off x="755650" y="260350"/>
            <a:ext cx="8199438" cy="6408738"/>
          </a:xfrm>
        </p:spPr>
        <p:txBody>
          <a:bodyPr/>
          <a:lstStyle/>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2. Определение таблиц, которые должна содержать база данных</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Одним из наиболее сложных этапов в процессе проектирования базы данных является разра-ботка таблиц, так как результаты, которые должна выдавать база данных (отчеты, выходные формы и др.) не всегда дают полное представление о структуре таблицы.</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При проектировании таблиц вовсе не обязательно использовать Microsoft Access. Сначала лучше разработать структуру на бумаге. При проектировке таблиц рекомендуется руково-дствоваться следующими основными принципами:</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Информация в таблице не должна дублироваться. Не должно быть повторений и между таблицами.</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Когда определенная информация храниться только в одной таблице, то и изменять ее при-дется только в одном месте. Это делает работу более эффективной, а также исключает воз-можность несовпадения информации в разных таблицах. </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Каждая таблица должна содержать информацию только на одну тему.</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Сведения на каждую тему обрабатываются намного легче, если содержатся они в независи-мых друг от друга таблицах. Например, адреса и заказы клиентов хранятся в разных табли-цах для того, чтобы при удалении заказа информация о клиенте осталась в базе данных.</a:t>
            </a: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3. Определение необходимых в таблице полей</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Каждая таблица содержит информацию на отдельную тему, а каждое поле в таблице содер-жит отдельные сведения по теме таблицы. Например, в таблице с данными о клиенте могут содержаться поля с названием компании, адресом, городом, страной и номером телефона. При разработке полей для каждой таблицы необходимо помнить:</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Каждое поле должно быть связано с темой таблицы.</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Не рекомендуется включать в таблицу данные, являющиеся результатом выражения.</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В таблице должна присутствовать вся необходимая информация.</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Информацию следует разбивать на наименьшие логические единицы (Например, поля «Имя» и «Фамилия», а не общее поле «ФИО»).</a:t>
            </a: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4. Задание первичного ключа для каждой таблицы</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С тем чтобы Microsoft Access мог связать данные из разных таблиц, например, данные о кли-енте и его заказы, каждая таблица должна содержать поле или набор полей, которые будут однозначно идентифицировать каждую запись в таблице. Такое поле или набор полей назы-вают первичным ключом.</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150938" y="214313"/>
            <a:ext cx="7793037" cy="69850"/>
          </a:xfrm>
        </p:spPr>
        <p:txBody>
          <a:bodyPr/>
          <a:lstStyle/>
          <a:p>
            <a:pPr eaLnBrk="1" hangingPunct="1"/>
            <a:endParaRPr lang="ru-RU" altLang="ru-RU" sz="4000" smtClean="0"/>
          </a:p>
        </p:txBody>
      </p:sp>
      <p:sp>
        <p:nvSpPr>
          <p:cNvPr id="23555" name="Rectangle 3"/>
          <p:cNvSpPr>
            <a:spLocks noGrp="1" noChangeArrowheads="1"/>
          </p:cNvSpPr>
          <p:nvPr>
            <p:ph type="body" idx="1"/>
          </p:nvPr>
        </p:nvSpPr>
        <p:spPr>
          <a:xfrm>
            <a:off x="755650" y="260350"/>
            <a:ext cx="8199438" cy="6408738"/>
          </a:xfrm>
        </p:spPr>
        <p:txBody>
          <a:bodyPr/>
          <a:lstStyle/>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5. Определение связей между таблицами</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После распределения данных по таблицам и определения ключевых полей необходимо определить связи между таблицами. Для этого надо служит кнопка Схема данных. Связи нужны для того, чтобы обеспечить синхронное изменение одноименных полей в разных таблицах. Самый распространенный вид связи – «один-ко-многим».</a:t>
            </a: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6. Обновление структуры базы данных</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После проектирования таблиц, полей и связей необходимо еще раз просмотреть структуру базы данных и выявить возможные недочеты. Желательно это сделать на данном этапе, пока таблицы не заполнены данными.</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Для проверки необходимо ввести несколько записей в каждую таблицу и посмотреть, отве-чает ли база данных поставленным требованиям. Рекомендуется также создать черновые вы-ходные формы и отчеты и проверить, выдают ли они требуемую информацию. Кроме того необходимо исключить из таблиц все возможные повторения данных.</a:t>
            </a: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7. Добавление данных и создание других объектов базы данных</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Если структуры таблиц отвечают поставленным требованиям, то можно вводить все данные. Затем можно создавать любые запросы, формы, отчеты, макросы и модули.</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387475" y="404813"/>
            <a:ext cx="7756525" cy="1485900"/>
          </a:xfrm>
        </p:spPr>
        <p:txBody>
          <a:bodyPr/>
          <a:lstStyle/>
          <a:p>
            <a:pPr algn="ctr" eaLnBrk="1" hangingPunct="1"/>
            <a:r>
              <a:rPr lang="en-US" altLang="ru-RU" sz="3600" smtClean="0">
                <a:solidFill>
                  <a:schemeClr val="tx1"/>
                </a:solidFill>
                <a:latin typeface="Times New Roman" panose="02020603050405020304" pitchFamily="18" charset="0"/>
              </a:rPr>
              <a:t>6. </a:t>
            </a:r>
            <a:r>
              <a:rPr lang="ru-RU" altLang="ru-RU" sz="3600" smtClean="0">
                <a:solidFill>
                  <a:schemeClr val="tx1"/>
                </a:solidFill>
                <a:latin typeface="Times New Roman" panose="02020603050405020304" pitchFamily="18" charset="0"/>
              </a:rPr>
              <a:t>Понятие фильтров и их применение в </a:t>
            </a:r>
            <a:r>
              <a:rPr lang="en-US" altLang="ru-RU" sz="3600" smtClean="0">
                <a:solidFill>
                  <a:schemeClr val="tx1"/>
                </a:solidFill>
                <a:latin typeface="Times New Roman" panose="02020603050405020304" pitchFamily="18" charset="0"/>
              </a:rPr>
              <a:t>Microsoft Access</a:t>
            </a:r>
            <a:r>
              <a:rPr lang="ru-RU" altLang="ru-RU" sz="4000" smtClean="0">
                <a:latin typeface="Times New Roman" panose="02020603050405020304" pitchFamily="18" charset="0"/>
              </a:rPr>
              <a:t/>
            </a:r>
            <a:br>
              <a:rPr lang="ru-RU" altLang="ru-RU" sz="4000" smtClean="0">
                <a:latin typeface="Times New Roman" panose="02020603050405020304" pitchFamily="18" charset="0"/>
              </a:rPr>
            </a:br>
            <a:endParaRPr lang="ru-RU" altLang="ru-RU" sz="4000" smtClean="0">
              <a:latin typeface="Times New Roman" panose="02020603050405020304" pitchFamily="18" charset="0"/>
            </a:endParaRPr>
          </a:p>
        </p:txBody>
      </p:sp>
      <p:sp>
        <p:nvSpPr>
          <p:cNvPr id="24579" name="Rectangle 3"/>
          <p:cNvSpPr>
            <a:spLocks noGrp="1" noChangeArrowheads="1"/>
          </p:cNvSpPr>
          <p:nvPr>
            <p:ph type="body" idx="1"/>
          </p:nvPr>
        </p:nvSpPr>
        <p:spPr>
          <a:xfrm>
            <a:off x="755650" y="1196975"/>
            <a:ext cx="8199438" cy="5400675"/>
          </a:xfrm>
        </p:spPr>
        <p:txBody>
          <a:bodyPr/>
          <a:lstStyle/>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       </a:t>
            </a:r>
          </a:p>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       </a:t>
            </a:r>
            <a:r>
              <a:rPr lang="ru-RU" altLang="ru-RU" sz="1400" b="1" smtClean="0">
                <a:solidFill>
                  <a:schemeClr val="tx2"/>
                </a:solidFill>
                <a:latin typeface="Times New Roman" panose="02020603050405020304" pitchFamily="18" charset="0"/>
              </a:rPr>
              <a:t>Применение</a:t>
            </a:r>
          </a:p>
          <a:p>
            <a:pPr eaLnBrk="1" hangingPunct="1">
              <a:lnSpc>
                <a:spcPct val="80000"/>
              </a:lnSpc>
              <a:buFont typeface="Wingdings" panose="05000000000000000000" pitchFamily="2" charset="2"/>
              <a:buNone/>
            </a:pPr>
            <a:r>
              <a:rPr lang="ru-RU" altLang="ru-RU" sz="1400" b="1" smtClean="0">
                <a:solidFill>
                  <a:schemeClr val="tx2"/>
                </a:solidFill>
                <a:latin typeface="Times New Roman" panose="02020603050405020304" pitchFamily="18" charset="0"/>
              </a:rPr>
              <a:t>Свойство</a:t>
            </a:r>
            <a:r>
              <a:rPr lang="ru-RU" altLang="ru-RU" sz="1400" b="1" smtClean="0">
                <a:latin typeface="Times New Roman" panose="02020603050405020304" pitchFamily="18" charset="0"/>
              </a:rPr>
              <a:t> </a:t>
            </a:r>
            <a:r>
              <a:rPr lang="ru-RU" altLang="ru-RU" sz="1400" b="1" smtClean="0">
                <a:solidFill>
                  <a:schemeClr val="tx2"/>
                </a:solidFill>
                <a:latin typeface="Times New Roman" panose="02020603050405020304" pitchFamily="18" charset="0"/>
              </a:rPr>
              <a:t>Фильтр (Filter)</a:t>
            </a:r>
            <a:r>
              <a:rPr lang="ru-RU" altLang="ru-RU" sz="1400" smtClean="0">
                <a:latin typeface="Times New Roman" panose="02020603050405020304" pitchFamily="18" charset="0"/>
              </a:rPr>
              <a:t> используется для задания поднабора записей, отображаемых при применении фильтра к форме, отчету, запросу или таблице. Возвращается доступное для чтения и записи значение типа Строка.</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a:t>
            </a:r>
            <a:r>
              <a:rPr lang="ru-RU" altLang="ru-RU" sz="1400" u="sng" smtClean="0">
                <a:solidFill>
                  <a:schemeClr val="tx2"/>
                </a:solidFill>
                <a:latin typeface="Times New Roman" panose="02020603050405020304" pitchFamily="18" charset="0"/>
              </a:rPr>
              <a:t>Выражение.Filter</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выражение Обязательно. Выражение, возвращающее один из объектов из списка «Применение».</a:t>
            </a:r>
          </a:p>
          <a:p>
            <a:pPr eaLnBrk="1" hangingPunct="1">
              <a:lnSpc>
                <a:spcPct val="80000"/>
              </a:lnSpc>
              <a:buFont typeface="Wingdings" panose="05000000000000000000" pitchFamily="2" charset="2"/>
              <a:buNone/>
            </a:pPr>
            <a:r>
              <a:rPr lang="ru-RU" altLang="ru-RU" sz="1400" b="1" smtClean="0">
                <a:solidFill>
                  <a:schemeClr val="tx2"/>
                </a:solidFill>
                <a:latin typeface="Times New Roman" panose="02020603050405020304" pitchFamily="18" charset="0"/>
              </a:rPr>
              <a:t>       Замечания</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Если в проекте </a:t>
            </a:r>
            <a:r>
              <a:rPr lang="ru-RU" altLang="ru-RU" sz="1400" smtClean="0">
                <a:solidFill>
                  <a:schemeClr val="tx2"/>
                </a:solidFill>
                <a:latin typeface="Times New Roman" panose="02020603050405020304" pitchFamily="18" charset="0"/>
              </a:rPr>
              <a:t>Microsoft Access</a:t>
            </a:r>
            <a:r>
              <a:rPr lang="ru-RU" altLang="ru-RU" sz="1400" smtClean="0">
                <a:latin typeface="Times New Roman" panose="02020603050405020304" pitchFamily="18" charset="0"/>
              </a:rPr>
              <a:t> (файл с расширением ADP) нужно указать </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серверный фильтр для данных, находящихся на сервере, следует использовать свойство </a:t>
            </a:r>
            <a:r>
              <a:rPr lang="ru-RU" altLang="ru-RU" sz="1400" b="1" smtClean="0">
                <a:latin typeface="Times New Roman" panose="02020603050405020304" pitchFamily="18" charset="0"/>
              </a:rPr>
              <a:t>Серверный фильтр (ServerFilter).</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Свойство </a:t>
            </a:r>
            <a:r>
              <a:rPr lang="ru-RU" altLang="ru-RU" sz="1400" smtClean="0">
                <a:solidFill>
                  <a:schemeClr val="tx2"/>
                </a:solidFill>
                <a:latin typeface="Times New Roman" panose="02020603050405020304" pitchFamily="18" charset="0"/>
              </a:rPr>
              <a:t>Фильтр (Filter)</a:t>
            </a:r>
            <a:r>
              <a:rPr lang="ru-RU" altLang="ru-RU" sz="1400" smtClean="0">
                <a:latin typeface="Times New Roman" panose="02020603050405020304" pitchFamily="18" charset="0"/>
              </a:rPr>
              <a:t> является строковым выражением, состоящим из </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предложения WHERE без ключевого слова WHERE. Например, следующий </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код Visual Basic для приложений (VBA) определяет и применяет фильтр для </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отображения только заказчиков из России:</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Me.Filter = "Страна = 'Россия'"</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Me.FilterOn = True</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Данное свойство задается при </a:t>
            </a:r>
            <a:r>
              <a:rPr lang="ru-RU" altLang="ru-RU" sz="1400" i="1" smtClean="0">
                <a:latin typeface="Times New Roman" panose="02020603050405020304" pitchFamily="18" charset="0"/>
              </a:rPr>
              <a:t>помощи окна свойств</a:t>
            </a:r>
            <a:r>
              <a:rPr lang="ru-RU" altLang="ru-RU" sz="1400" smtClean="0">
                <a:latin typeface="Times New Roman" panose="02020603050405020304" pitchFamily="18" charset="0"/>
              </a:rPr>
              <a:t> таблицы или формы, </a:t>
            </a:r>
          </a:p>
          <a:p>
            <a:pPr eaLnBrk="1" hangingPunct="1">
              <a:lnSpc>
                <a:spcPct val="80000"/>
              </a:lnSpc>
              <a:buFont typeface="Wingdings" panose="05000000000000000000" pitchFamily="2" charset="2"/>
              <a:buNone/>
            </a:pPr>
            <a:r>
              <a:rPr lang="ru-RU" altLang="ru-RU" sz="1400" i="1" smtClean="0">
                <a:latin typeface="Times New Roman" panose="02020603050405020304" pitchFamily="18" charset="0"/>
              </a:rPr>
              <a:t>макроса</a:t>
            </a:r>
            <a:r>
              <a:rPr lang="ru-RU" altLang="ru-RU" sz="1400" smtClean="0">
                <a:latin typeface="Times New Roman" panose="02020603050405020304" pitchFamily="18" charset="0"/>
              </a:rPr>
              <a:t> или кода Visual Basic для приложений (VBA).</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Его также можно задать в режиме формы, отчета, таблицы или макета, нажав кнопку </a:t>
            </a:r>
            <a:r>
              <a:rPr lang="ru-RU" altLang="ru-RU" sz="1400" b="1" smtClean="0">
                <a:latin typeface="Times New Roman" panose="02020603050405020304" pitchFamily="18" charset="0"/>
              </a:rPr>
              <a:t>Фильтр </a:t>
            </a:r>
            <a:r>
              <a:rPr lang="ru-RU" altLang="ru-RU" sz="1400" smtClean="0">
                <a:latin typeface="Times New Roman" panose="02020603050405020304" pitchFamily="18" charset="0"/>
              </a:rPr>
              <a:t>или </a:t>
            </a:r>
            <a:r>
              <a:rPr lang="ru-RU" altLang="ru-RU" sz="1400" b="1" smtClean="0">
                <a:latin typeface="Times New Roman" panose="02020603050405020304" pitchFamily="18" charset="0"/>
              </a:rPr>
              <a:t>Выделенное </a:t>
            </a:r>
            <a:r>
              <a:rPr lang="ru-RU" altLang="ru-RU" sz="1400" smtClean="0">
                <a:latin typeface="Times New Roman" panose="02020603050405020304" pitchFamily="18" charset="0"/>
              </a:rPr>
              <a:t>в группе </a:t>
            </a:r>
            <a:r>
              <a:rPr lang="ru-RU" altLang="ru-RU" sz="1400" b="1" smtClean="0">
                <a:latin typeface="Times New Roman" panose="02020603050405020304" pitchFamily="18" charset="0"/>
              </a:rPr>
              <a:t>Сортировка</a:t>
            </a:r>
            <a:r>
              <a:rPr lang="ru-RU" altLang="ru-RU" sz="1400" smtClean="0">
                <a:latin typeface="Times New Roman" panose="02020603050405020304" pitchFamily="18" charset="0"/>
              </a:rPr>
              <a:t> </a:t>
            </a:r>
            <a:r>
              <a:rPr lang="ru-RU" altLang="ru-RU" sz="1400" b="1" smtClean="0">
                <a:latin typeface="Times New Roman" panose="02020603050405020304" pitchFamily="18" charset="0"/>
              </a:rPr>
              <a:t>и фильтр</a:t>
            </a:r>
            <a:r>
              <a:rPr lang="ru-RU" altLang="ru-RU" sz="1400" smtClean="0">
                <a:latin typeface="Times New Roman" panose="02020603050405020304" pitchFamily="18" charset="0"/>
              </a:rPr>
              <a:t> на вкладке </a:t>
            </a:r>
            <a:r>
              <a:rPr lang="ru-RU" altLang="ru-RU" sz="1400" b="1" smtClean="0">
                <a:latin typeface="Times New Roman" panose="02020603050405020304" pitchFamily="18" charset="0"/>
              </a:rPr>
              <a:t>Данные </a:t>
            </a:r>
            <a:r>
              <a:rPr lang="ru-RU" altLang="ru-RU" sz="1400" smtClean="0">
                <a:latin typeface="Times New Roman" panose="02020603050405020304" pitchFamily="18" charset="0"/>
              </a:rPr>
              <a:t>и выбрав одну из команд подменю.</a:t>
            </a:r>
          </a:p>
          <a:p>
            <a:pPr eaLnBrk="1" hangingPunct="1">
              <a:lnSpc>
                <a:spcPct val="80000"/>
              </a:lnSpc>
              <a:buFont typeface="Wingdings" panose="05000000000000000000" pitchFamily="2" charset="2"/>
              <a:buNone/>
            </a:pPr>
            <a:r>
              <a:rPr lang="ru-RU" altLang="ru-RU" sz="1400" u="sng" smtClean="0">
                <a:latin typeface="Times New Roman" panose="02020603050405020304" pitchFamily="18" charset="0"/>
              </a:rPr>
              <a:t> Примечание.</a:t>
            </a:r>
            <a:r>
              <a:rPr lang="ru-RU" altLang="ru-RU" sz="1400" smtClean="0">
                <a:latin typeface="Times New Roman" panose="02020603050405020304" pitchFamily="18" charset="0"/>
              </a:rPr>
              <a:t>   Установка свойства </a:t>
            </a:r>
            <a:r>
              <a:rPr lang="ru-RU" altLang="ru-RU" sz="1400" b="1" smtClean="0">
                <a:latin typeface="Times New Roman" panose="02020603050405020304" pitchFamily="18" charset="0"/>
              </a:rPr>
              <a:t>Фильтр (Filter)</a:t>
            </a:r>
            <a:r>
              <a:rPr lang="ru-RU" altLang="ru-RU" sz="1400" smtClean="0">
                <a:latin typeface="Times New Roman" panose="02020603050405020304" pitchFamily="18" charset="0"/>
              </a:rPr>
              <a:t> не влияет на свойство </a:t>
            </a:r>
            <a:r>
              <a:rPr lang="ru-RU" altLang="ru-RU" sz="1400" b="1" smtClean="0">
                <a:latin typeface="Times New Roman" panose="02020603050405020304" pitchFamily="18" charset="0"/>
              </a:rPr>
              <a:t>Фильтр (Filter)</a:t>
            </a:r>
            <a:r>
              <a:rPr lang="ru-RU" altLang="ru-RU" sz="1400" smtClean="0">
                <a:latin typeface="Times New Roman" panose="02020603050405020304" pitchFamily="18" charset="0"/>
              </a:rPr>
              <a:t> ADO.</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Свойство </a:t>
            </a:r>
            <a:r>
              <a:rPr lang="ru-RU" altLang="ru-RU" sz="1400" b="1" smtClean="0">
                <a:latin typeface="Times New Roman" panose="02020603050405020304" pitchFamily="18" charset="0"/>
              </a:rPr>
              <a:t>Фильтр (Filter)</a:t>
            </a:r>
            <a:r>
              <a:rPr lang="ru-RU" altLang="ru-RU" sz="1400" smtClean="0">
                <a:latin typeface="Times New Roman" panose="02020603050405020304" pitchFamily="18" charset="0"/>
              </a:rPr>
              <a:t> можно использовать для сохранения фильтра и последующего его применения. Фильтры сохраняются вместе с объектами, в которых они были созданы. При</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150938" y="214313"/>
            <a:ext cx="7793037" cy="69850"/>
          </a:xfrm>
        </p:spPr>
        <p:txBody>
          <a:bodyPr/>
          <a:lstStyle/>
          <a:p>
            <a:pPr eaLnBrk="1" hangingPunct="1"/>
            <a:endParaRPr lang="ru-RU" altLang="ru-RU" sz="4000" smtClean="0"/>
          </a:p>
        </p:txBody>
      </p:sp>
      <p:sp>
        <p:nvSpPr>
          <p:cNvPr id="25603" name="Rectangle 3"/>
          <p:cNvSpPr>
            <a:spLocks noGrp="1" noChangeArrowheads="1"/>
          </p:cNvSpPr>
          <p:nvPr>
            <p:ph type="body" idx="1"/>
          </p:nvPr>
        </p:nvSpPr>
        <p:spPr>
          <a:xfrm>
            <a:off x="755650" y="260350"/>
            <a:ext cx="8199438" cy="6337300"/>
          </a:xfrm>
        </p:spPr>
        <p:txBody>
          <a:bodyPr/>
          <a:lstStyle/>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открытии объекта фильтры автоматически загружаются, но не применяются автоматически.</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Новый объект наследует свойства </a:t>
            </a:r>
            <a:r>
              <a:rPr lang="ru-RU" altLang="ru-RU" sz="1400" b="1" smtClean="0">
                <a:latin typeface="Times New Roman" panose="02020603050405020304" pitchFamily="18" charset="0"/>
              </a:rPr>
              <a:t>Источник записей (RecordSource), Фильтр (Filter), Порядок</a:t>
            </a:r>
            <a:r>
              <a:rPr lang="ru-RU" altLang="ru-RU" sz="1400" smtClean="0">
                <a:latin typeface="Times New Roman" panose="02020603050405020304" pitchFamily="18" charset="0"/>
              </a:rPr>
              <a:t> </a:t>
            </a:r>
            <a:r>
              <a:rPr lang="ru-RU" altLang="ru-RU" sz="1400" b="1" smtClean="0">
                <a:latin typeface="Times New Roman" panose="02020603050405020304" pitchFamily="18" charset="0"/>
              </a:rPr>
              <a:t>сортировки (OrderBy)</a:t>
            </a:r>
            <a:r>
              <a:rPr lang="ru-RU" altLang="ru-RU" sz="1400" smtClean="0">
                <a:latin typeface="Times New Roman" panose="02020603050405020304" pitchFamily="18" charset="0"/>
              </a:rPr>
              <a:t> и </a:t>
            </a:r>
            <a:r>
              <a:rPr lang="ru-RU" altLang="ru-RU" sz="1400" b="1" smtClean="0">
                <a:latin typeface="Times New Roman" panose="02020603050405020304" pitchFamily="18" charset="0"/>
              </a:rPr>
              <a:t>Сортировка по (OrderByOn)</a:t>
            </a:r>
            <a:r>
              <a:rPr lang="ru-RU" altLang="ru-RU" sz="1400" smtClean="0">
                <a:latin typeface="Times New Roman" panose="02020603050405020304" pitchFamily="18" charset="0"/>
              </a:rPr>
              <a:t> таблицы или запроса, которые использовались для его создания.</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Чтобы применить сохраненный фильтр к форме, запросу или таблице, нажмите в группе </a:t>
            </a:r>
            <a:r>
              <a:rPr lang="ru-RU" altLang="ru-RU" sz="1400" b="1" smtClean="0">
                <a:latin typeface="Times New Roman" panose="02020603050405020304" pitchFamily="18" charset="0"/>
              </a:rPr>
              <a:t>Сортировка и фильтр</a:t>
            </a:r>
            <a:r>
              <a:rPr lang="ru-RU" altLang="ru-RU" sz="1400" smtClean="0">
                <a:latin typeface="Times New Roman" panose="02020603050405020304" pitchFamily="18" charset="0"/>
              </a:rPr>
              <a:t> на вкладке </a:t>
            </a:r>
            <a:r>
              <a:rPr lang="ru-RU" altLang="ru-RU" sz="1400" b="1" smtClean="0">
                <a:latin typeface="Times New Roman" panose="02020603050405020304" pitchFamily="18" charset="0"/>
              </a:rPr>
              <a:t>Данные</a:t>
            </a:r>
            <a:r>
              <a:rPr lang="ru-RU" altLang="ru-RU" sz="1400" smtClean="0">
                <a:latin typeface="Times New Roman" panose="02020603050405020304" pitchFamily="18" charset="0"/>
              </a:rPr>
              <a:t> кнопку </a:t>
            </a:r>
            <a:r>
              <a:rPr lang="ru-RU" altLang="ru-RU" sz="1400" b="1" smtClean="0">
                <a:latin typeface="Times New Roman" panose="02020603050405020304" pitchFamily="18" charset="0"/>
              </a:rPr>
              <a:t>Применить фильтр</a:t>
            </a:r>
            <a:r>
              <a:rPr lang="ru-RU" altLang="ru-RU" sz="1400" smtClean="0">
                <a:latin typeface="Times New Roman" panose="02020603050405020304" pitchFamily="18" charset="0"/>
              </a:rPr>
              <a:t>, либо воспользуйтесь макросом или кодом Visual Basic для приложений, чтобы задать для свойства </a:t>
            </a:r>
            <a:r>
              <a:rPr lang="ru-RU" altLang="ru-RU" sz="1400" b="1" smtClean="0">
                <a:latin typeface="Times New Roman" panose="02020603050405020304" pitchFamily="18" charset="0"/>
              </a:rPr>
              <a:t>Включение фильтра (FilterOn)</a:t>
            </a:r>
            <a:r>
              <a:rPr lang="ru-RU" altLang="ru-RU" sz="1400" smtClean="0">
                <a:latin typeface="Times New Roman" panose="02020603050405020304" pitchFamily="18" charset="0"/>
              </a:rPr>
              <a:t> значение </a:t>
            </a:r>
            <a:r>
              <a:rPr lang="ru-RU" altLang="ru-RU" sz="1400" b="1" smtClean="0">
                <a:latin typeface="Times New Roman" panose="02020603050405020304" pitchFamily="18" charset="0"/>
              </a:rPr>
              <a:t>Истина (True).</a:t>
            </a:r>
            <a:r>
              <a:rPr lang="ru-RU" altLang="ru-RU" sz="1400" smtClean="0">
                <a:latin typeface="Times New Roman" panose="02020603050405020304" pitchFamily="18" charset="0"/>
              </a:rPr>
              <a:t> К отчетам фильтр можно применять, установив в окне свойств отчета для свойства </a:t>
            </a:r>
            <a:r>
              <a:rPr lang="ru-RU" altLang="ru-RU" sz="1400" b="1" smtClean="0">
                <a:latin typeface="Times New Roman" panose="02020603050405020304" pitchFamily="18" charset="0"/>
              </a:rPr>
              <a:t>Включение фильтра (FilterOn)</a:t>
            </a:r>
            <a:r>
              <a:rPr lang="ru-RU" altLang="ru-RU" sz="1400" smtClean="0">
                <a:latin typeface="Times New Roman" panose="02020603050405020304" pitchFamily="18" charset="0"/>
              </a:rPr>
              <a:t> значение </a:t>
            </a:r>
            <a:r>
              <a:rPr lang="ru-RU" altLang="ru-RU" sz="1400" b="1" smtClean="0">
                <a:latin typeface="Times New Roman" panose="02020603050405020304" pitchFamily="18" charset="0"/>
              </a:rPr>
              <a:t>Да (Yes).</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Кнопка </a:t>
            </a:r>
            <a:r>
              <a:rPr lang="ru-RU" altLang="ru-RU" sz="1400" b="1" smtClean="0">
                <a:latin typeface="Times New Roman" panose="02020603050405020304" pitchFamily="18" charset="0"/>
              </a:rPr>
              <a:t>Применить фильтр</a:t>
            </a:r>
            <a:r>
              <a:rPr lang="ru-RU" altLang="ru-RU" sz="1400" smtClean="0">
                <a:latin typeface="Times New Roman" panose="02020603050405020304" pitchFamily="18" charset="0"/>
              </a:rPr>
              <a:t> показывает состояние свойств </a:t>
            </a:r>
            <a:r>
              <a:rPr lang="ru-RU" altLang="ru-RU" sz="1400" b="1" smtClean="0">
                <a:latin typeface="Times New Roman" panose="02020603050405020304" pitchFamily="18" charset="0"/>
              </a:rPr>
              <a:t>Фильтр (Filter)</a:t>
            </a:r>
            <a:r>
              <a:rPr lang="ru-RU" altLang="ru-RU" sz="1400" smtClean="0">
                <a:latin typeface="Times New Roman" panose="02020603050405020304" pitchFamily="18" charset="0"/>
              </a:rPr>
              <a:t> и </a:t>
            </a:r>
            <a:r>
              <a:rPr lang="ru-RU" altLang="ru-RU" sz="1400" b="1" smtClean="0">
                <a:latin typeface="Times New Roman" panose="02020603050405020304" pitchFamily="18" charset="0"/>
              </a:rPr>
              <a:t>Включение фильтра (FilterOn).</a:t>
            </a:r>
            <a:r>
              <a:rPr lang="ru-RU" altLang="ru-RU" sz="1400" smtClean="0">
                <a:latin typeface="Times New Roman" panose="02020603050405020304" pitchFamily="18" charset="0"/>
              </a:rPr>
              <a:t> Кнопка остается отключенной, пока отсутствует фильтр для применения. Если в данный момент применяется существующий фильтр, отображается нажатая кнопка </a:t>
            </a:r>
            <a:r>
              <a:rPr lang="ru-RU" altLang="ru-RU" sz="1400" b="1" smtClean="0">
                <a:latin typeface="Times New Roman" panose="02020603050405020304" pitchFamily="18" charset="0"/>
              </a:rPr>
              <a:t>Применить фильтр</a:t>
            </a:r>
            <a:r>
              <a:rPr lang="ru-RU" altLang="ru-RU" sz="1400" smtClean="0">
                <a:latin typeface="Times New Roman" panose="02020603050405020304" pitchFamily="18" charset="0"/>
              </a:rPr>
              <a:t>.</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Чтобы автоматически применить фильтр при открытии формы, укажите в свойствах события </a:t>
            </a:r>
            <a:r>
              <a:rPr lang="ru-RU" altLang="ru-RU" sz="1400" b="1" smtClean="0">
                <a:latin typeface="Times New Roman" panose="02020603050405020304" pitchFamily="18" charset="0"/>
              </a:rPr>
              <a:t>Открытие (OnOpen)</a:t>
            </a:r>
            <a:r>
              <a:rPr lang="ru-RU" altLang="ru-RU" sz="1400" smtClean="0">
                <a:latin typeface="Times New Roman" panose="02020603050405020304" pitchFamily="18" charset="0"/>
              </a:rPr>
              <a:t> макрос, использующий макрокоманду </a:t>
            </a:r>
            <a:r>
              <a:rPr lang="ru-RU" altLang="ru-RU" sz="1400" b="1" smtClean="0">
                <a:latin typeface="Times New Roman" panose="02020603050405020304" pitchFamily="18" charset="0"/>
              </a:rPr>
              <a:t>Применить Фильтр</a:t>
            </a:r>
            <a:r>
              <a:rPr lang="ru-RU" altLang="ru-RU" sz="1400" smtClean="0">
                <a:latin typeface="Times New Roman" panose="02020603050405020304" pitchFamily="18" charset="0"/>
              </a:rPr>
              <a:t>, или процедуру обработки события, использующую метод </a:t>
            </a:r>
            <a:r>
              <a:rPr lang="ru-RU" altLang="ru-RU" sz="1400" b="1" smtClean="0">
                <a:latin typeface="Times New Roman" panose="02020603050405020304" pitchFamily="18" charset="0"/>
              </a:rPr>
              <a:t>ApplyFilter</a:t>
            </a:r>
            <a:r>
              <a:rPr lang="ru-RU" altLang="ru-RU" sz="1400" smtClean="0">
                <a:latin typeface="Times New Roman" panose="02020603050405020304" pitchFamily="18" charset="0"/>
              </a:rPr>
              <a:t> объекта </a:t>
            </a:r>
            <a:r>
              <a:rPr lang="ru-RU" altLang="ru-RU" sz="1400" b="1" smtClean="0">
                <a:latin typeface="Times New Roman" panose="02020603050405020304" pitchFamily="18" charset="0"/>
              </a:rPr>
              <a:t>DoCmd.</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Чтобы удалить фильтр, щелкните утопленную кнопку </a:t>
            </a:r>
            <a:r>
              <a:rPr lang="ru-RU" altLang="ru-RU" sz="1400" b="1" smtClean="0">
                <a:latin typeface="Times New Roman" panose="02020603050405020304" pitchFamily="18" charset="0"/>
              </a:rPr>
              <a:t>Применить фильтр</a:t>
            </a:r>
            <a:r>
              <a:rPr lang="ru-RU" altLang="ru-RU" sz="1400" smtClean="0">
                <a:latin typeface="Times New Roman" panose="02020603050405020304" pitchFamily="18" charset="0"/>
              </a:rPr>
              <a:t>, затем правой кнопкой мыши щелкните отфильтрованное поле и выберите команду </a:t>
            </a:r>
            <a:r>
              <a:rPr lang="ru-RU" altLang="ru-RU" sz="1400" b="1" smtClean="0">
                <a:latin typeface="Times New Roman" panose="02020603050405020304" pitchFamily="18" charset="0"/>
              </a:rPr>
              <a:t>Снять фильтр</a:t>
            </a:r>
            <a:r>
              <a:rPr lang="ru-RU" altLang="ru-RU" sz="1400" smtClean="0">
                <a:latin typeface="Times New Roman" panose="02020603050405020304" pitchFamily="18" charset="0"/>
              </a:rPr>
              <a:t> с или при помощи кода VBA задайте для свойства </a:t>
            </a:r>
            <a:r>
              <a:rPr lang="ru-RU" altLang="ru-RU" sz="1400" b="1" smtClean="0">
                <a:latin typeface="Times New Roman" panose="02020603050405020304" pitchFamily="18" charset="0"/>
              </a:rPr>
              <a:t>Включение фильтра (FilterOn)</a:t>
            </a:r>
            <a:r>
              <a:rPr lang="ru-RU" altLang="ru-RU" sz="1400" smtClean="0">
                <a:latin typeface="Times New Roman" panose="02020603050405020304" pitchFamily="18" charset="0"/>
              </a:rPr>
              <a:t> значение </a:t>
            </a:r>
            <a:r>
              <a:rPr lang="ru-RU" altLang="ru-RU" sz="1400" b="1" smtClean="0">
                <a:latin typeface="Times New Roman" panose="02020603050405020304" pitchFamily="18" charset="0"/>
              </a:rPr>
              <a:t>False</a:t>
            </a:r>
            <a:r>
              <a:rPr lang="ru-RU" altLang="ru-RU" sz="1400" smtClean="0">
                <a:latin typeface="Times New Roman" panose="02020603050405020304" pitchFamily="18" charset="0"/>
              </a:rPr>
              <a:t>.</a:t>
            </a:r>
          </a:p>
          <a:p>
            <a:pPr eaLnBrk="1" hangingPunct="1">
              <a:lnSpc>
                <a:spcPct val="80000"/>
              </a:lnSpc>
            </a:pPr>
            <a:endParaRPr lang="ru-RU" altLang="ru-RU" sz="1400" smtClean="0">
              <a:latin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042988" y="-171450"/>
            <a:ext cx="7793037" cy="1462088"/>
          </a:xfrm>
        </p:spPr>
        <p:txBody>
          <a:bodyPr/>
          <a:lstStyle/>
          <a:p>
            <a:pPr algn="ctr" eaLnBrk="1" hangingPunct="1"/>
            <a:r>
              <a:rPr lang="ru-RU" altLang="ru-RU" sz="3600" smtClean="0">
                <a:solidFill>
                  <a:schemeClr val="tx1"/>
                </a:solidFill>
                <a:latin typeface="Times New Roman" panose="02020603050405020304" pitchFamily="18" charset="0"/>
              </a:rPr>
              <a:t>7. Результаты создания текстовых документов</a:t>
            </a:r>
          </a:p>
        </p:txBody>
      </p:sp>
      <p:sp>
        <p:nvSpPr>
          <p:cNvPr id="26627" name="Rectangle 3"/>
          <p:cNvSpPr>
            <a:spLocks noGrp="1" noChangeArrowheads="1"/>
          </p:cNvSpPr>
          <p:nvPr>
            <p:ph type="body" idx="1"/>
          </p:nvPr>
        </p:nvSpPr>
        <p:spPr>
          <a:xfrm>
            <a:off x="827088" y="1268413"/>
            <a:ext cx="8128000" cy="5400675"/>
          </a:xfrm>
        </p:spPr>
        <p:txBody>
          <a:bodyPr/>
          <a:lstStyle/>
          <a:p>
            <a:pPr eaLnBrk="1" hangingPunct="1">
              <a:lnSpc>
                <a:spcPct val="80000"/>
              </a:lnSpc>
              <a:buFont typeface="Wingdings" panose="05000000000000000000" pitchFamily="2" charset="2"/>
              <a:buNone/>
            </a:pPr>
            <a:r>
              <a:rPr lang="ru-RU" altLang="ru-RU" sz="1400" b="1" smtClean="0">
                <a:solidFill>
                  <a:schemeClr val="tx2"/>
                </a:solidFill>
                <a:latin typeface="Times New Roman" panose="02020603050405020304" pitchFamily="18" charset="0"/>
              </a:rPr>
              <a:t>Текстовые редакторы</a:t>
            </a:r>
            <a:r>
              <a:rPr lang="ru-RU" altLang="ru-RU" sz="1400" smtClean="0">
                <a:latin typeface="Times New Roman" panose="02020603050405020304" pitchFamily="18" charset="0"/>
              </a:rPr>
              <a:t>. Для обработки текстовой информации на компьютере используются приложения общего назначения - текстовые редакторы. Текстовые редакторы позволяют создавать, редактировать, форматировать, сохранять и распечатывать документы.</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Простые текстовые редакторы позволяют редактировать текст, а также осуществлять простейшее форматирование шрифта.</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Более совершенные текстовые редакторы, которые называют иногда текстовыми процессорами, имеют широкий спектр возможностей по созданию документов (вставка списков и таблиц, средства проверки орфографии, сохранение исправлений и др.).</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Для подготовки к изданию книг, журналов и газет в процессе макетирования издания используются мощные программы обработки текста - настольные издательские системы.</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Для подготовки к публикации в Интернете Web-страниц и Web-сайтов используются Web-редакторы.</a:t>
            </a: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r>
              <a:rPr lang="ru-RU" altLang="ru-RU" sz="1400" b="1" smtClean="0">
                <a:solidFill>
                  <a:schemeClr val="tx2"/>
                </a:solidFill>
                <a:latin typeface="Times New Roman" panose="02020603050405020304" pitchFamily="18" charset="0"/>
              </a:rPr>
              <a:t>Способы создания документов</a:t>
            </a:r>
            <a:r>
              <a:rPr lang="ru-RU" altLang="ru-RU" sz="1400" smtClean="0">
                <a:latin typeface="Times New Roman" panose="02020603050405020304" pitchFamily="18" charset="0"/>
              </a:rPr>
              <a:t>. В текстовых процессорах для создания документов многих типов со сложной структурой (письма, резюме, факсы и т. д.) используются мастера. Разработка документа с помощью мастера производится путем внесения необходимых данных в последовательно появляющиеся диалоговые панели. Например, можно использовать мастер создания календаря, который должен разместить на странице в определенном порядке обязательный набор надписей (год, месяц, дата и др.).</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Создание документов можно производить с помощью шаблонов, т. е. пустых заготовок документов определенного назначения- Шаблоны задают структуры документов, которые пользователь заполняет определенным содержанием. Текстовые процессоры имеют обширные библиотеки шаблонов для создания документов различного назначения (визитная карточка, реферат и др.).</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Однако в большинстве случаев для создания документов используется пустой шаблон Новый документ, который пользователь заполняет содержанием по своему усмотрению.</a:t>
            </a: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r>
              <a:rPr lang="ru-RU" altLang="ru-RU" sz="1400" b="1" smtClean="0">
                <a:solidFill>
                  <a:schemeClr val="tx2"/>
                </a:solidFill>
              </a:rPr>
              <a:t>Выбор параметров страницы</a:t>
            </a:r>
            <a:r>
              <a:rPr lang="ru-RU" altLang="ru-RU" sz="1400" smtClean="0"/>
              <a:t>. Любой документ состоит из страниц поэтому в начале работы над документом необходимо задать параметры страницы: формат, ориентацию и</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150938" y="214313"/>
            <a:ext cx="7793037" cy="69850"/>
          </a:xfrm>
        </p:spPr>
        <p:txBody>
          <a:bodyPr/>
          <a:lstStyle/>
          <a:p>
            <a:pPr eaLnBrk="1" hangingPunct="1"/>
            <a:endParaRPr lang="ru-RU" altLang="ru-RU" sz="4000" smtClean="0"/>
          </a:p>
        </p:txBody>
      </p:sp>
      <p:sp>
        <p:nvSpPr>
          <p:cNvPr id="27651" name="Rectangle 3"/>
          <p:cNvSpPr>
            <a:spLocks noGrp="1" noChangeArrowheads="1"/>
          </p:cNvSpPr>
          <p:nvPr>
            <p:ph type="body" idx="1"/>
          </p:nvPr>
        </p:nvSpPr>
        <p:spPr>
          <a:xfrm>
            <a:off x="755650" y="260350"/>
            <a:ext cx="8199438" cy="6408738"/>
          </a:xfrm>
        </p:spPr>
        <p:txBody>
          <a:bodyPr/>
          <a:lstStyle/>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размеры полой (рис. 3.1).</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Формат страниц документа определяет их размеры. При создании реферата или заявления целесообразно выбрать формат страницы А4 (21 х 29,7 см), который соответствует размеру стандартного листа бумаги для принтера. Для объявлений и плакатов подходит формат A3, размер которого в два раза больше стандартного листа. Для писем можно выбрать формат А5, который в два раза меньше стандартного листа.</a:t>
            </a: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r>
              <a:rPr lang="ru-RU" altLang="ru-RU" sz="1400" b="1" smtClean="0">
                <a:solidFill>
                  <a:schemeClr val="tx2"/>
                </a:solidFill>
                <a:latin typeface="Times New Roman" panose="02020603050405020304" pitchFamily="18" charset="0"/>
              </a:rPr>
              <a:t>Ориентация</a:t>
            </a:r>
            <a:r>
              <a:rPr lang="ru-RU" altLang="ru-RU" sz="1400" smtClean="0">
                <a:latin typeface="Times New Roman" panose="02020603050405020304" pitchFamily="18" charset="0"/>
              </a:rPr>
              <a:t> задает расположение страницы на экране монитора. Существуют две возможные ориентации страницы - книжная и альбомная. Для обычных текстов чаще всего используется книжная ориентация, а для таблиц с большим количеством столбцов - альбомная.</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На странице можно установить требуемые размеры полей (верхнего и нижнего, правого и левого), которые определяют расстояния от краев страницы до границ текста.</a:t>
            </a: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r>
              <a:rPr lang="ru-RU" altLang="ru-RU" sz="1400" b="1" smtClean="0">
                <a:solidFill>
                  <a:schemeClr val="tx2"/>
                </a:solidFill>
                <a:latin typeface="Times New Roman" panose="02020603050405020304" pitchFamily="18" charset="0"/>
              </a:rPr>
              <a:t>Колонтитулы и номера страниц</a:t>
            </a:r>
            <a:r>
              <a:rPr lang="ru-RU" altLang="ru-RU" sz="1400" smtClean="0">
                <a:latin typeface="Times New Roman" panose="02020603050405020304" pitchFamily="18" charset="0"/>
              </a:rPr>
              <a:t>. Для вывода на каждой странице документа одинакового текста (например, имени автора, названия документа и др.) удобно использовать верхний и нижний колонтитулы. Расстояния от краев страницы до колонтитулов можно изменять.</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Страницы документа рекомендуется нумеровать, причем номера можно размещать вверху или внизу страницы по центру, справа или слева.</a:t>
            </a: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Рис. 3.1. Параметры страницы: формат, ориентация, поля, колонтитулы, номер страницы</a:t>
            </a: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p:txBody>
      </p:sp>
      <p:pic>
        <p:nvPicPr>
          <p:cNvPr id="27652" name="Picture 5" descr="text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413" y="3933825"/>
            <a:ext cx="5038725" cy="217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150938" y="214313"/>
            <a:ext cx="7793037" cy="69850"/>
          </a:xfrm>
        </p:spPr>
        <p:txBody>
          <a:bodyPr/>
          <a:lstStyle/>
          <a:p>
            <a:pPr eaLnBrk="1" hangingPunct="1"/>
            <a:endParaRPr lang="ru-RU" altLang="ru-RU" sz="4000" smtClean="0"/>
          </a:p>
        </p:txBody>
      </p:sp>
      <p:sp>
        <p:nvSpPr>
          <p:cNvPr id="28675" name="Rectangle 3"/>
          <p:cNvSpPr>
            <a:spLocks noGrp="1" noChangeArrowheads="1"/>
          </p:cNvSpPr>
          <p:nvPr>
            <p:ph type="body" idx="1"/>
          </p:nvPr>
        </p:nvSpPr>
        <p:spPr>
          <a:xfrm>
            <a:off x="755650" y="260350"/>
            <a:ext cx="8199438" cy="6408738"/>
          </a:xfrm>
        </p:spPr>
        <p:txBody>
          <a:bodyPr/>
          <a:lstStyle/>
          <a:p>
            <a:pPr eaLnBrk="1" hangingPunct="1">
              <a:lnSpc>
                <a:spcPct val="80000"/>
              </a:lnSpc>
              <a:buFont typeface="Wingdings" panose="05000000000000000000" pitchFamily="2" charset="2"/>
              <a:buNone/>
            </a:pPr>
            <a:r>
              <a:rPr lang="ru-RU" altLang="ru-RU" sz="1400" b="1" smtClean="0">
                <a:solidFill>
                  <a:schemeClr val="tx2"/>
                </a:solidFill>
                <a:latin typeface="Times New Roman" panose="02020603050405020304" pitchFamily="18" charset="0"/>
              </a:rPr>
              <a:t>                                                   </a:t>
            </a:r>
            <a:r>
              <a:rPr lang="ru-RU" altLang="ru-RU" sz="1400" b="1" u="sng" smtClean="0">
                <a:solidFill>
                  <a:schemeClr val="tx2"/>
                </a:solidFill>
                <a:latin typeface="Times New Roman" panose="02020603050405020304" pitchFamily="18" charset="0"/>
              </a:rPr>
              <a:t>Ввод и редактирование документа</a:t>
            </a:r>
          </a:p>
          <a:p>
            <a:pPr eaLnBrk="1" hangingPunct="1">
              <a:lnSpc>
                <a:spcPct val="80000"/>
              </a:lnSpc>
              <a:buFont typeface="Wingdings" panose="05000000000000000000" pitchFamily="2" charset="2"/>
              <a:buNone/>
            </a:pPr>
            <a:r>
              <a:rPr lang="ru-RU" altLang="ru-RU" sz="1400" b="1" smtClean="0">
                <a:solidFill>
                  <a:schemeClr val="tx2"/>
                </a:solidFill>
                <a:latin typeface="Times New Roman" panose="02020603050405020304" pitchFamily="18" charset="0"/>
              </a:rPr>
              <a:t>Ввод текста</a:t>
            </a:r>
            <a:r>
              <a:rPr lang="ru-RU" altLang="ru-RU" sz="1400" smtClean="0">
                <a:latin typeface="Times New Roman" panose="02020603050405020304" pitchFamily="18" charset="0"/>
              </a:rPr>
              <a:t>. Основой большинства документов является текст, т. е. последовательность различных символов: прописных и строчных букв русского и латинского алфавитов, цифр, знаков препинания, математических символов и др. Для быстрого ввода текста целесообразно научиться (например, с использованием клавиатурного тренажера) десятипальцевому "слепому" методу ввода символов.</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Для представления текстов могут использоваться 256 или 65 536 символов, однако не все эти символы возможно ввести с клавиатуры компьютера. Для ввода некоторых знаков математических операций букв греческого алфавита, денежных знаков и многих других символов используются таблицы символов (рис. 3.2). Для ввода символа его необходимо найти в таблицах и нажать клавишу {Enter).</a:t>
            </a: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p:txBody>
      </p:sp>
      <p:pic>
        <p:nvPicPr>
          <p:cNvPr id="28676" name="Picture 5" descr="text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613" y="2492375"/>
            <a:ext cx="5473700" cy="367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7" name="Rectangle 6"/>
          <p:cNvSpPr>
            <a:spLocks noChangeArrowheads="1"/>
          </p:cNvSpPr>
          <p:nvPr/>
        </p:nvSpPr>
        <p:spPr bwMode="auto">
          <a:xfrm>
            <a:off x="1187450" y="6165850"/>
            <a:ext cx="63134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ru-RU" altLang="ru-RU" sz="1400">
                <a:latin typeface="Times New Roman" panose="02020603050405020304" pitchFamily="18" charset="0"/>
              </a:rPr>
              <a:t>                   Рис. 3.2. Таблица символов текстового редактора Microsoft Word</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150938" y="214313"/>
            <a:ext cx="7793037" cy="69850"/>
          </a:xfrm>
        </p:spPr>
        <p:txBody>
          <a:bodyPr/>
          <a:lstStyle/>
          <a:p>
            <a:pPr eaLnBrk="1" hangingPunct="1"/>
            <a:endParaRPr lang="ru-RU" altLang="ru-RU" sz="4000" smtClean="0"/>
          </a:p>
        </p:txBody>
      </p:sp>
      <p:sp>
        <p:nvSpPr>
          <p:cNvPr id="29699" name="Rectangle 3"/>
          <p:cNvSpPr>
            <a:spLocks noGrp="1" noChangeArrowheads="1"/>
          </p:cNvSpPr>
          <p:nvPr>
            <p:ph type="body" idx="1"/>
          </p:nvPr>
        </p:nvSpPr>
        <p:spPr>
          <a:xfrm>
            <a:off x="755650" y="260350"/>
            <a:ext cx="8199438" cy="6337300"/>
          </a:xfrm>
        </p:spPr>
        <p:txBody>
          <a:bodyPr/>
          <a:lstStyle/>
          <a:p>
            <a:pPr eaLnBrk="1" hangingPunct="1">
              <a:lnSpc>
                <a:spcPct val="90000"/>
              </a:lnSpc>
              <a:buFont typeface="Wingdings" panose="05000000000000000000" pitchFamily="2" charset="2"/>
              <a:buNone/>
            </a:pPr>
            <a:r>
              <a:rPr lang="ru-RU" altLang="ru-RU" sz="1400" b="1" smtClean="0">
                <a:solidFill>
                  <a:schemeClr val="tx2"/>
                </a:solidFill>
                <a:latin typeface="Times New Roman" panose="02020603050405020304" pitchFamily="18" charset="0"/>
              </a:rPr>
              <a:t>Вставка изображений, формул и других объектов в документ</a:t>
            </a:r>
            <a:r>
              <a:rPr lang="ru-RU" altLang="ru-RU" sz="1400" smtClean="0">
                <a:latin typeface="Times New Roman" panose="02020603050405020304" pitchFamily="18" charset="0"/>
              </a:rPr>
              <a:t>. Большинство современных документов содержат не только текст, но и другие объекты (изображения, формулы, таблицы, диаграммы и т. д.). Текстовые редакторы позволяют вставлять в документ изображения, созданные в графических редакторах, таблицы и диаграммы, созданные в электронных таблицах, и даже звуковые и видеофайлы, созданные в соответствующих приложениях.</a:t>
            </a:r>
          </a:p>
          <a:p>
            <a:pPr eaLnBrk="1" hangingPunct="1">
              <a:lnSpc>
                <a:spcPct val="90000"/>
              </a:lnSpc>
              <a:buFont typeface="Wingdings" panose="05000000000000000000" pitchFamily="2" charset="2"/>
              <a:buNone/>
            </a:pPr>
            <a:r>
              <a:rPr lang="ru-RU" altLang="ru-RU" sz="1400" smtClean="0">
                <a:latin typeface="Times New Roman" panose="02020603050405020304" pitchFamily="18" charset="0"/>
              </a:rPr>
              <a:t>При решении задач по физике или математике часто необходимо вставлять формулы, которые требуют двухстрочного представления и использования специальных математических знаков. Для ввода формул в текстовые редакторы встроены специальные редакторы формул (рис. 3.3).</a:t>
            </a:r>
          </a:p>
          <a:p>
            <a:pPr eaLnBrk="1" hangingPunct="1">
              <a:lnSpc>
                <a:spcPct val="90000"/>
              </a:lnSpc>
              <a:buFont typeface="Wingdings" panose="05000000000000000000" pitchFamily="2" charset="2"/>
              <a:buNone/>
            </a:pPr>
            <a:endParaRPr lang="ru-RU" altLang="ru-RU" sz="1400" smtClean="0">
              <a:latin typeface="Times New Roman" panose="02020603050405020304" pitchFamily="18" charset="0"/>
            </a:endParaRPr>
          </a:p>
        </p:txBody>
      </p:sp>
      <p:pic>
        <p:nvPicPr>
          <p:cNvPr id="29700" name="Picture 4" descr="text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275" y="2205038"/>
            <a:ext cx="1582738" cy="1023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1" name="Rectangle 5"/>
          <p:cNvSpPr>
            <a:spLocks noChangeArrowheads="1"/>
          </p:cNvSpPr>
          <p:nvPr/>
        </p:nvSpPr>
        <p:spPr bwMode="auto">
          <a:xfrm>
            <a:off x="755650" y="3284538"/>
            <a:ext cx="80645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eaLnBrk="1" hangingPunct="1"/>
            <a:r>
              <a:rPr lang="ru-RU" altLang="ru-RU" sz="1400">
                <a:latin typeface="Times New Roman" panose="02020603050405020304" pitchFamily="18" charset="0"/>
              </a:rPr>
              <a:t>Рис. 3.3. Формулы закона Ома и корней квадратного уравнения, введенные с помощью редактора формул</a:t>
            </a:r>
          </a:p>
        </p:txBody>
      </p:sp>
      <p:sp>
        <p:nvSpPr>
          <p:cNvPr id="29702" name="Rectangle 6"/>
          <p:cNvSpPr>
            <a:spLocks noChangeArrowheads="1"/>
          </p:cNvSpPr>
          <p:nvPr/>
        </p:nvSpPr>
        <p:spPr bwMode="auto">
          <a:xfrm>
            <a:off x="755650" y="3789363"/>
            <a:ext cx="7920038"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ru-RU" altLang="ru-RU" sz="1400" b="1">
                <a:solidFill>
                  <a:schemeClr val="tx2"/>
                </a:solidFill>
                <a:latin typeface="Times New Roman" panose="02020603050405020304" pitchFamily="18" charset="0"/>
              </a:rPr>
              <a:t>Копирование, перемещение и удаление фрагментов документа</a:t>
            </a:r>
            <a:r>
              <a:rPr lang="ru-RU" altLang="ru-RU" sz="1400">
                <a:latin typeface="Times New Roman" panose="02020603050405020304" pitchFamily="18" charset="0"/>
              </a:rPr>
              <a:t>. Редактирование документа производится путем копирования, перемещения или удаления выделенных символов или фрагментов документа. Выделение производится с помощью мыши или клавиш управления курсором на клавиатуре при нажатой клавише {Shift}.</a:t>
            </a:r>
          </a:p>
          <a:p>
            <a:pPr eaLnBrk="1" hangingPunct="1"/>
            <a:r>
              <a:rPr lang="ru-RU" altLang="ru-RU" sz="1400">
                <a:latin typeface="Times New Roman" panose="02020603050405020304" pitchFamily="18" charset="0"/>
              </a:rPr>
              <a:t>Копирование позволяет размножить выделенный фрагмент документа, т. е. вставить его копии в указанные места документа:</a:t>
            </a:r>
          </a:p>
          <a:p>
            <a:pPr eaLnBrk="1" hangingPunct="1"/>
            <a:r>
              <a:rPr lang="ru-RU" altLang="ru-RU" sz="1400">
                <a:latin typeface="Times New Roman" panose="02020603050405020304" pitchFamily="18" charset="0"/>
              </a:rPr>
              <a:t>- после выделения фрагмента документа и ввода команды Копировать выделенная часть документа помещается в буфер обмена (специальную область памяти);</a:t>
            </a:r>
          </a:p>
          <a:p>
            <a:pPr eaLnBrk="1" hangingPunct="1"/>
            <a:r>
              <a:rPr lang="ru-RU" altLang="ru-RU" sz="1400">
                <a:latin typeface="Times New Roman" panose="02020603050405020304" pitchFamily="18" charset="0"/>
              </a:rPr>
              <a:t>- с помощью мыши или клавиш управления курсором на клавиатуре курсор устанавливается в определенное место документа и вводится команда Вставить. Копируемый фрагмент документа, хранящийся в буфере обмена, помещается в указанное место;</a:t>
            </a:r>
          </a:p>
          <a:p>
            <a:pPr eaLnBrk="1" hangingPunct="1"/>
            <a:r>
              <a:rPr lang="ru-RU" altLang="ru-RU" sz="1400">
                <a:latin typeface="Times New Roman" panose="02020603050405020304" pitchFamily="18" charset="0"/>
              </a:rPr>
              <a:t>- для многократного копирования фрагмента достаточно несколько раз повторить команду Вставить.</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150938" y="214313"/>
            <a:ext cx="7793037" cy="69850"/>
          </a:xfrm>
        </p:spPr>
        <p:txBody>
          <a:bodyPr/>
          <a:lstStyle/>
          <a:p>
            <a:pPr eaLnBrk="1" hangingPunct="1"/>
            <a:endParaRPr lang="ru-RU" altLang="ru-RU" sz="4000" smtClean="0"/>
          </a:p>
        </p:txBody>
      </p:sp>
      <p:sp>
        <p:nvSpPr>
          <p:cNvPr id="30723" name="Rectangle 3"/>
          <p:cNvSpPr>
            <a:spLocks noGrp="1" noChangeArrowheads="1"/>
          </p:cNvSpPr>
          <p:nvPr>
            <p:ph type="body" idx="1"/>
          </p:nvPr>
        </p:nvSpPr>
        <p:spPr>
          <a:xfrm>
            <a:off x="755650" y="188913"/>
            <a:ext cx="8199438" cy="6408737"/>
          </a:xfrm>
        </p:spPr>
        <p:txBody>
          <a:bodyPr/>
          <a:lstStyle/>
          <a:p>
            <a:pPr eaLnBrk="1" hangingPunct="1">
              <a:buFont typeface="Wingdings" panose="05000000000000000000" pitchFamily="2" charset="2"/>
              <a:buNone/>
            </a:pPr>
            <a:r>
              <a:rPr lang="ru-RU" altLang="ru-RU" sz="1400" smtClean="0">
                <a:latin typeface="Times New Roman" panose="02020603050405020304" pitchFamily="18" charset="0"/>
              </a:rPr>
              <a:t>Перемещение позволяет вставить копии выделенного фрагмента в указанные места документа, но удаляет сам выделенный фрагмент.</a:t>
            </a:r>
          </a:p>
          <a:p>
            <a:pPr eaLnBrk="1" hangingPunct="1">
              <a:buFont typeface="Wingdings" panose="05000000000000000000" pitchFamily="2" charset="2"/>
              <a:buNone/>
            </a:pPr>
            <a:r>
              <a:rPr lang="ru-RU" altLang="ru-RU" sz="1400" smtClean="0">
                <a:latin typeface="Times New Roman" panose="02020603050405020304" pitchFamily="18" charset="0"/>
              </a:rPr>
              <a:t>Удаление позволяет удалить выделенный фрагмент.</a:t>
            </a:r>
          </a:p>
          <a:p>
            <a:pPr eaLnBrk="1" hangingPunct="1">
              <a:buFont typeface="Wingdings" panose="05000000000000000000" pitchFamily="2" charset="2"/>
              <a:buNone/>
            </a:pPr>
            <a:r>
              <a:rPr lang="ru-RU" altLang="ru-RU" sz="1400" smtClean="0">
                <a:latin typeface="Times New Roman" panose="02020603050405020304" pitchFamily="18" charset="0"/>
              </a:rPr>
              <a:t>Например, если исходный документ содержит слово "информатика", то после операций копирования, перемещения и удаления фрагмента текста "форма" документ примет вид, отображенный в табл. 3.3.</a:t>
            </a:r>
          </a:p>
          <a:p>
            <a:pPr eaLnBrk="1" hangingPunct="1">
              <a:buFont typeface="Wingdings" panose="05000000000000000000" pitchFamily="2" charset="2"/>
              <a:buNone/>
            </a:pPr>
            <a:r>
              <a:rPr lang="ru-RU" altLang="ru-RU" sz="1400" smtClean="0">
                <a:latin typeface="Times New Roman" panose="02020603050405020304" pitchFamily="18" charset="0"/>
              </a:rPr>
              <a:t>                                      Таблица 3.3. Операции редактирования документа</a:t>
            </a:r>
          </a:p>
          <a:p>
            <a:pPr eaLnBrk="1" hangingPunct="1">
              <a:buFont typeface="Wingdings" panose="05000000000000000000" pitchFamily="2" charset="2"/>
              <a:buNone/>
            </a:pPr>
            <a:endParaRPr lang="ru-RU" altLang="ru-RU" sz="1400" smtClean="0">
              <a:latin typeface="Times New Roman" panose="02020603050405020304" pitchFamily="18" charset="0"/>
            </a:endParaRPr>
          </a:p>
        </p:txBody>
      </p:sp>
      <p:pic>
        <p:nvPicPr>
          <p:cNvPr id="30724" name="Picture 4" descr="text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150" y="1916113"/>
            <a:ext cx="5715000"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5" name="Rectangle 5"/>
          <p:cNvSpPr>
            <a:spLocks noChangeArrowheads="1"/>
          </p:cNvSpPr>
          <p:nvPr/>
        </p:nvSpPr>
        <p:spPr bwMode="auto">
          <a:xfrm>
            <a:off x="684213" y="2997200"/>
            <a:ext cx="8459787"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ru-RU" altLang="ru-RU" sz="1400" b="1">
                <a:solidFill>
                  <a:schemeClr val="tx2"/>
                </a:solidFill>
                <a:latin typeface="Times New Roman" panose="02020603050405020304" pitchFamily="18" charset="0"/>
              </a:rPr>
              <a:t>Поиск и замена.</a:t>
            </a:r>
            <a:r>
              <a:rPr lang="ru-RU" altLang="ru-RU" sz="1400">
                <a:latin typeface="Times New Roman" panose="02020603050405020304" pitchFamily="18" charset="0"/>
              </a:rPr>
              <a:t> В процессе работы над документом иногда бывает необходимо заменить одно многократно встречающееся слово на другое. Если делать это вручную, то процесс замены отнимет много времени и сил.</a:t>
            </a:r>
          </a:p>
          <a:p>
            <a:pPr eaLnBrk="1" hangingPunct="1"/>
            <a:r>
              <a:rPr lang="ru-RU" altLang="ru-RU" sz="1400">
                <a:latin typeface="Times New Roman" panose="02020603050405020304" pitchFamily="18" charset="0"/>
              </a:rPr>
              <a:t>К счастью, в большинстве текстовых редакторов существует операция Найти и заменить, которая обеспечивает автоматический поиск и замену слов во всем документе (например, замену слова "ЭВМ" на слово "компьютер") (рис. 3.4).</a:t>
            </a:r>
          </a:p>
        </p:txBody>
      </p:sp>
      <p:pic>
        <p:nvPicPr>
          <p:cNvPr id="30726" name="Picture 6" descr="text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3713" y="4365625"/>
            <a:ext cx="5616575"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7" name="Rectangle 7"/>
          <p:cNvSpPr>
            <a:spLocks noChangeArrowheads="1"/>
          </p:cNvSpPr>
          <p:nvPr/>
        </p:nvSpPr>
        <p:spPr bwMode="auto">
          <a:xfrm>
            <a:off x="2700338" y="6381750"/>
            <a:ext cx="365283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ru-RU" altLang="ru-RU" sz="1400">
                <a:latin typeface="Times New Roman" panose="02020603050405020304" pitchFamily="18" charset="0"/>
              </a:rPr>
              <a:t>Рис. 3.4. Поиск и замена слов в документе</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150938" y="214313"/>
            <a:ext cx="7793037" cy="69850"/>
          </a:xfrm>
        </p:spPr>
        <p:txBody>
          <a:bodyPr/>
          <a:lstStyle/>
          <a:p>
            <a:pPr eaLnBrk="1" hangingPunct="1"/>
            <a:endParaRPr lang="ru-RU" altLang="ru-RU" sz="4000" smtClean="0"/>
          </a:p>
        </p:txBody>
      </p:sp>
      <p:sp>
        <p:nvSpPr>
          <p:cNvPr id="31747" name="Rectangle 3"/>
          <p:cNvSpPr>
            <a:spLocks noGrp="1" noChangeArrowheads="1"/>
          </p:cNvSpPr>
          <p:nvPr>
            <p:ph type="body" idx="1"/>
          </p:nvPr>
        </p:nvSpPr>
        <p:spPr>
          <a:xfrm>
            <a:off x="755650" y="260350"/>
            <a:ext cx="8199438" cy="6337300"/>
          </a:xfrm>
        </p:spPr>
        <p:txBody>
          <a:bodyPr/>
          <a:lstStyle/>
          <a:p>
            <a:pPr eaLnBrk="1" hangingPunct="1">
              <a:lnSpc>
                <a:spcPct val="90000"/>
              </a:lnSpc>
              <a:buFont typeface="Wingdings" panose="05000000000000000000" pitchFamily="2" charset="2"/>
              <a:buNone/>
            </a:pPr>
            <a:r>
              <a:rPr lang="ru-RU" altLang="ru-RU" sz="1400" b="1" smtClean="0">
                <a:solidFill>
                  <a:schemeClr val="tx2"/>
                </a:solidFill>
                <a:latin typeface="Times New Roman" panose="02020603050405020304" pitchFamily="18" charset="0"/>
              </a:rPr>
              <a:t>Проверка правописания</a:t>
            </a:r>
            <a:r>
              <a:rPr lang="ru-RU" altLang="ru-RU" sz="1400" smtClean="0">
                <a:latin typeface="Times New Roman" panose="02020603050405020304" pitchFamily="18" charset="0"/>
              </a:rPr>
              <a:t>. В процессе создания документа могут быть допущены орфографические ошибки в написании слов и грамматические ошибки в построении предложений.</a:t>
            </a:r>
          </a:p>
          <a:p>
            <a:pPr eaLnBrk="1" hangingPunct="1">
              <a:lnSpc>
                <a:spcPct val="90000"/>
              </a:lnSpc>
              <a:buFont typeface="Wingdings" panose="05000000000000000000" pitchFamily="2" charset="2"/>
              <a:buNone/>
            </a:pPr>
            <a:r>
              <a:rPr lang="ru-RU" altLang="ru-RU" sz="1400" smtClean="0">
                <a:latin typeface="Times New Roman" panose="02020603050405020304" pitchFamily="18" charset="0"/>
              </a:rPr>
              <a:t>Ошибки можно исправить, если запустить встроенную во многие текстовые редакторы систему проверки правописания, которая содержит орфографические словари и грамматические правила р,яя нескольких языков (это позволяет исправлять ошибки в многоязычных документах). Система проверки правописания не только выделяет орфографические ошибки (красной волнистой линией) и синтаксические ошибки (зеленой волнистой линией), но и предлагает варианты их исправления (рис. 3.5).</a:t>
            </a:r>
          </a:p>
          <a:p>
            <a:pPr eaLnBrk="1" hangingPunct="1">
              <a:lnSpc>
                <a:spcPct val="9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90000"/>
              </a:lnSpc>
              <a:buFont typeface="Wingdings" panose="05000000000000000000" pitchFamily="2" charset="2"/>
              <a:buNone/>
            </a:pPr>
            <a:endParaRPr lang="ru-RU" altLang="ru-RU" sz="1400" smtClean="0">
              <a:latin typeface="Times New Roman" panose="02020603050405020304" pitchFamily="18" charset="0"/>
            </a:endParaRPr>
          </a:p>
        </p:txBody>
      </p:sp>
      <p:pic>
        <p:nvPicPr>
          <p:cNvPr id="31748" name="Picture 4" descr="text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8175" y="1989138"/>
            <a:ext cx="5521325" cy="274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9" name="Rectangle 5"/>
          <p:cNvSpPr>
            <a:spLocks noChangeArrowheads="1"/>
          </p:cNvSpPr>
          <p:nvPr/>
        </p:nvSpPr>
        <p:spPr bwMode="auto">
          <a:xfrm>
            <a:off x="2484438" y="4652963"/>
            <a:ext cx="4498975" cy="134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ru-RU" altLang="ru-RU" sz="1400">
                <a:latin typeface="Times New Roman" panose="02020603050405020304" pitchFamily="18" charset="0"/>
              </a:rPr>
              <a:t>Рис. 3.5. Проверка правописания в документе</a:t>
            </a:r>
          </a:p>
          <a:p>
            <a:pPr eaLnBrk="1" hangingPunct="1"/>
            <a:endParaRPr lang="ru-RU" altLang="ru-RU" sz="1400">
              <a:latin typeface="Times New Roman" panose="02020603050405020304" pitchFamily="18" charset="0"/>
            </a:endParaRPr>
          </a:p>
          <a:p>
            <a:pPr eaLnBrk="1" hangingPunct="1"/>
            <a:endParaRPr lang="ru-RU" altLang="ru-RU"/>
          </a:p>
          <a:p>
            <a:pPr eaLnBrk="1" hangingPunct="1"/>
            <a:endParaRPr lang="ru-RU" altLang="ru-RU"/>
          </a:p>
          <a:p>
            <a:pPr eaLnBrk="1" hangingPunct="1"/>
            <a:endParaRPr lang="ru-RU" altLang="ru-RU"/>
          </a:p>
        </p:txBody>
      </p:sp>
      <p:sp>
        <p:nvSpPr>
          <p:cNvPr id="31750" name="Rectangle 6"/>
          <p:cNvSpPr>
            <a:spLocks noChangeArrowheads="1"/>
          </p:cNvSpPr>
          <p:nvPr/>
        </p:nvSpPr>
        <p:spPr bwMode="auto">
          <a:xfrm>
            <a:off x="684213" y="4868863"/>
            <a:ext cx="82804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ru-RU" altLang="ru-RU" sz="1400">
                <a:latin typeface="Times New Roman" panose="02020603050405020304" pitchFamily="18" charset="0"/>
              </a:rPr>
              <a:t>Проверку правописания текстовые редакторы могут проводить как непосредственно в процессе ввода текста, так и в готовом документе по команде пользователя.</a:t>
            </a:r>
          </a:p>
        </p:txBody>
      </p:sp>
      <p:sp>
        <p:nvSpPr>
          <p:cNvPr id="31751" name="Rectangle 7"/>
          <p:cNvSpPr>
            <a:spLocks noChangeArrowheads="1"/>
          </p:cNvSpPr>
          <p:nvPr/>
        </p:nvSpPr>
        <p:spPr bwMode="auto">
          <a:xfrm>
            <a:off x="684213" y="5300663"/>
            <a:ext cx="8459787"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ru-RU" altLang="ru-RU" sz="1400" b="1">
                <a:solidFill>
                  <a:schemeClr val="tx2"/>
                </a:solidFill>
                <a:latin typeface="Times New Roman" panose="02020603050405020304" pitchFamily="18" charset="0"/>
              </a:rPr>
              <a:t>Автозамена частых опечаток.</a:t>
            </a:r>
            <a:r>
              <a:rPr lang="ru-RU" altLang="ru-RU" sz="1400">
                <a:latin typeface="Times New Roman" panose="02020603050405020304" pitchFamily="18" charset="0"/>
              </a:rPr>
              <a:t> В процессе ввода текста иногда допускаются опечатки (например, в начале слова случайно вводятся ДВе прописные буквы). В этом случае срабатывает функция Автозамена, которая автоматически исправляет такие опечатки.</a:t>
            </a:r>
          </a:p>
          <a:p>
            <a:pPr eaLnBrk="1" hangingPunct="1"/>
            <a:r>
              <a:rPr lang="ru-RU" altLang="ru-RU" sz="1400">
                <a:latin typeface="Times New Roman" panose="02020603050405020304" pitchFamily="18" charset="0"/>
              </a:rPr>
              <a:t>Кроме того, каждый пользователь может добавить в словарь автозамены те слова, в которых он часто делает ошибки (например, неправильное "програма" должно заменяться на правильное "программа")</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150938" y="214313"/>
            <a:ext cx="7793037" cy="1270000"/>
          </a:xfrm>
        </p:spPr>
        <p:txBody>
          <a:bodyPr/>
          <a:lstStyle/>
          <a:p>
            <a:pPr algn="ctr" eaLnBrk="1" hangingPunct="1"/>
            <a:r>
              <a:rPr lang="ru-RU" altLang="ru-RU" smtClean="0">
                <a:solidFill>
                  <a:schemeClr val="tx1"/>
                </a:solidFill>
              </a:rPr>
              <a:t>Введение</a:t>
            </a:r>
          </a:p>
        </p:txBody>
      </p:sp>
      <p:sp>
        <p:nvSpPr>
          <p:cNvPr id="5123" name="Rectangle 3"/>
          <p:cNvSpPr>
            <a:spLocks noGrp="1" noChangeArrowheads="1"/>
          </p:cNvSpPr>
          <p:nvPr>
            <p:ph type="body" idx="1"/>
          </p:nvPr>
        </p:nvSpPr>
        <p:spPr>
          <a:xfrm>
            <a:off x="755650" y="1989138"/>
            <a:ext cx="8199438" cy="4679950"/>
          </a:xfrm>
        </p:spPr>
        <p:txBody>
          <a:bodyPr/>
          <a:lstStyle/>
          <a:p>
            <a:pPr eaLnBrk="1" hangingPunct="1"/>
            <a:r>
              <a:rPr lang="ru-RU" altLang="ru-RU" sz="1400" smtClean="0">
                <a:latin typeface="Times New Roman" panose="02020603050405020304" pitchFamily="18" charset="0"/>
              </a:rPr>
              <a:t>       С помощью учебной практики смогли закрепиться наши знания, полученные в ходе изучения дисциплин: «Информатика», «Информационные технологии в экономике», а также мы приобрели навыки практической работы на персональном компьютере путем выполнения различных заданий, ознакомились с практической работой в организации при решении экономических и управленческих задач анализа экономических процессов и их документирования. Программа по дисциплине «Учебная практика по компьютеризации и делопроизводству (офисная)» позволила нам получить опыт самостоятельного решения определенного класса практических задач на предприятии для последующей реализации полученных знаний в дальнейшей работе. Основная часть нашей программы была посвящена работе с интегрированным пакетом прикладных программ </a:t>
            </a:r>
            <a:r>
              <a:rPr lang="en-US" altLang="ru-RU" sz="1400" smtClean="0">
                <a:latin typeface="Times New Roman" panose="02020603050405020304" pitchFamily="18" charset="0"/>
              </a:rPr>
              <a:t>Microsoft Office, </a:t>
            </a:r>
            <a:r>
              <a:rPr lang="ru-RU" altLang="ru-RU" sz="1400" smtClean="0">
                <a:latin typeface="Times New Roman" panose="02020603050405020304" pitchFamily="18" charset="0"/>
              </a:rPr>
              <a:t>включая его приложения: текстовой процессор </a:t>
            </a:r>
            <a:r>
              <a:rPr lang="en-US" altLang="ru-RU" sz="1400" smtClean="0">
                <a:latin typeface="Times New Roman" panose="02020603050405020304" pitchFamily="18" charset="0"/>
              </a:rPr>
              <a:t>Word</a:t>
            </a:r>
            <a:r>
              <a:rPr lang="ru-RU" altLang="ru-RU" sz="1400" smtClean="0">
                <a:latin typeface="Times New Roman" panose="02020603050405020304" pitchFamily="18" charset="0"/>
              </a:rPr>
              <a:t>, табличный процессор </a:t>
            </a:r>
            <a:r>
              <a:rPr lang="en-US" altLang="ru-RU" sz="1400" smtClean="0">
                <a:latin typeface="Times New Roman" panose="02020603050405020304" pitchFamily="18" charset="0"/>
              </a:rPr>
              <a:t>Excel </a:t>
            </a:r>
            <a:r>
              <a:rPr lang="ru-RU" altLang="ru-RU" sz="1400" smtClean="0">
                <a:latin typeface="Times New Roman" panose="02020603050405020304" pitchFamily="18" charset="0"/>
              </a:rPr>
              <a:t> и СУБД </a:t>
            </a:r>
            <a:r>
              <a:rPr lang="en-US" altLang="ru-RU" sz="1400" smtClean="0">
                <a:latin typeface="Times New Roman" panose="02020603050405020304" pitchFamily="18" charset="0"/>
              </a:rPr>
              <a:t>Access.</a:t>
            </a:r>
            <a:r>
              <a:rPr lang="ru-RU" altLang="ru-RU" sz="1400" smtClean="0">
                <a:latin typeface="Times New Roman" panose="02020603050405020304" pitchFamily="18" charset="0"/>
              </a:rPr>
              <a:t> Данная учебная практика по компьютеризации и делопроизводству интенсивно подготавливает экономистов – менеджеров по специальности «Экономика и управление (по отрасли водный транспорт».</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150938" y="214313"/>
            <a:ext cx="7793037" cy="69850"/>
          </a:xfrm>
        </p:spPr>
        <p:txBody>
          <a:bodyPr/>
          <a:lstStyle/>
          <a:p>
            <a:pPr eaLnBrk="1" hangingPunct="1"/>
            <a:endParaRPr lang="ru-RU" altLang="ru-RU" sz="4000" smtClean="0"/>
          </a:p>
        </p:txBody>
      </p:sp>
      <p:sp>
        <p:nvSpPr>
          <p:cNvPr id="32771" name="Rectangle 3"/>
          <p:cNvSpPr>
            <a:spLocks noGrp="1" noChangeArrowheads="1"/>
          </p:cNvSpPr>
          <p:nvPr>
            <p:ph type="body" idx="1"/>
          </p:nvPr>
        </p:nvSpPr>
        <p:spPr>
          <a:xfrm>
            <a:off x="755650" y="260350"/>
            <a:ext cx="8199438" cy="6408738"/>
          </a:xfrm>
        </p:spPr>
        <p:txBody>
          <a:bodyPr/>
          <a:lstStyle/>
          <a:p>
            <a:pPr eaLnBrk="1" hangingPunct="1">
              <a:buFont typeface="Wingdings" panose="05000000000000000000" pitchFamily="2" charset="2"/>
              <a:buNone/>
            </a:pPr>
            <a:r>
              <a:rPr lang="ru-RU" altLang="ru-RU" sz="1400" b="1" smtClean="0">
                <a:solidFill>
                  <a:schemeClr val="tx2"/>
                </a:solidFill>
                <a:latin typeface="Times New Roman" panose="02020603050405020304" pitchFamily="18" charset="0"/>
              </a:rPr>
              <a:t>Сохранение исправлений.</a:t>
            </a:r>
            <a:r>
              <a:rPr lang="ru-RU" altLang="ru-RU" sz="1400" smtClean="0">
                <a:latin typeface="Times New Roman" panose="02020603050405020304" pitchFamily="18" charset="0"/>
              </a:rPr>
              <a:t> В процессе работы над документом могут участвовать несколько пользователей.</a:t>
            </a:r>
          </a:p>
          <a:p>
            <a:pPr eaLnBrk="1" hangingPunct="1">
              <a:buFont typeface="Wingdings" panose="05000000000000000000" pitchFamily="2" charset="2"/>
              <a:buNone/>
            </a:pPr>
            <a:r>
              <a:rPr lang="ru-RU" altLang="ru-RU" sz="1400" smtClean="0">
                <a:latin typeface="Times New Roman" panose="02020603050405020304" pitchFamily="18" charset="0"/>
              </a:rPr>
              <a:t>Исправления, вносимые каждым из них, запоминаются и могут быть просмотрены и распечатаны (вставленные фрагменты обычно отображаются подчеркнутым шрифтом синего цвета, а удаленные фрагменты - зачеркнутым шрифтом красного цвета) (рис. 3.7).</a:t>
            </a:r>
          </a:p>
          <a:p>
            <a:pPr eaLnBrk="1" hangingPunct="1">
              <a:buFont typeface="Wingdings" panose="05000000000000000000" pitchFamily="2" charset="2"/>
              <a:buNone/>
            </a:pPr>
            <a:endParaRPr lang="ru-RU" altLang="ru-RU" sz="1400" smtClean="0">
              <a:latin typeface="Times New Roman" panose="02020603050405020304" pitchFamily="18" charset="0"/>
            </a:endParaRPr>
          </a:p>
        </p:txBody>
      </p:sp>
      <p:pic>
        <p:nvPicPr>
          <p:cNvPr id="32772" name="Picture 4" descr="text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4438" y="1484313"/>
            <a:ext cx="4762500" cy="158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3" name="Rectangle 5"/>
          <p:cNvSpPr>
            <a:spLocks noChangeArrowheads="1"/>
          </p:cNvSpPr>
          <p:nvPr/>
        </p:nvSpPr>
        <p:spPr bwMode="auto">
          <a:xfrm>
            <a:off x="3132138" y="3068638"/>
            <a:ext cx="38512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ru-RU" altLang="ru-RU" sz="1400">
                <a:latin typeface="Times New Roman" panose="02020603050405020304" pitchFamily="18" charset="0"/>
              </a:rPr>
              <a:t>Рис. 3.7. Настройка выделения исправлений</a:t>
            </a:r>
          </a:p>
        </p:txBody>
      </p:sp>
      <p:sp>
        <p:nvSpPr>
          <p:cNvPr id="32774" name="Rectangle 6"/>
          <p:cNvSpPr>
            <a:spLocks noChangeArrowheads="1"/>
          </p:cNvSpPr>
          <p:nvPr/>
        </p:nvSpPr>
        <p:spPr bwMode="auto">
          <a:xfrm>
            <a:off x="684213" y="3357563"/>
            <a:ext cx="8459787"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ru-RU" altLang="ru-RU" sz="1400">
                <a:latin typeface="Times New Roman" panose="02020603050405020304" pitchFamily="18" charset="0"/>
              </a:rPr>
              <a:t>В процессе работы над окончательной редакцией документа может быть проведено сравнение исправлений различных авторов и принят лучший вариант.</a:t>
            </a:r>
          </a:p>
        </p:txBody>
      </p:sp>
      <p:sp>
        <p:nvSpPr>
          <p:cNvPr id="32775" name="Rectangle 7"/>
          <p:cNvSpPr>
            <a:spLocks noChangeArrowheads="1"/>
          </p:cNvSpPr>
          <p:nvPr/>
        </p:nvSpPr>
        <p:spPr bwMode="auto">
          <a:xfrm>
            <a:off x="684213" y="3789363"/>
            <a:ext cx="82804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ru-RU" altLang="ru-RU" sz="1400">
                <a:latin typeface="Times New Roman" panose="02020603050405020304" pitchFamily="18" charset="0"/>
              </a:rPr>
              <a:t>                                                            </a:t>
            </a:r>
            <a:r>
              <a:rPr lang="ru-RU" altLang="ru-RU" sz="1400" b="1" u="sng">
                <a:solidFill>
                  <a:schemeClr val="tx2"/>
                </a:solidFill>
                <a:latin typeface="Times New Roman" panose="02020603050405020304" pitchFamily="18" charset="0"/>
              </a:rPr>
              <a:t>Сохранение и печать документов</a:t>
            </a:r>
          </a:p>
          <a:p>
            <a:pPr eaLnBrk="1" hangingPunct="1"/>
            <a:r>
              <a:rPr lang="ru-RU" altLang="ru-RU" sz="1400" b="1">
                <a:solidFill>
                  <a:schemeClr val="tx2"/>
                </a:solidFill>
                <a:latin typeface="Times New Roman" panose="02020603050405020304" pitchFamily="18" charset="0"/>
              </a:rPr>
              <a:t>Сохранение документов.</a:t>
            </a:r>
            <a:r>
              <a:rPr lang="ru-RU" altLang="ru-RU" sz="1400">
                <a:latin typeface="Times New Roman" panose="02020603050405020304" pitchFamily="18" charset="0"/>
              </a:rPr>
              <a:t> В процессе сохранения документа необходимо, прежде всего, в иерархической файловой системе компьютера выбрать диск и папку, в которой файл документа необходимо сохранить.</a:t>
            </a:r>
          </a:p>
          <a:p>
            <a:pPr eaLnBrk="1" hangingPunct="1"/>
            <a:r>
              <a:rPr lang="ru-RU" altLang="ru-RU" sz="1400">
                <a:latin typeface="Times New Roman" panose="02020603050405020304" pitchFamily="18" charset="0"/>
              </a:rPr>
              <a:t>Кроме того, необходимо выбрать формат файла, который определяет способ хранения текста в файле. Существуют универсальные форматы текстовых файлов, которые могут быть прочитаны большинством текстовых редакторов, и оригинальные форматы, которые используются только определенными текстовыми редакторами.</a:t>
            </a:r>
          </a:p>
          <a:p>
            <a:pPr eaLnBrk="1" hangingPunct="1"/>
            <a:r>
              <a:rPr lang="ru-RU" altLang="ru-RU" sz="1400">
                <a:latin typeface="Times New Roman" panose="02020603050405020304" pitchFamily="18" charset="0"/>
              </a:rPr>
              <a:t>Формат ТХТ (только текст, расширение в имени файла txt) является наиболее универсальным текстовым форматом. Файлы, сохраненные в этом формате, могут быть прочитаны приложениями, работающими в различных операционных системах. Достоинством этого формата является небольшой информационный объем файлов, а недостатком то, что не сохраняются результаты форматирования текста.</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150938" y="214313"/>
            <a:ext cx="7793037" cy="69850"/>
          </a:xfrm>
        </p:spPr>
        <p:txBody>
          <a:bodyPr/>
          <a:lstStyle/>
          <a:p>
            <a:pPr eaLnBrk="1" hangingPunct="1"/>
            <a:endParaRPr lang="ru-RU" altLang="ru-RU" sz="4000" smtClean="0"/>
          </a:p>
        </p:txBody>
      </p:sp>
      <p:sp>
        <p:nvSpPr>
          <p:cNvPr id="33795" name="Rectangle 3"/>
          <p:cNvSpPr>
            <a:spLocks noGrp="1" noChangeArrowheads="1"/>
          </p:cNvSpPr>
          <p:nvPr>
            <p:ph type="body" idx="1"/>
          </p:nvPr>
        </p:nvSpPr>
        <p:spPr>
          <a:xfrm>
            <a:off x="755650" y="260350"/>
            <a:ext cx="8199438" cy="6408738"/>
          </a:xfrm>
        </p:spPr>
        <p:txBody>
          <a:bodyPr/>
          <a:lstStyle/>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Формат RTF (расширенный текстовый формат, расширение в имени файла rtf) является также универсальным форматом текстовых файлов, в котором сохраняются результаты форматирования. Недостатком этого формата является большой информационный объем файлов.</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Формат РОС (документ Word, расширение в имени файла doc) является оригинальным форматом текстового редактора Microsoft Word. В этом формате полностью сохраняются результаты форматирования. Этот формат фактически является универсальным, так как понимается практически всеми текстовыми редакторами.</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Формат Web-страница (расширение в имени файла htm или html) используется для хранения Web-страниц в компьютерных сетях, так как файлы в этом формате имеют небольшой информационный объем, и при этом сохраняются результаты форматирования. Документы в этом формате создаются в Web-редакторах, а также могут сохраняться с использованием многих текстовых редакторов. Достоинством этого формата является его универсальность, так как Web-страницы могут просматриваться с использованием специализированных программ (браузеров) в любых операционных системах.</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Современные текстовые редакторы обеспечивают автоматическое преобразование текстового файла из одного формата в другой при его открытии и сохранении.</a:t>
            </a:r>
          </a:p>
          <a:p>
            <a:pPr eaLnBrk="1" hangingPunct="1">
              <a:lnSpc>
                <a:spcPct val="80000"/>
              </a:lnSpc>
              <a:buFont typeface="Wingdings" panose="05000000000000000000" pitchFamily="2" charset="2"/>
              <a:buNone/>
            </a:pPr>
            <a:r>
              <a:rPr lang="ru-RU" altLang="ru-RU" sz="1400" b="1" smtClean="0">
                <a:solidFill>
                  <a:schemeClr val="tx2"/>
                </a:solidFill>
                <a:latin typeface="Times New Roman" panose="02020603050405020304" pitchFamily="18" charset="0"/>
              </a:rPr>
              <a:t>Печать документа.</a:t>
            </a:r>
            <a:r>
              <a:rPr lang="ru-RU" altLang="ru-RU" sz="1400" smtClean="0">
                <a:latin typeface="Times New Roman" panose="02020603050405020304" pitchFamily="18" charset="0"/>
              </a:rPr>
              <a:t> Перед выводом документа на печать полезно выполнить предварительный просмотр документа, это позволяет увидеть, как будет выглядеть документ, напечатанный на бумаге с использованием подключенного к компьютеру принтера.</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Вид напечатанного документа (например, распределение текста по страницам) может зависеть от используемого принтера, так как могут несколько различаться шрифты, используемые в разных принтерах.</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При выводе документа на печать необходимо установить параметры печати: задать номера выводимых на печать страниц, количество копий документа и др.</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Кроме того, целесообразно проверить установки самого принтера: ориентацию бумаги, качество бумаги, качество печати и др.</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116013" y="404813"/>
            <a:ext cx="7793037" cy="1462087"/>
          </a:xfrm>
        </p:spPr>
        <p:txBody>
          <a:bodyPr/>
          <a:lstStyle/>
          <a:p>
            <a:pPr algn="ctr" eaLnBrk="1" hangingPunct="1"/>
            <a:r>
              <a:rPr lang="ru-RU" altLang="ru-RU" sz="4000" smtClean="0">
                <a:solidFill>
                  <a:schemeClr val="tx1"/>
                </a:solidFill>
                <a:latin typeface="Times New Roman" panose="02020603050405020304" pitchFamily="18" charset="0"/>
              </a:rPr>
              <a:t>8. Создание диаграмм в </a:t>
            </a:r>
            <a:r>
              <a:rPr lang="en-US" altLang="ru-RU" sz="4000" smtClean="0">
                <a:solidFill>
                  <a:schemeClr val="tx1"/>
                </a:solidFill>
                <a:latin typeface="Times New Roman" panose="02020603050405020304" pitchFamily="18" charset="0"/>
              </a:rPr>
              <a:t>Microsoft Excel</a:t>
            </a:r>
            <a:r>
              <a:rPr lang="en-US" altLang="ru-RU" sz="4000" smtClean="0">
                <a:latin typeface="Times New Roman" panose="02020603050405020304" pitchFamily="18" charset="0"/>
              </a:rPr>
              <a:t/>
            </a:r>
            <a:br>
              <a:rPr lang="en-US" altLang="ru-RU" sz="4000" smtClean="0">
                <a:latin typeface="Times New Roman" panose="02020603050405020304" pitchFamily="18" charset="0"/>
              </a:rPr>
            </a:br>
            <a:endParaRPr lang="ru-RU" altLang="ru-RU" sz="4000" smtClean="0">
              <a:latin typeface="Times New Roman" panose="02020603050405020304" pitchFamily="18" charset="0"/>
            </a:endParaRPr>
          </a:p>
        </p:txBody>
      </p:sp>
      <p:sp>
        <p:nvSpPr>
          <p:cNvPr id="34819" name="Rectangle 3"/>
          <p:cNvSpPr>
            <a:spLocks noGrp="1" noChangeArrowheads="1"/>
          </p:cNvSpPr>
          <p:nvPr>
            <p:ph type="body" idx="1"/>
          </p:nvPr>
        </p:nvSpPr>
        <p:spPr>
          <a:xfrm>
            <a:off x="755650" y="1196975"/>
            <a:ext cx="8199438" cy="5472113"/>
          </a:xfrm>
        </p:spPr>
        <p:txBody>
          <a:bodyPr/>
          <a:lstStyle/>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На основании табличных данных построим диаграмму. Диаграмма будет находиться на этом же рабочем листе, под таблицей данных. Чтобы создать диаграмму, выполните такие действия.</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I. Поместите табличный курсор в ячейку А2.</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2. Щелкните и перетаскивайте указатель мыши до тех пор, пока не будут выделены все ячейки, находящиеся в прямоугольнике с левым верхним углом в ячейке А2 и правым нижним углом в ячейке Е4 (всего 15 ячеек). Обратите внимание на то, что мы не выделяем ячейки в строке итогов, поскольку итоги не нужно отображать на диаграмме.</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3. Когда диапазон А2:Е4 будет выделен, щелкните на кнопке </a:t>
            </a:r>
            <a:r>
              <a:rPr lang="ru-RU" altLang="ru-RU" sz="1400" smtClean="0">
                <a:solidFill>
                  <a:schemeClr val="tx2"/>
                </a:solidFill>
                <a:latin typeface="Times New Roman" panose="02020603050405020304" pitchFamily="18" charset="0"/>
              </a:rPr>
              <a:t>Мастер диаграмм</a:t>
            </a:r>
            <a:r>
              <a:rPr lang="ru-RU" altLang="ru-RU" sz="1400" smtClean="0">
                <a:latin typeface="Times New Roman" panose="02020603050405020304" pitchFamily="18" charset="0"/>
              </a:rPr>
              <a:t> (с изображением гистограммы), которая находится на стандартной панели инструментов. Excel отобразит на экране первое из диалоговых окон, с помощью которых вы будете создавать диаграмму.</a:t>
            </a: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p:txBody>
      </p:sp>
      <p:pic>
        <p:nvPicPr>
          <p:cNvPr id="34820" name="Picture 4" descr="exl1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4075" y="3213100"/>
            <a:ext cx="5111750" cy="345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150938" y="214313"/>
            <a:ext cx="7793037" cy="69850"/>
          </a:xfrm>
        </p:spPr>
        <p:txBody>
          <a:bodyPr/>
          <a:lstStyle/>
          <a:p>
            <a:pPr eaLnBrk="1" hangingPunct="1"/>
            <a:endParaRPr lang="ru-RU" altLang="ru-RU" sz="4000" smtClean="0"/>
          </a:p>
        </p:txBody>
      </p:sp>
      <p:sp>
        <p:nvSpPr>
          <p:cNvPr id="35843" name="Rectangle 3"/>
          <p:cNvSpPr>
            <a:spLocks noGrp="1" noChangeArrowheads="1"/>
          </p:cNvSpPr>
          <p:nvPr>
            <p:ph type="body" idx="1"/>
          </p:nvPr>
        </p:nvSpPr>
        <p:spPr>
          <a:xfrm>
            <a:off x="755650" y="260350"/>
            <a:ext cx="8199438" cy="6408738"/>
          </a:xfrm>
        </p:spPr>
        <p:txBody>
          <a:bodyPr/>
          <a:lstStyle/>
          <a:p>
            <a:pPr eaLnBrk="1" hangingPunct="1">
              <a:lnSpc>
                <a:spcPct val="90000"/>
              </a:lnSpc>
              <a:buFont typeface="Wingdings" panose="05000000000000000000" pitchFamily="2" charset="2"/>
              <a:buNone/>
            </a:pPr>
            <a:r>
              <a:rPr lang="ru-RU" altLang="ru-RU" sz="1400" smtClean="0">
                <a:latin typeface="Times New Roman" panose="02020603050405020304" pitchFamily="18" charset="0"/>
              </a:rPr>
              <a:t>4. Первое, что нужно сделать, — это выбрать тип диаграммы. В диалоговом окне выделена диаграмма стандартного типа — </a:t>
            </a:r>
            <a:r>
              <a:rPr lang="ru-RU" altLang="ru-RU" sz="1400" smtClean="0">
                <a:solidFill>
                  <a:schemeClr val="tx2"/>
                </a:solidFill>
                <a:latin typeface="Times New Roman" panose="02020603050405020304" pitchFamily="18" charset="0"/>
              </a:rPr>
              <a:t>Гистограмма</a:t>
            </a:r>
            <a:r>
              <a:rPr lang="ru-RU" altLang="ru-RU" sz="1400" smtClean="0">
                <a:latin typeface="Times New Roman" panose="02020603050405020304" pitchFamily="18" charset="0"/>
              </a:rPr>
              <a:t>. В данном случае она нам вполне подходит. Щелкните на кнопке </a:t>
            </a:r>
            <a:r>
              <a:rPr lang="ru-RU" altLang="ru-RU" sz="1400" smtClean="0">
                <a:solidFill>
                  <a:schemeClr val="tx2"/>
                </a:solidFill>
                <a:latin typeface="Times New Roman" panose="02020603050405020304" pitchFamily="18" charset="0"/>
              </a:rPr>
              <a:t>Далее</a:t>
            </a:r>
            <a:r>
              <a:rPr lang="ru-RU" altLang="ru-RU" sz="1400" smtClean="0">
                <a:latin typeface="Times New Roman" panose="02020603050405020304" pitchFamily="18" charset="0"/>
              </a:rPr>
              <a:t> и определите дополнительные параметры диаграммы. Но можно поступить иначе: щелкнуть на кнопке </a:t>
            </a:r>
            <a:r>
              <a:rPr lang="ru-RU" altLang="ru-RU" sz="1400" smtClean="0">
                <a:solidFill>
                  <a:schemeClr val="tx2"/>
                </a:solidFill>
                <a:latin typeface="Times New Roman" panose="02020603050405020304" pitchFamily="18" charset="0"/>
              </a:rPr>
              <a:t>Готово</a:t>
            </a:r>
            <a:r>
              <a:rPr lang="ru-RU" altLang="ru-RU" sz="1400" smtClean="0">
                <a:latin typeface="Times New Roman" panose="02020603050405020304" pitchFamily="18" charset="0"/>
              </a:rPr>
              <a:t> и принять стандартные установки Excel. Итак, щелкните на кнопке</a:t>
            </a:r>
            <a:r>
              <a:rPr lang="ru-RU" altLang="ru-RU" sz="1400" smtClean="0">
                <a:solidFill>
                  <a:schemeClr val="tx2"/>
                </a:solidFill>
                <a:latin typeface="Times New Roman" panose="02020603050405020304" pitchFamily="18" charset="0"/>
              </a:rPr>
              <a:t> Готово</a:t>
            </a:r>
            <a:r>
              <a:rPr lang="ru-RU" altLang="ru-RU" sz="1400" smtClean="0">
                <a:latin typeface="Times New Roman" panose="02020603050405020304" pitchFamily="18" charset="0"/>
              </a:rPr>
              <a:t>. </a:t>
            </a:r>
          </a:p>
          <a:p>
            <a:pPr eaLnBrk="1" hangingPunct="1">
              <a:lnSpc>
                <a:spcPct val="90000"/>
              </a:lnSpc>
              <a:buFont typeface="Wingdings" panose="05000000000000000000" pitchFamily="2" charset="2"/>
              <a:buNone/>
            </a:pPr>
            <a:r>
              <a:rPr lang="ru-RU" altLang="ru-RU" sz="1400" smtClean="0">
                <a:latin typeface="Times New Roman" panose="02020603050405020304" pitchFamily="18" charset="0"/>
              </a:rPr>
              <a:t>Excel создаст диаграмму и отобразит ее в рабочем листе. Кроме того, программа выведет на экран панель инструментов </a:t>
            </a:r>
            <a:r>
              <a:rPr lang="ru-RU" altLang="ru-RU" sz="1400" smtClean="0">
                <a:solidFill>
                  <a:schemeClr val="tx2"/>
                </a:solidFill>
                <a:latin typeface="Times New Roman" panose="02020603050405020304" pitchFamily="18" charset="0"/>
              </a:rPr>
              <a:t>Диаграмма </a:t>
            </a:r>
            <a:r>
              <a:rPr lang="ru-RU" altLang="ru-RU" sz="1400" smtClean="0">
                <a:latin typeface="Times New Roman" panose="02020603050405020304" pitchFamily="18" charset="0"/>
              </a:rPr>
              <a:t>на тот случай, если вы захотите изменить диаграмму. Чтобы скрыть эту панель, щелкните на кнопке закрытия в ее строке заголовка. Теперь ваш рабочий лист будет выглядеть так:</a:t>
            </a:r>
          </a:p>
          <a:p>
            <a:pPr eaLnBrk="1" hangingPunct="1">
              <a:lnSpc>
                <a:spcPct val="90000"/>
              </a:lnSpc>
              <a:buFont typeface="Wingdings" panose="05000000000000000000" pitchFamily="2" charset="2"/>
              <a:buNone/>
            </a:pPr>
            <a:endParaRPr lang="ru-RU" altLang="ru-RU" sz="1400" smtClean="0">
              <a:latin typeface="Times New Roman" panose="02020603050405020304" pitchFamily="18" charset="0"/>
            </a:endParaRPr>
          </a:p>
        </p:txBody>
      </p:sp>
      <p:pic>
        <p:nvPicPr>
          <p:cNvPr id="35844" name="Picture 4" descr="exl1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2060575"/>
            <a:ext cx="6427788" cy="479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flipV="1">
            <a:off x="1150938" y="0"/>
            <a:ext cx="7793037" cy="214313"/>
          </a:xfrm>
        </p:spPr>
        <p:txBody>
          <a:bodyPr/>
          <a:lstStyle/>
          <a:p>
            <a:pPr eaLnBrk="1" hangingPunct="1"/>
            <a:endParaRPr lang="ru-RU" altLang="ru-RU" sz="4000" smtClean="0"/>
          </a:p>
        </p:txBody>
      </p:sp>
      <p:sp>
        <p:nvSpPr>
          <p:cNvPr id="36867" name="Rectangle 3"/>
          <p:cNvSpPr>
            <a:spLocks noGrp="1" noChangeArrowheads="1"/>
          </p:cNvSpPr>
          <p:nvPr>
            <p:ph type="body" idx="1"/>
          </p:nvPr>
        </p:nvSpPr>
        <p:spPr>
          <a:xfrm>
            <a:off x="755650" y="188913"/>
            <a:ext cx="8199438" cy="6480175"/>
          </a:xfrm>
        </p:spPr>
        <p:txBody>
          <a:bodyPr/>
          <a:lstStyle/>
          <a:p>
            <a:pPr eaLnBrk="1" hangingPunct="1">
              <a:buFont typeface="Wingdings" panose="05000000000000000000" pitchFamily="2" charset="2"/>
              <a:buNone/>
            </a:pPr>
            <a:r>
              <a:rPr lang="ru-RU" altLang="ru-RU" sz="1400" smtClean="0">
                <a:latin typeface="Times New Roman" panose="02020603050405020304" pitchFamily="18" charset="0"/>
              </a:rPr>
              <a:t>При желании вы можете выполнить следующее.</a:t>
            </a:r>
          </a:p>
          <a:p>
            <a:pPr eaLnBrk="1" hangingPunct="1">
              <a:buFont typeface="Wingdings" panose="05000000000000000000" pitchFamily="2" charset="2"/>
              <a:buNone/>
            </a:pPr>
            <a:r>
              <a:rPr lang="ru-RU" altLang="ru-RU" sz="1400" smtClean="0">
                <a:latin typeface="Times New Roman" panose="02020603050405020304" pitchFamily="18" charset="0"/>
              </a:rPr>
              <a:t>- Изменить размер диаграммы, перетащив любой из восьми ее указателей (эти указатели появляются только при выборе диаграммы).</a:t>
            </a:r>
          </a:p>
          <a:p>
            <a:pPr eaLnBrk="1" hangingPunct="1">
              <a:buFont typeface="Wingdings" panose="05000000000000000000" pitchFamily="2" charset="2"/>
              <a:buNone/>
            </a:pPr>
            <a:r>
              <a:rPr lang="ru-RU" altLang="ru-RU" sz="1400" smtClean="0">
                <a:latin typeface="Times New Roman" panose="02020603050405020304" pitchFamily="18" charset="0"/>
              </a:rPr>
              <a:t>- Переместить диаграмму, щелкнув и перетащив любую из ее границ.</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116013" y="404813"/>
            <a:ext cx="7793037" cy="1462087"/>
          </a:xfrm>
        </p:spPr>
        <p:txBody>
          <a:bodyPr/>
          <a:lstStyle/>
          <a:p>
            <a:pPr eaLnBrk="1" hangingPunct="1"/>
            <a:r>
              <a:rPr lang="ru-RU" altLang="ru-RU" sz="4000" smtClean="0">
                <a:solidFill>
                  <a:schemeClr val="tx1"/>
                </a:solidFill>
                <a:latin typeface="Times New Roman" panose="02020603050405020304" pitchFamily="18" charset="0"/>
              </a:rPr>
              <a:t>9. Функции, формулы и их применение в </a:t>
            </a:r>
            <a:r>
              <a:rPr lang="en-US" altLang="ru-RU" sz="4000" smtClean="0">
                <a:solidFill>
                  <a:schemeClr val="tx1"/>
                </a:solidFill>
                <a:latin typeface="Times New Roman" panose="02020603050405020304" pitchFamily="18" charset="0"/>
              </a:rPr>
              <a:t>Microsoft Excel</a:t>
            </a:r>
            <a:br>
              <a:rPr lang="en-US" altLang="ru-RU" sz="4000" smtClean="0">
                <a:solidFill>
                  <a:schemeClr val="tx1"/>
                </a:solidFill>
                <a:latin typeface="Times New Roman" panose="02020603050405020304" pitchFamily="18" charset="0"/>
              </a:rPr>
            </a:br>
            <a:endParaRPr lang="ru-RU" altLang="ru-RU" sz="4000" smtClean="0">
              <a:solidFill>
                <a:schemeClr val="tx1"/>
              </a:solidFill>
              <a:latin typeface="Times New Roman" panose="02020603050405020304" pitchFamily="18" charset="0"/>
            </a:endParaRPr>
          </a:p>
        </p:txBody>
      </p:sp>
      <p:sp>
        <p:nvSpPr>
          <p:cNvPr id="37891" name="Rectangle 3"/>
          <p:cNvSpPr>
            <a:spLocks noGrp="1" noChangeArrowheads="1"/>
          </p:cNvSpPr>
          <p:nvPr>
            <p:ph type="body" idx="1"/>
          </p:nvPr>
        </p:nvSpPr>
        <p:spPr>
          <a:xfrm>
            <a:off x="755650" y="1196975"/>
            <a:ext cx="8199438" cy="5327650"/>
          </a:xfrm>
        </p:spPr>
        <p:txBody>
          <a:bodyPr/>
          <a:lstStyle/>
          <a:p>
            <a:pPr eaLnBrk="1" hangingPunct="1">
              <a:lnSpc>
                <a:spcPct val="80000"/>
              </a:lnSpc>
              <a:buFont typeface="Wingdings" panose="05000000000000000000" pitchFamily="2" charset="2"/>
              <a:buNone/>
            </a:pPr>
            <a:r>
              <a:rPr lang="ru-RU" altLang="ru-RU" sz="1400" b="1" u="sng" smtClean="0"/>
              <a:t>Формулы в Microsoft Excel</a:t>
            </a:r>
            <a:endParaRPr lang="ru-RU" altLang="ru-RU" sz="1400" b="1" u="sng" smtClean="0">
              <a:solidFill>
                <a:schemeClr val="tx2"/>
              </a:solidFill>
              <a:latin typeface="Times New Roman" panose="02020603050405020304" pitchFamily="18" charset="0"/>
            </a:endParaRPr>
          </a:p>
          <a:p>
            <a:pPr eaLnBrk="1" hangingPunct="1">
              <a:lnSpc>
                <a:spcPct val="80000"/>
              </a:lnSpc>
              <a:buFont typeface="Wingdings" panose="05000000000000000000" pitchFamily="2" charset="2"/>
              <a:buNone/>
            </a:pPr>
            <a:r>
              <a:rPr lang="ru-RU" altLang="ru-RU" sz="1400" b="1" smtClean="0">
                <a:solidFill>
                  <a:schemeClr val="tx2"/>
                </a:solidFill>
                <a:latin typeface="Times New Roman" panose="02020603050405020304" pitchFamily="18" charset="0"/>
              </a:rPr>
              <a:t>Общие сведения</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Excel - программируемый табличный калькулятор. Все расчеты в Excel выполняют формулы. Формулой Excel считает все, что начинается со знака "=". Если в ячейке написать просто "1+1", Excel не будет вычислять это выражение. Однако, если написать "=1+1" и нажать Enter, в ячейке появится результат вычисления выражения - число 2. После нажатия Enter формула не пропадает, ее можно увидеть снова, если сделать двойной щелчок по ячейке, или если выделить ее и нажать F2 или просто нажать Ctrl+Апостроф. Также ее можно увидеть в панели инструментов «Строка формул», если опять же выделить ячейку. После двойного щелчка, нажатия F2 или после щелчка в строке формул, можно изменить формулу, и для завершения нажать клавишу Enter.В формуле можно использовать различные типы операторов (арифметические и т. п.), текст, ссылки на ячейку или диапазон ячеек, круглые скобки, именованные диапазоны. Естественно, в формулах соблюдается приоритет выполнения операций (умножение выполняется раньше сложения и т. п.). Для изменения порядка выполнения операций используются круглые скобки.</a:t>
            </a:r>
          </a:p>
          <a:p>
            <a:pPr eaLnBrk="1" hangingPunct="1">
              <a:lnSpc>
                <a:spcPct val="80000"/>
              </a:lnSpc>
              <a:buFont typeface="Wingdings" panose="05000000000000000000" pitchFamily="2" charset="2"/>
              <a:buNone/>
            </a:pPr>
            <a:r>
              <a:rPr lang="ru-RU" altLang="ru-RU" sz="1400" b="1" smtClean="0">
                <a:solidFill>
                  <a:schemeClr val="tx2"/>
                </a:solidFill>
                <a:latin typeface="Times New Roman" panose="02020603050405020304" pitchFamily="18" charset="0"/>
              </a:rPr>
              <a:t>Использование текста в формулах</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Если в формуле используется текст, то он обязательно должен быть заключен в двойные кавычки. Если написать формулу «=мама», Excel выдаст ошибку, а если написать «="мама"» — все ок, корректная формула.</a:t>
            </a:r>
          </a:p>
          <a:p>
            <a:pPr eaLnBrk="1" hangingPunct="1">
              <a:lnSpc>
                <a:spcPct val="80000"/>
              </a:lnSpc>
              <a:buFont typeface="Wingdings" panose="05000000000000000000" pitchFamily="2" charset="2"/>
              <a:buNone/>
            </a:pPr>
            <a:r>
              <a:rPr lang="ru-RU" altLang="ru-RU" sz="1400" b="1" smtClean="0">
                <a:solidFill>
                  <a:schemeClr val="tx2"/>
                </a:solidFill>
                <a:latin typeface="Times New Roman" panose="02020603050405020304" pitchFamily="18" charset="0"/>
              </a:rPr>
              <a:t>Использование ссылок в формулах</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Для того, чтобы вставить в формулу адрес ячейки (ссылку на ячейку), не обязательно писать его вручную. Проще поставить знак «=», затем левой кнопкой щелкнуть на нужной ячейке или выделить нужный диапазон ячеек. При этом Excel подставит в формулу ссылку автоматически.</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Если в формуле используется несколько ссылок, то каждой из них Excel дает свой цвет. Это очень удобно. Пример: напишите в какой либо ячейке формулу «=A1+D1», нажмите Enter, затем два раза щелкнете по ячейке. В ячейке вы увидите формулу с разноцветными ссылками, а вокруг ячеек A1 и D1 будут прямоугольники соответствующих цветов. Гораздо проще найти, куда указывет ссылка, по цвету прямоугольника, чем просматривать буквы столбцов и номера строк. Наведите курсор мыши на один из разноцветных</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150938" y="214313"/>
            <a:ext cx="7793037" cy="69850"/>
          </a:xfrm>
        </p:spPr>
        <p:txBody>
          <a:bodyPr/>
          <a:lstStyle/>
          <a:p>
            <a:pPr eaLnBrk="1" hangingPunct="1"/>
            <a:endParaRPr lang="ru-RU" altLang="ru-RU" sz="4000" smtClean="0"/>
          </a:p>
        </p:txBody>
      </p:sp>
      <p:sp>
        <p:nvSpPr>
          <p:cNvPr id="38915" name="Rectangle 3"/>
          <p:cNvSpPr>
            <a:spLocks noGrp="1" noChangeArrowheads="1"/>
          </p:cNvSpPr>
          <p:nvPr>
            <p:ph type="body" idx="1"/>
          </p:nvPr>
        </p:nvSpPr>
        <p:spPr>
          <a:xfrm>
            <a:off x="755650" y="260350"/>
            <a:ext cx="8199438" cy="6408738"/>
          </a:xfrm>
        </p:spPr>
        <p:txBody>
          <a:bodyPr/>
          <a:lstStyle/>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прямоугольников и перетащите левой кнопкой за границу в другое место. Вы увидите, что при этом меняются и адреса ячеек в формуле — часто это самый быстрый способ подправить адреса в формуле, особенно после копирования маркером автозаполнения.</a:t>
            </a:r>
          </a:p>
          <a:p>
            <a:pPr eaLnBrk="1" hangingPunct="1">
              <a:lnSpc>
                <a:spcPct val="80000"/>
              </a:lnSpc>
              <a:buFont typeface="Wingdings" panose="05000000000000000000" pitchFamily="2" charset="2"/>
              <a:buNone/>
            </a:pPr>
            <a:r>
              <a:rPr lang="ru-RU" altLang="ru-RU" sz="1400" b="1" smtClean="0">
                <a:solidFill>
                  <a:schemeClr val="tx2"/>
                </a:solidFill>
                <a:latin typeface="Times New Roman" panose="02020603050405020304" pitchFamily="18" charset="0"/>
              </a:rPr>
              <a:t>Операторы</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Операторы в Excel бывают бинарные и унарные. Бинарные операторы работают 2 значениями. Например, оператор «*» умножает число слева от себя на число справа от себя. Если число слева или справа опустить, то Excel выдаст ошибку.</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Унарные операторы оперируют одним значением. Пример унарных операторов: унарный «+» (ничего не делает), унарный «-» (меняет знак числа справа на противоположный) или знак «%» (делит число слева на 100).</a:t>
            </a:r>
          </a:p>
          <a:p>
            <a:pPr eaLnBrk="1" hangingPunct="1">
              <a:lnSpc>
                <a:spcPct val="80000"/>
              </a:lnSpc>
              <a:buFont typeface="Wingdings" panose="05000000000000000000" pitchFamily="2" charset="2"/>
              <a:buNone/>
            </a:pPr>
            <a:r>
              <a:rPr lang="ru-RU" altLang="ru-RU" sz="1400" b="1" smtClean="0">
                <a:solidFill>
                  <a:schemeClr val="tx2"/>
                </a:solidFill>
                <a:latin typeface="Times New Roman" panose="02020603050405020304" pitchFamily="18" charset="0"/>
              </a:rPr>
              <a:t>Арифметические операторы</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 сложение (Пример: «=1+1»);</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 вычитание (Пример: «=1-1»);</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 умножение (Пример: «=2*3»);</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 Деление (Пример: «=1/3»);</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 Возведение в степень (Пример: «=2^10»);</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 Процент (Пример: «=3 %» — преобразуется в 0,03; «=37*8 %» — нашли 8 % от 37). То есть если мы дописываем после числа знак «%», то число делится на 100.</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Результатом вычисления любого арифметического выражения будет число.</a:t>
            </a:r>
          </a:p>
          <a:p>
            <a:pPr eaLnBrk="1" hangingPunct="1">
              <a:lnSpc>
                <a:spcPct val="80000"/>
              </a:lnSpc>
              <a:buFont typeface="Wingdings" panose="05000000000000000000" pitchFamily="2" charset="2"/>
              <a:buNone/>
            </a:pPr>
            <a:r>
              <a:rPr lang="ru-RU" altLang="ru-RU" sz="1400" b="1" smtClean="0">
                <a:solidFill>
                  <a:schemeClr val="tx2"/>
                </a:solidFill>
                <a:latin typeface="Times New Roman" panose="02020603050405020304" pitchFamily="18" charset="0"/>
              </a:rPr>
              <a:t>Логические операторы</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"&gt;" — больше;</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"&lt;" — меньше;</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"&gt;=" — больше, либо равно;</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"&lt;=" — меньше, либо равно;</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 равно (проверка на равенство);</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"&lt;&gt;" — неравно (проверка на неравенство).</a:t>
            </a:r>
          </a:p>
          <a:p>
            <a:pPr eaLnBrk="1" hangingPunct="1">
              <a:lnSpc>
                <a:spcPct val="80000"/>
              </a:lnSpc>
              <a:buFont typeface="Wingdings" panose="05000000000000000000" pitchFamily="2" charset="2"/>
              <a:buNone/>
            </a:pPr>
            <a:r>
              <a:rPr lang="ru-RU" altLang="ru-RU" sz="1400" b="1" smtClean="0">
                <a:solidFill>
                  <a:schemeClr val="tx2"/>
                </a:solidFill>
                <a:latin typeface="Times New Roman" panose="02020603050405020304" pitchFamily="18" charset="0"/>
              </a:rPr>
              <a:t>Оператор объединения 2-х строк текста в одну</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Оператор «&amp;» (амперсанд) служит для «склеивания» между собой двух текстовых строк. Например, в ячейке A1 текст «мама», в ячейке A2 текст «мыла раму». В A3 пишем формулу «=A1 &amp; A2». В результате в ячейке A3 появится текст «мамамыла раму». Как видим, пробел между двумя строками автоматически не ставится. Чтобы вставить этот пробел, нужно изменить формулу вот так: «=A1 &amp; " " &amp; A2».</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150938" y="214313"/>
            <a:ext cx="7793037" cy="69850"/>
          </a:xfrm>
        </p:spPr>
        <p:txBody>
          <a:bodyPr/>
          <a:lstStyle/>
          <a:p>
            <a:pPr eaLnBrk="1" hangingPunct="1"/>
            <a:endParaRPr lang="ru-RU" altLang="ru-RU" sz="4000" smtClean="0"/>
          </a:p>
        </p:txBody>
      </p:sp>
      <p:sp>
        <p:nvSpPr>
          <p:cNvPr id="39939" name="Rectangle 3"/>
          <p:cNvSpPr>
            <a:spLocks noGrp="1" noChangeArrowheads="1"/>
          </p:cNvSpPr>
          <p:nvPr>
            <p:ph type="body" idx="1"/>
          </p:nvPr>
        </p:nvSpPr>
        <p:spPr>
          <a:xfrm>
            <a:off x="755650" y="188913"/>
            <a:ext cx="8199438" cy="6480175"/>
          </a:xfrm>
        </p:spPr>
        <p:txBody>
          <a:bodyPr/>
          <a:lstStyle/>
          <a:p>
            <a:pPr eaLnBrk="1" hangingPunct="1">
              <a:lnSpc>
                <a:spcPct val="80000"/>
              </a:lnSpc>
              <a:buFont typeface="Wingdings" panose="05000000000000000000" pitchFamily="2" charset="2"/>
              <a:buNone/>
            </a:pPr>
            <a:r>
              <a:rPr lang="ru-RU" altLang="ru-RU" sz="1400" b="1" smtClean="0">
                <a:solidFill>
                  <a:schemeClr val="tx2"/>
                </a:solidFill>
                <a:latin typeface="Times New Roman" panose="02020603050405020304" pitchFamily="18" charset="0"/>
              </a:rPr>
              <a:t>Операторы ссылок</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 (двоеточие). Ставится между ссылками на первую и последнюю ячейку диапазона. Такое сочетание является ссылкой на диапазон (A1:A15);</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 (точка с запятой). Объединяет несколько ссылок в одну ссылку (СУММ(A1:A15;B1:B15));</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(пробел). Оператор пересечения множеств. Служит для ссылки на общие ячейки двух диапазонов (B7:D7 C6:C8).</a:t>
            </a:r>
          </a:p>
          <a:p>
            <a:pPr eaLnBrk="1" hangingPunct="1">
              <a:lnSpc>
                <a:spcPct val="80000"/>
              </a:lnSpc>
              <a:buFont typeface="Wingdings" panose="05000000000000000000" pitchFamily="2" charset="2"/>
              <a:buNone/>
            </a:pPr>
            <a:r>
              <a:rPr lang="ru-RU" altLang="ru-RU" sz="1400" b="1" smtClean="0">
                <a:solidFill>
                  <a:schemeClr val="tx2"/>
                </a:solidFill>
                <a:latin typeface="Times New Roman" panose="02020603050405020304" pitchFamily="18" charset="0"/>
              </a:rPr>
              <a:t>Выражения</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Выражения в Excel бывают арифметические и логические. Арифметическое выражение (например, «=2*(2+5)», результат — 14) в результате дает числовое значение (положительное, отрицательное, дробное число). Логическое выражение (например, «=3&gt;5», результат — логическое значение «ЛОЖЬ»)в результате может дать лишь 2 значения: «ЛОЖЬ» или «ИСТИНА» (одно число либо больше другого, либо не больше, других вариантов нет).</a:t>
            </a:r>
          </a:p>
          <a:p>
            <a:pPr eaLnBrk="1" hangingPunct="1">
              <a:lnSpc>
                <a:spcPct val="80000"/>
              </a:lnSpc>
              <a:buFont typeface="Wingdings" panose="05000000000000000000" pitchFamily="2" charset="2"/>
              <a:buNone/>
            </a:pPr>
            <a:r>
              <a:rPr lang="ru-RU" altLang="ru-RU" sz="1400" b="1" u="sng" smtClean="0"/>
              <a:t>Функции в Microsoft Excel</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В формулах Microsoft Excel можно использовать функции. Сам термин «функция» здесь используется в том же значении, что и «функция» в программировании. Функция представляет собой готовый блок (кода), предназначенный для решения каких-то задач.</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Все функции в Excel характеризуются:</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Названием;</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Предназначением (что, собственно, она делает);</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Количеством аргументов (параметров);</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Типом аргументов (параметров);</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Типом возвращаемого значения.</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В качестве примера разберем функцию «СТЕПЕНЬ»</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Название: СТЕПЕНЬ;</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Предназначение: возводит указанное число в указанную степень;</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Количество аргументов: РАВНО два (ни меньше, ни больше, иначе Excel выдаст ошибку!);</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Тип аргументов: оба аргумента должны быть числами, или тем, что в итоге преобразуется в число. Если вместо одного из них вписать текст, Excel выдаст ошибку. А если вместо одно из них написать логические значения «ЛОЖЬ» или «ИСТИНА», ошибки не будет, потому что Excel считает «ЛОЖЬ» равно 0, а истину — любое другое ненулевое значение, даже −1 равно «ИСТИНА». То есть логические значения в итоге преобразуются в числовые;</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Тип возвращаемого значения: число — результат возведения в степень.</a:t>
            </a: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150938" y="214313"/>
            <a:ext cx="7793037" cy="69850"/>
          </a:xfrm>
        </p:spPr>
        <p:txBody>
          <a:bodyPr/>
          <a:lstStyle/>
          <a:p>
            <a:pPr eaLnBrk="1" hangingPunct="1"/>
            <a:endParaRPr lang="ru-RU" altLang="ru-RU" sz="4000" smtClean="0"/>
          </a:p>
        </p:txBody>
      </p:sp>
      <p:sp>
        <p:nvSpPr>
          <p:cNvPr id="40963" name="Rectangle 3"/>
          <p:cNvSpPr>
            <a:spLocks noGrp="1" noChangeArrowheads="1"/>
          </p:cNvSpPr>
          <p:nvPr>
            <p:ph type="body" idx="1"/>
          </p:nvPr>
        </p:nvSpPr>
        <p:spPr>
          <a:xfrm>
            <a:off x="755650" y="260350"/>
            <a:ext cx="8199438" cy="6337300"/>
          </a:xfrm>
        </p:spPr>
        <p:txBody>
          <a:bodyPr/>
          <a:lstStyle/>
          <a:p>
            <a:pPr eaLnBrk="1" hangingPunct="1">
              <a:buFont typeface="Wingdings" panose="05000000000000000000" pitchFamily="2" charset="2"/>
              <a:buNone/>
            </a:pPr>
            <a:r>
              <a:rPr lang="ru-RU" altLang="ru-RU" sz="1400" smtClean="0">
                <a:latin typeface="Times New Roman" panose="02020603050405020304" pitchFamily="18" charset="0"/>
              </a:rPr>
              <a:t>Пример использования: «=СТЕПЕНЬ(2;10)». Если написать эту формулу в ячкейке и нажать Enter, в ячейке будет число 1024. Здесь 2 и 10 — аргументы (параметры), а 1024 — возвращаемое функцией значение.</a:t>
            </a:r>
          </a:p>
          <a:p>
            <a:pPr eaLnBrk="1" hangingPunct="1">
              <a:buFont typeface="Wingdings" panose="05000000000000000000" pitchFamily="2" charset="2"/>
              <a:buNone/>
            </a:pPr>
            <a:r>
              <a:rPr lang="ru-RU" altLang="ru-RU" sz="1400" smtClean="0">
                <a:latin typeface="Times New Roman" panose="02020603050405020304" pitchFamily="18" charset="0"/>
              </a:rPr>
              <a:t>Пример формулы для вычисления длины окружности, содержащую функцию ПИ():</a:t>
            </a:r>
          </a:p>
          <a:p>
            <a:pPr eaLnBrk="1" hangingPunct="1">
              <a:buFont typeface="Wingdings" panose="05000000000000000000" pitchFamily="2" charset="2"/>
              <a:buNone/>
            </a:pPr>
            <a:endParaRPr lang="ru-RU" altLang="ru-RU" sz="1400" smtClean="0">
              <a:latin typeface="Times New Roman" panose="02020603050405020304" pitchFamily="18" charset="0"/>
            </a:endParaRPr>
          </a:p>
        </p:txBody>
      </p:sp>
      <p:pic>
        <p:nvPicPr>
          <p:cNvPr id="40964" name="Picture 4" descr="Formula_funkciya_exce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4438" y="1268413"/>
            <a:ext cx="2735262" cy="122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ru-RU" altLang="ru-RU" smtClean="0">
                <a:solidFill>
                  <a:schemeClr val="tx1"/>
                </a:solidFill>
              </a:rPr>
              <a:t>Список литературы</a:t>
            </a:r>
          </a:p>
        </p:txBody>
      </p:sp>
      <p:sp>
        <p:nvSpPr>
          <p:cNvPr id="41987" name="Rectangle 3"/>
          <p:cNvSpPr>
            <a:spLocks noGrp="1" noChangeArrowheads="1"/>
          </p:cNvSpPr>
          <p:nvPr>
            <p:ph type="body" idx="1"/>
          </p:nvPr>
        </p:nvSpPr>
        <p:spPr>
          <a:xfrm>
            <a:off x="827088" y="1989138"/>
            <a:ext cx="8128000" cy="4114800"/>
          </a:xfrm>
        </p:spPr>
        <p:txBody>
          <a:bodyPr/>
          <a:lstStyle/>
          <a:p>
            <a:pPr marL="457200" indent="-457200" eaLnBrk="1" hangingPunct="1">
              <a:lnSpc>
                <a:spcPct val="80000"/>
              </a:lnSpc>
              <a:buFont typeface="Wingdings" panose="05000000000000000000" pitchFamily="2" charset="2"/>
              <a:buNone/>
            </a:pPr>
            <a:r>
              <a:rPr lang="ru-RU" altLang="ru-RU" sz="1400" smtClean="0">
                <a:latin typeface="Times New Roman" panose="02020603050405020304" pitchFamily="18" charset="0"/>
                <a:hlinkClick r:id="rId2"/>
              </a:rPr>
              <a:t>http://informatika.sch880.ru/p1aa1.html</a:t>
            </a:r>
            <a:endParaRPr lang="ru-RU" altLang="ru-RU" sz="1400" smtClean="0">
              <a:latin typeface="Times New Roman" panose="02020603050405020304" pitchFamily="18" charset="0"/>
            </a:endParaRPr>
          </a:p>
          <a:p>
            <a:pPr marL="457200" indent="-457200" eaLnBrk="1" hangingPunct="1">
              <a:lnSpc>
                <a:spcPct val="80000"/>
              </a:lnSpc>
              <a:buFont typeface="Wingdings" panose="05000000000000000000" pitchFamily="2" charset="2"/>
              <a:buNone/>
            </a:pPr>
            <a:r>
              <a:rPr lang="ru-RU" altLang="ru-RU" sz="1200" smtClean="0">
                <a:hlinkClick r:id="rId3"/>
              </a:rPr>
              <a:t>http://www.examens.ru/otvet/11/11/908.html</a:t>
            </a:r>
            <a:endParaRPr lang="ru-RU" altLang="ru-RU" sz="1200" smtClean="0"/>
          </a:p>
          <a:p>
            <a:pPr marL="457200" indent="-457200" eaLnBrk="1" hangingPunct="1">
              <a:lnSpc>
                <a:spcPct val="80000"/>
              </a:lnSpc>
              <a:buFont typeface="Wingdings" panose="05000000000000000000" pitchFamily="2" charset="2"/>
              <a:buNone/>
            </a:pPr>
            <a:r>
              <a:rPr lang="ru-RU" altLang="ru-RU" sz="1400" smtClean="0">
                <a:latin typeface="Times New Roman" panose="02020603050405020304" pitchFamily="18" charset="0"/>
                <a:hlinkClick r:id="rId4"/>
              </a:rPr>
              <a:t>http://inf.e-alekseev.ru/text/Etapy_bd.html</a:t>
            </a:r>
            <a:endParaRPr lang="ru-RU" altLang="ru-RU" sz="1400" smtClean="0">
              <a:latin typeface="Times New Roman" panose="02020603050405020304" pitchFamily="18" charset="0"/>
            </a:endParaRPr>
          </a:p>
          <a:p>
            <a:pPr marL="457200" indent="-457200" eaLnBrk="1" hangingPunct="1">
              <a:lnSpc>
                <a:spcPct val="80000"/>
              </a:lnSpc>
              <a:buFont typeface="Wingdings" panose="05000000000000000000" pitchFamily="2" charset="2"/>
              <a:buNone/>
            </a:pPr>
            <a:r>
              <a:rPr lang="ru-RU" altLang="ru-RU" sz="1200" smtClean="0">
                <a:hlinkClick r:id="rId5"/>
              </a:rPr>
              <a:t>http://www.5byte.ru/8/0005.php</a:t>
            </a:r>
            <a:endParaRPr lang="ru-RU" altLang="ru-RU" sz="1200" smtClean="0"/>
          </a:p>
          <a:p>
            <a:pPr marL="457200" indent="-457200" eaLnBrk="1" hangingPunct="1">
              <a:lnSpc>
                <a:spcPct val="80000"/>
              </a:lnSpc>
              <a:buFont typeface="Wingdings" panose="05000000000000000000" pitchFamily="2" charset="2"/>
              <a:buNone/>
            </a:pPr>
            <a:r>
              <a:rPr lang="ru-RU" altLang="ru-RU" sz="1400" smtClean="0">
                <a:latin typeface="Times New Roman" panose="02020603050405020304" pitchFamily="18" charset="0"/>
                <a:hlinkClick r:id="rId6"/>
              </a:rPr>
              <a:t>http://stfw.ru/page.php?id=9943</a:t>
            </a:r>
            <a:endParaRPr lang="ru-RU" altLang="ru-RU" sz="1400" smtClean="0">
              <a:latin typeface="Times New Roman" panose="02020603050405020304" pitchFamily="18" charset="0"/>
              <a:hlinkClick r:id="rId7"/>
            </a:endParaRPr>
          </a:p>
          <a:p>
            <a:pPr marL="457200" indent="-457200" eaLnBrk="1" hangingPunct="1">
              <a:lnSpc>
                <a:spcPct val="80000"/>
              </a:lnSpc>
              <a:buFont typeface="Wingdings" panose="05000000000000000000" pitchFamily="2" charset="2"/>
              <a:buNone/>
            </a:pPr>
            <a:r>
              <a:rPr lang="ru-RU" altLang="ru-RU" sz="1400" smtClean="0">
                <a:latin typeface="Times New Roman" panose="02020603050405020304" pitchFamily="18" charset="0"/>
                <a:hlinkClick r:id="rId7"/>
              </a:rPr>
              <a:t>http://office.microsoft.com/ru-ru/access-help/HA010037837.aspx</a:t>
            </a:r>
            <a:endParaRPr lang="ru-RU" altLang="ru-RU" sz="1400" smtClean="0">
              <a:latin typeface="Times New Roman" panose="02020603050405020304" pitchFamily="18" charset="0"/>
              <a:hlinkClick r:id="rId8"/>
            </a:endParaRPr>
          </a:p>
          <a:p>
            <a:pPr marL="457200" indent="-457200" eaLnBrk="1" hangingPunct="1">
              <a:lnSpc>
                <a:spcPct val="80000"/>
              </a:lnSpc>
              <a:buFont typeface="Wingdings" panose="05000000000000000000" pitchFamily="2" charset="2"/>
              <a:buNone/>
            </a:pPr>
            <a:r>
              <a:rPr lang="ru-RU" altLang="ru-RU" sz="1400" smtClean="0">
                <a:latin typeface="Times New Roman" panose="02020603050405020304" pitchFamily="18" charset="0"/>
                <a:hlinkClick r:id="rId8"/>
              </a:rPr>
              <a:t>http://office.microsoft.com/ru-ru/access-help/HA001232736.aspx</a:t>
            </a:r>
            <a:endParaRPr lang="ru-RU" altLang="ru-RU" sz="1400" smtClean="0">
              <a:latin typeface="Times New Roman" panose="02020603050405020304" pitchFamily="18" charset="0"/>
              <a:hlinkClick r:id="rId9"/>
            </a:endParaRPr>
          </a:p>
          <a:p>
            <a:pPr marL="457200" indent="-457200" eaLnBrk="1" hangingPunct="1">
              <a:lnSpc>
                <a:spcPct val="80000"/>
              </a:lnSpc>
              <a:buFont typeface="Wingdings" panose="05000000000000000000" pitchFamily="2" charset="2"/>
              <a:buNone/>
            </a:pPr>
            <a:r>
              <a:rPr lang="ru-RU" altLang="ru-RU" sz="1400" smtClean="0">
                <a:latin typeface="Times New Roman" panose="02020603050405020304" pitchFamily="18" charset="0"/>
                <a:hlinkClick r:id="rId9"/>
              </a:rPr>
              <a:t>http://www.5byte.ru/8/0008.php</a:t>
            </a:r>
            <a:endParaRPr lang="ru-RU" altLang="ru-RU" sz="1400" smtClean="0">
              <a:latin typeface="Times New Roman" panose="02020603050405020304" pitchFamily="18" charset="0"/>
              <a:hlinkClick r:id="rId10"/>
            </a:endParaRPr>
          </a:p>
          <a:p>
            <a:pPr marL="457200" indent="-457200" eaLnBrk="1" hangingPunct="1">
              <a:lnSpc>
                <a:spcPct val="80000"/>
              </a:lnSpc>
              <a:buFont typeface="Wingdings" panose="05000000000000000000" pitchFamily="2" charset="2"/>
              <a:buNone/>
            </a:pPr>
            <a:r>
              <a:rPr lang="ru-RU" altLang="ru-RU" sz="1400" smtClean="0">
                <a:latin typeface="Times New Roman" panose="02020603050405020304" pitchFamily="18" charset="0"/>
                <a:hlinkClick r:id="rId10"/>
              </a:rPr>
              <a:t>http://leo-arek.narod.ru/108.htm</a:t>
            </a:r>
            <a:endParaRPr lang="ru-RU" altLang="ru-RU" sz="1400" smtClean="0">
              <a:latin typeface="Times New Roman" panose="02020603050405020304" pitchFamily="18" charset="0"/>
              <a:hlinkClick r:id="rId11"/>
            </a:endParaRPr>
          </a:p>
          <a:p>
            <a:pPr marL="457200" indent="-457200" eaLnBrk="1" hangingPunct="1">
              <a:lnSpc>
                <a:spcPct val="80000"/>
              </a:lnSpc>
              <a:buFont typeface="Wingdings" panose="05000000000000000000" pitchFamily="2" charset="2"/>
              <a:buNone/>
            </a:pPr>
            <a:r>
              <a:rPr lang="ru-RU" altLang="ru-RU" sz="1400" smtClean="0">
                <a:latin typeface="Times New Roman" panose="02020603050405020304" pitchFamily="18" charset="0"/>
                <a:hlinkClick r:id="rId11"/>
              </a:rPr>
              <a:t>http://www.mgopu.ru/PVU/2.1/Delphi/les31.html</a:t>
            </a:r>
            <a:endParaRPr lang="ru-RU" altLang="ru-RU" sz="1400" smtClean="0">
              <a:latin typeface="Times New Roman" panose="02020603050405020304" pitchFamily="18" charset="0"/>
              <a:hlinkClick r:id="rId12"/>
            </a:endParaRPr>
          </a:p>
          <a:p>
            <a:pPr marL="457200" indent="-457200" eaLnBrk="1" hangingPunct="1">
              <a:lnSpc>
                <a:spcPct val="80000"/>
              </a:lnSpc>
              <a:buFont typeface="Wingdings" panose="05000000000000000000" pitchFamily="2" charset="2"/>
              <a:buNone/>
            </a:pPr>
            <a:r>
              <a:rPr lang="ru-RU" altLang="ru-RU" sz="1400" smtClean="0">
                <a:latin typeface="Times New Roman" panose="02020603050405020304" pitchFamily="18" charset="0"/>
                <a:hlinkClick r:id="rId12"/>
              </a:rPr>
              <a:t>http://ru.wikibooks.org/wiki/Microsoft_Excel</a:t>
            </a:r>
            <a:endParaRPr lang="ru-RU" altLang="ru-RU" sz="1400" smtClean="0">
              <a:latin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258888" y="260350"/>
            <a:ext cx="7705725" cy="1416050"/>
          </a:xfrm>
        </p:spPr>
        <p:txBody>
          <a:bodyPr/>
          <a:lstStyle/>
          <a:p>
            <a:pPr eaLnBrk="1" hangingPunct="1"/>
            <a:r>
              <a:rPr lang="ru-RU" altLang="ru-RU" sz="4000" smtClean="0"/>
              <a:t/>
            </a:r>
            <a:br>
              <a:rPr lang="ru-RU" altLang="ru-RU" sz="4000" smtClean="0"/>
            </a:br>
            <a:r>
              <a:rPr lang="ru-RU" altLang="ru-RU" sz="4000" smtClean="0"/>
              <a:t/>
            </a:r>
            <a:br>
              <a:rPr lang="ru-RU" altLang="ru-RU" sz="4000" smtClean="0"/>
            </a:br>
            <a:r>
              <a:rPr lang="ru-RU" altLang="ru-RU" sz="4000" smtClean="0"/>
              <a:t/>
            </a:r>
            <a:br>
              <a:rPr lang="ru-RU" altLang="ru-RU" sz="4000" smtClean="0"/>
            </a:br>
            <a:r>
              <a:rPr lang="ru-RU" altLang="ru-RU" sz="4000" smtClean="0">
                <a:solidFill>
                  <a:schemeClr val="tx1"/>
                </a:solidFill>
              </a:rPr>
              <a:t>1.Основные характеристики персонального компьютера</a:t>
            </a:r>
          </a:p>
        </p:txBody>
      </p:sp>
      <p:sp>
        <p:nvSpPr>
          <p:cNvPr id="6147" name="Rectangle 3"/>
          <p:cNvSpPr>
            <a:spLocks noGrp="1" noChangeArrowheads="1"/>
          </p:cNvSpPr>
          <p:nvPr>
            <p:ph type="body" idx="1"/>
          </p:nvPr>
        </p:nvSpPr>
        <p:spPr>
          <a:xfrm>
            <a:off x="827088" y="1989138"/>
            <a:ext cx="8132762" cy="4114800"/>
          </a:xfrm>
        </p:spPr>
        <p:txBody>
          <a:bodyPr/>
          <a:lstStyle/>
          <a:p>
            <a:pPr eaLnBrk="1" hangingPunct="1">
              <a:lnSpc>
                <a:spcPct val="80000"/>
              </a:lnSpc>
              <a:buFont typeface="Wingdings" panose="05000000000000000000" pitchFamily="2" charset="2"/>
              <a:buNone/>
            </a:pPr>
            <a:r>
              <a:rPr lang="ru-RU" altLang="ru-RU" sz="1400" smtClean="0">
                <a:solidFill>
                  <a:schemeClr val="tx2"/>
                </a:solidFill>
              </a:rPr>
              <a:t>Производительность (быстродействие) ПК</a:t>
            </a:r>
            <a:r>
              <a:rPr lang="ru-RU" altLang="ru-RU" sz="1400" smtClean="0"/>
              <a:t> – возможность компьютера </a:t>
            </a:r>
          </a:p>
          <a:p>
            <a:pPr eaLnBrk="1" hangingPunct="1">
              <a:lnSpc>
                <a:spcPct val="80000"/>
              </a:lnSpc>
              <a:buFont typeface="Wingdings" panose="05000000000000000000" pitchFamily="2" charset="2"/>
              <a:buNone/>
            </a:pPr>
            <a:r>
              <a:rPr lang="ru-RU" altLang="ru-RU" sz="1400" smtClean="0"/>
              <a:t>обрабатывать большие объёмы информации. Определяется быстро-</a:t>
            </a:r>
          </a:p>
          <a:p>
            <a:pPr eaLnBrk="1" hangingPunct="1">
              <a:lnSpc>
                <a:spcPct val="80000"/>
              </a:lnSpc>
              <a:buFont typeface="Wingdings" panose="05000000000000000000" pitchFamily="2" charset="2"/>
              <a:buNone/>
            </a:pPr>
            <a:r>
              <a:rPr lang="ru-RU" altLang="ru-RU" sz="1400" smtClean="0"/>
              <a:t>действием процессора, объёмом ОП и скоростью доступа к ней </a:t>
            </a:r>
          </a:p>
          <a:p>
            <a:pPr eaLnBrk="1" hangingPunct="1">
              <a:lnSpc>
                <a:spcPct val="80000"/>
              </a:lnSpc>
              <a:buFont typeface="Wingdings" panose="05000000000000000000" pitchFamily="2" charset="2"/>
              <a:buNone/>
            </a:pPr>
            <a:r>
              <a:rPr lang="ru-RU" altLang="ru-RU" sz="1400" smtClean="0"/>
              <a:t>(например, Pentium III обрабатывает информацию со скоростью в </a:t>
            </a:r>
          </a:p>
          <a:p>
            <a:pPr eaLnBrk="1" hangingPunct="1">
              <a:lnSpc>
                <a:spcPct val="80000"/>
              </a:lnSpc>
              <a:buFont typeface="Wingdings" panose="05000000000000000000" pitchFamily="2" charset="2"/>
              <a:buNone/>
            </a:pPr>
            <a:r>
              <a:rPr lang="ru-RU" altLang="ru-RU" sz="1400" smtClean="0"/>
              <a:t>сотни миллионов операций в секунду) </a:t>
            </a:r>
          </a:p>
          <a:p>
            <a:pPr eaLnBrk="1" hangingPunct="1">
              <a:lnSpc>
                <a:spcPct val="80000"/>
              </a:lnSpc>
              <a:buFont typeface="Wingdings" panose="05000000000000000000" pitchFamily="2" charset="2"/>
              <a:buNone/>
            </a:pPr>
            <a:r>
              <a:rPr lang="ru-RU" altLang="ru-RU" sz="1400" smtClean="0">
                <a:solidFill>
                  <a:schemeClr val="tx2"/>
                </a:solidFill>
              </a:rPr>
              <a:t>Производительность (быстродействие) процессора</a:t>
            </a:r>
            <a:r>
              <a:rPr lang="ru-RU" altLang="ru-RU" sz="1400" smtClean="0"/>
              <a:t> – количество </a:t>
            </a:r>
          </a:p>
          <a:p>
            <a:pPr eaLnBrk="1" hangingPunct="1">
              <a:lnSpc>
                <a:spcPct val="80000"/>
              </a:lnSpc>
              <a:buFont typeface="Wingdings" panose="05000000000000000000" pitchFamily="2" charset="2"/>
              <a:buNone/>
            </a:pPr>
            <a:r>
              <a:rPr lang="ru-RU" altLang="ru-RU" sz="1400" smtClean="0"/>
              <a:t>элементарных операций выполняемых за 1 секунду.</a:t>
            </a:r>
          </a:p>
          <a:p>
            <a:pPr eaLnBrk="1" hangingPunct="1">
              <a:lnSpc>
                <a:spcPct val="80000"/>
              </a:lnSpc>
              <a:buFont typeface="Wingdings" panose="05000000000000000000" pitchFamily="2" charset="2"/>
              <a:buNone/>
            </a:pPr>
            <a:r>
              <a:rPr lang="ru-RU" altLang="ru-RU" sz="1400" smtClean="0">
                <a:solidFill>
                  <a:schemeClr val="tx2"/>
                </a:solidFill>
              </a:rPr>
              <a:t>Тактовая частота процессора (частота синхронизации)</a:t>
            </a:r>
            <a:r>
              <a:rPr lang="ru-RU" altLang="ru-RU" sz="1400" smtClean="0"/>
              <a:t> - число тактов </a:t>
            </a:r>
          </a:p>
          <a:p>
            <a:pPr eaLnBrk="1" hangingPunct="1">
              <a:lnSpc>
                <a:spcPct val="80000"/>
              </a:lnSpc>
              <a:buFont typeface="Wingdings" panose="05000000000000000000" pitchFamily="2" charset="2"/>
              <a:buNone/>
            </a:pPr>
            <a:r>
              <a:rPr lang="ru-RU" altLang="ru-RU" sz="1400" smtClean="0"/>
              <a:t>процессора в секунду, а </a:t>
            </a:r>
            <a:r>
              <a:rPr lang="ru-RU" altLang="ru-RU" sz="1400" smtClean="0">
                <a:solidFill>
                  <a:schemeClr val="tx2"/>
                </a:solidFill>
              </a:rPr>
              <a:t>такт</a:t>
            </a:r>
            <a:r>
              <a:rPr lang="ru-RU" altLang="ru-RU" sz="1400" smtClean="0"/>
              <a:t> – промежуток времени (микросекунды) за который выполняется элементарная операция (например сложение). Таким образом </a:t>
            </a:r>
            <a:r>
              <a:rPr lang="ru-RU" altLang="ru-RU" sz="1400" smtClean="0">
                <a:solidFill>
                  <a:schemeClr val="tx2"/>
                </a:solidFill>
              </a:rPr>
              <a:t>Тактовая частота</a:t>
            </a:r>
            <a:r>
              <a:rPr lang="ru-RU" altLang="ru-RU" sz="1400" smtClean="0"/>
              <a:t> - это число вырабатываемых за секунду импульсов, синхронизирующих работу узлов компьютера. Именно ТЧ определяет быстродействие компьютера.</a:t>
            </a:r>
            <a:r>
              <a:rPr lang="ru-RU" altLang="ru-RU" sz="1400" smtClean="0">
                <a:solidFill>
                  <a:schemeClr val="tx2"/>
                </a:solidFill>
              </a:rPr>
              <a:t>Задается</a:t>
            </a:r>
            <a:r>
              <a:rPr lang="ru-RU" altLang="ru-RU" sz="1400" smtClean="0"/>
              <a:t> ТЧ специальной микросхемой «генератор тактовой частота», который вырабатывает периодические импульсы. На выполнение процессором каждой операции отводится определенное количество тактов. Частота в 1Мгц = 1миллиону тактов в 1 секунду.  Превышение порога тактовой частоты приводит к возникновению ошибок процессора и др. устройств. Поэтому существуют фиксированные величины тактовых частот для каждого типа процессоров, например: 2,8 ;  3,0  Ггц  и тд</a:t>
            </a:r>
          </a:p>
          <a:p>
            <a:pPr eaLnBrk="1" hangingPunct="1">
              <a:lnSpc>
                <a:spcPct val="80000"/>
              </a:lnSpc>
              <a:buFont typeface="Wingdings" panose="05000000000000000000" pitchFamily="2" charset="2"/>
              <a:buNone/>
            </a:pPr>
            <a:r>
              <a:rPr lang="ru-RU" altLang="ru-RU" sz="1400" smtClean="0">
                <a:solidFill>
                  <a:schemeClr val="tx2"/>
                </a:solidFill>
              </a:rPr>
              <a:t>Разрядность процессора</a:t>
            </a:r>
            <a:r>
              <a:rPr lang="ru-RU" altLang="ru-RU" sz="1400" smtClean="0"/>
              <a:t> – max длина (кол-во разрядов) двоичного кода, который может обрабатываться и передаваться процессором целиком.Разрядность связана с размером специальных ячеек памяти – регистрами. Регистр в 1байт (8бит) называют восьмиразрядным, в 2байта – 16-разрядным и тд.  Высокопроизводительные компьютеры имеют 8-байтовые регистры (64разряда)</a:t>
            </a:r>
          </a:p>
        </p:txBody>
      </p:sp>
      <p:pic>
        <p:nvPicPr>
          <p:cNvPr id="6148" name="Picture 5" descr="j019538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4388" y="1844675"/>
            <a:ext cx="1795462" cy="183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flipV="1">
            <a:off x="1150938" y="115888"/>
            <a:ext cx="6877050" cy="98425"/>
          </a:xfrm>
        </p:spPr>
        <p:txBody>
          <a:bodyPr/>
          <a:lstStyle/>
          <a:p>
            <a:pPr eaLnBrk="1" hangingPunct="1"/>
            <a:endParaRPr lang="ru-RU" altLang="ru-RU" sz="4000" smtClean="0"/>
          </a:p>
        </p:txBody>
      </p:sp>
      <p:sp>
        <p:nvSpPr>
          <p:cNvPr id="7171" name="Rectangle 3"/>
          <p:cNvSpPr>
            <a:spLocks noGrp="1" noChangeArrowheads="1"/>
          </p:cNvSpPr>
          <p:nvPr>
            <p:ph type="body" idx="1"/>
          </p:nvPr>
        </p:nvSpPr>
        <p:spPr>
          <a:xfrm>
            <a:off x="827088" y="188913"/>
            <a:ext cx="7845425" cy="6159500"/>
          </a:xfrm>
        </p:spPr>
        <p:txBody>
          <a:bodyPr/>
          <a:lstStyle/>
          <a:p>
            <a:pPr eaLnBrk="1" hangingPunct="1">
              <a:lnSpc>
                <a:spcPct val="80000"/>
              </a:lnSpc>
              <a:buFont typeface="Wingdings" panose="05000000000000000000" pitchFamily="2" charset="2"/>
              <a:buNone/>
            </a:pPr>
            <a:r>
              <a:rPr lang="ru-RU" altLang="ru-RU" sz="1400" smtClean="0">
                <a:solidFill>
                  <a:schemeClr val="tx2"/>
                </a:solidFill>
              </a:rPr>
              <a:t>Время доступа</a:t>
            </a:r>
            <a:r>
              <a:rPr lang="ru-RU" altLang="ru-RU" sz="1400" smtClean="0"/>
              <a:t> - Быстродействие модулей ОП, это период времени, необходимый для считывание min порции информации из ячеек памяти или записи в память. Современные модули обладают скоростью доступа свыше 10нс (1нс=10-9с)</a:t>
            </a:r>
          </a:p>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Объем памяти (ёмкость)</a:t>
            </a:r>
            <a:r>
              <a:rPr lang="ru-RU" altLang="ru-RU" sz="1400" smtClean="0">
                <a:latin typeface="Times New Roman" panose="02020603050405020304" pitchFamily="18" charset="0"/>
              </a:rPr>
              <a:t> –  max объем информации, который может храниться в ней.</a:t>
            </a:r>
          </a:p>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Плотность записи</a:t>
            </a:r>
            <a:r>
              <a:rPr lang="ru-RU" altLang="ru-RU" sz="1400" smtClean="0">
                <a:latin typeface="Times New Roman" panose="02020603050405020304" pitchFamily="18" charset="0"/>
              </a:rPr>
              <a:t> – объем информации, записанной на единице длины дорожки (бит/мм)</a:t>
            </a:r>
          </a:p>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Скорость обмена информации</a:t>
            </a:r>
            <a:r>
              <a:rPr lang="ru-RU" altLang="ru-RU" sz="1400" smtClean="0">
                <a:latin typeface="Times New Roman" panose="02020603050405020304" pitchFamily="18" charset="0"/>
              </a:rPr>
              <a:t> – скорость записи/считывания на носитель, которая определяется скоростью вращения и перемещения этого носителя в устройстве</a:t>
            </a:r>
          </a:p>
          <a:p>
            <a:pPr eaLnBrk="1" hangingPunct="1">
              <a:lnSpc>
                <a:spcPct val="80000"/>
              </a:lnSpc>
            </a:pPr>
            <a:endParaRPr lang="ru-RU" altLang="ru-RU" sz="1400" smtClean="0">
              <a:latin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331913" y="692150"/>
            <a:ext cx="7467600" cy="1223963"/>
          </a:xfrm>
        </p:spPr>
        <p:txBody>
          <a:bodyPr/>
          <a:lstStyle/>
          <a:p>
            <a:pPr eaLnBrk="1" hangingPunct="1"/>
            <a:r>
              <a:rPr lang="ru-RU" altLang="ru-RU" sz="4000" smtClean="0">
                <a:solidFill>
                  <a:schemeClr val="tx1"/>
                </a:solidFill>
                <a:latin typeface="Times New Roman" panose="02020603050405020304" pitchFamily="18" charset="0"/>
              </a:rPr>
              <a:t>2.Программное обеспечение персонального компьютера</a:t>
            </a:r>
            <a:r>
              <a:rPr lang="ru-RU" altLang="ru-RU" sz="4000" smtClean="0">
                <a:latin typeface="Times New Roman" panose="02020603050405020304" pitchFamily="18" charset="0"/>
              </a:rPr>
              <a:t> </a:t>
            </a:r>
            <a:br>
              <a:rPr lang="ru-RU" altLang="ru-RU" sz="4000" smtClean="0">
                <a:latin typeface="Times New Roman" panose="02020603050405020304" pitchFamily="18" charset="0"/>
              </a:rPr>
            </a:br>
            <a:endParaRPr lang="ru-RU" altLang="ru-RU" sz="4000" smtClean="0">
              <a:latin typeface="Times New Roman" panose="02020603050405020304" pitchFamily="18" charset="0"/>
            </a:endParaRPr>
          </a:p>
        </p:txBody>
      </p:sp>
      <p:sp>
        <p:nvSpPr>
          <p:cNvPr id="8195" name="Rectangle 3"/>
          <p:cNvSpPr>
            <a:spLocks noGrp="1" noChangeArrowheads="1"/>
          </p:cNvSpPr>
          <p:nvPr>
            <p:ph type="body" idx="1"/>
          </p:nvPr>
        </p:nvSpPr>
        <p:spPr>
          <a:xfrm>
            <a:off x="900113" y="1341438"/>
            <a:ext cx="8054975" cy="4791075"/>
          </a:xfrm>
        </p:spPr>
        <p:txBody>
          <a:bodyPr/>
          <a:lstStyle/>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Software</a:t>
            </a:r>
            <a:r>
              <a:rPr lang="ru-RU" altLang="ru-RU" sz="1400" smtClean="0">
                <a:latin typeface="Times New Roman" panose="02020603050405020304" pitchFamily="18" charset="0"/>
              </a:rPr>
              <a:t> - Программное обеспечение (совокупность необходимых программ для обработки различных данных) </a:t>
            </a:r>
          </a:p>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 Программа</a:t>
            </a:r>
            <a:r>
              <a:rPr lang="ru-RU" altLang="ru-RU" sz="1400" smtClean="0">
                <a:latin typeface="Times New Roman" panose="02020603050405020304" pitchFamily="18" charset="0"/>
              </a:rPr>
              <a:t> – последовательность команд, которую выполняет компьютер в процессе обработки данных.</a:t>
            </a:r>
          </a:p>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Данные</a:t>
            </a:r>
            <a:r>
              <a:rPr lang="ru-RU" altLang="ru-RU" sz="1400" smtClean="0">
                <a:latin typeface="Times New Roman" panose="02020603050405020304" pitchFamily="18" charset="0"/>
              </a:rPr>
              <a:t> – это информация, представленная в форме, пригодной для её передачи и обработки с помощью компьютера (Данные – это информация, обрабатываемая в компьютере программным путем). Данные хранятся и обрабатываются на машинном языке - в виде последовательностей 0 и 1.  </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Программы и данные хранятся во внешней </a:t>
            </a:r>
            <a:r>
              <a:rPr lang="ru-RU" altLang="ru-RU" sz="1400" smtClean="0">
                <a:solidFill>
                  <a:schemeClr val="tx2"/>
                </a:solidFill>
                <a:latin typeface="Times New Roman" panose="02020603050405020304" pitchFamily="18" charset="0"/>
              </a:rPr>
              <a:t>памяти</a:t>
            </a:r>
            <a:r>
              <a:rPr lang="ru-RU" altLang="ru-RU" sz="1400" smtClean="0">
                <a:latin typeface="Times New Roman" panose="02020603050405020304" pitchFamily="18" charset="0"/>
              </a:rPr>
              <a:t>. Однако, для того чтобы компьютер мог выполнить программу по обработки данных, она должна находится в ОП (программа, управляющая работой компьютера, всегда находится в его внутренней памяти) </a:t>
            </a:r>
            <a:r>
              <a:rPr lang="ru-RU" altLang="ru-RU" sz="1400" smtClean="0">
                <a:solidFill>
                  <a:schemeClr val="tx2"/>
                </a:solidFill>
                <a:latin typeface="Times New Roman" panose="02020603050405020304" pitchFamily="18" charset="0"/>
              </a:rPr>
              <a:t>Процессор</a:t>
            </a:r>
            <a:r>
              <a:rPr lang="ru-RU" altLang="ru-RU" sz="1400" smtClean="0">
                <a:latin typeface="Times New Roman" panose="02020603050405020304" pitchFamily="18" charset="0"/>
              </a:rPr>
              <a:t> последовательно считывает команды программы и необходимые данные из ОП, а затем записывает данные-результаты обратно в ОП или внешнюю память. В процессе работы процессор может запрашивать данные с устройств ввода информации и пересылать данные на устройства вывода.</a:t>
            </a:r>
          </a:p>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Файл</a:t>
            </a:r>
            <a:r>
              <a:rPr lang="ru-RU" altLang="ru-RU" sz="1400" smtClean="0">
                <a:latin typeface="Times New Roman" panose="02020603050405020304" pitchFamily="18" charset="0"/>
              </a:rPr>
              <a:t> - наименьшая единица хранения информации, содержащая последовательность байтов и имеющая имя. т.е. Файл -это определенное количество информации, имеющее имя и хранящееся во внешней памяти.</a:t>
            </a:r>
          </a:p>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Имя файла</a:t>
            </a:r>
            <a:r>
              <a:rPr lang="ru-RU" altLang="ru-RU" sz="1400" smtClean="0">
                <a:latin typeface="Times New Roman" panose="02020603050405020304" pitchFamily="18" charset="0"/>
              </a:rPr>
              <a:t> состоит из двух частей, разделенных точкой. Слева от точки - находится собственно имя файла (задает пользователь). Справа - формат файла (расширение; тип), которое указывает, какого рода информация хранится в данном файле. Формат устанавливает операционная система в зависимости от отго в какой программной среде создавался файл</a:t>
            </a:r>
          </a:p>
          <a:p>
            <a:pPr eaLnBrk="1" hangingPunct="1">
              <a:lnSpc>
                <a:spcPct val="80000"/>
              </a:lnSpc>
              <a:buFont typeface="Wingdings" panose="05000000000000000000" pitchFamily="2" charset="2"/>
              <a:buNone/>
            </a:pPr>
            <a:r>
              <a:rPr lang="ru-RU" altLang="ru-RU" sz="1400" smtClean="0">
                <a:solidFill>
                  <a:schemeClr val="tx2"/>
                </a:solidFill>
                <a:latin typeface="Times New Roman" panose="02020603050405020304" pitchFamily="18" charset="0"/>
              </a:rPr>
              <a:t>форматы файлов:</a:t>
            </a:r>
            <a:r>
              <a:rPr lang="ru-RU" altLang="ru-RU" sz="1400" smtClean="0">
                <a:latin typeface="Times New Roman" panose="02020603050405020304" pitchFamily="18" charset="0"/>
              </a:rPr>
              <a:t> </a:t>
            </a:r>
          </a:p>
          <a:p>
            <a:pPr eaLnBrk="1" hangingPunct="1">
              <a:lnSpc>
                <a:spcPct val="80000"/>
              </a:lnSpc>
            </a:pPr>
            <a:r>
              <a:rPr lang="ru-RU" altLang="ru-RU" sz="1400" smtClean="0">
                <a:latin typeface="Times New Roman" panose="02020603050405020304" pitchFamily="18" charset="0"/>
              </a:rPr>
              <a:t>exe, com, bat   -  программы</a:t>
            </a:r>
          </a:p>
          <a:p>
            <a:pPr eaLnBrk="1" hangingPunct="1">
              <a:lnSpc>
                <a:spcPct val="80000"/>
              </a:lnSpc>
            </a:pPr>
            <a:r>
              <a:rPr lang="ru-RU" altLang="ru-RU" sz="1400" smtClean="0">
                <a:latin typeface="Times New Roman" panose="02020603050405020304" pitchFamily="18" charset="0"/>
              </a:rPr>
              <a:t>arj, zip, lzh,rar  -  сжатые файлы</a:t>
            </a:r>
          </a:p>
          <a:p>
            <a:pPr eaLnBrk="1" hangingPunct="1">
              <a:lnSpc>
                <a:spcPct val="80000"/>
              </a:lnSpc>
            </a:pPr>
            <a:r>
              <a:rPr lang="ru-RU" altLang="ru-RU" sz="1400" smtClean="0">
                <a:latin typeface="Times New Roman" panose="02020603050405020304" pitchFamily="18" charset="0"/>
              </a:rPr>
              <a:t>gif, pcx, bmp, jpeg  -  картинки (графика)</a:t>
            </a:r>
          </a:p>
          <a:p>
            <a:pPr eaLnBrk="1" hangingPunct="1">
              <a:lnSpc>
                <a:spcPct val="80000"/>
              </a:lnSpc>
            </a:pPr>
            <a:r>
              <a:rPr lang="ru-RU" altLang="ru-RU" sz="1400" smtClean="0">
                <a:latin typeface="Times New Roman" panose="02020603050405020304" pitchFamily="18" charset="0"/>
              </a:rPr>
              <a:t>html    - Web страницы</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150938" y="214313"/>
            <a:ext cx="7793037" cy="69850"/>
          </a:xfrm>
        </p:spPr>
        <p:txBody>
          <a:bodyPr/>
          <a:lstStyle/>
          <a:p>
            <a:pPr eaLnBrk="1" hangingPunct="1"/>
            <a:endParaRPr lang="ru-RU" altLang="ru-RU" sz="4000" smtClean="0"/>
          </a:p>
        </p:txBody>
      </p:sp>
      <p:sp>
        <p:nvSpPr>
          <p:cNvPr id="9219" name="Rectangle 3"/>
          <p:cNvSpPr>
            <a:spLocks noGrp="1" noChangeArrowheads="1"/>
          </p:cNvSpPr>
          <p:nvPr>
            <p:ph type="body" idx="1"/>
          </p:nvPr>
        </p:nvSpPr>
        <p:spPr>
          <a:xfrm>
            <a:off x="900113" y="260350"/>
            <a:ext cx="8054975" cy="5872163"/>
          </a:xfrm>
        </p:spPr>
        <p:txBody>
          <a:bodyPr/>
          <a:lstStyle/>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txt, doc  - текстовый файл</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wav, mid  - звуковые файлы</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bas, pas  - тексты на  языках программирования Бейсик, Паскаль</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       avi   - видеофильмы</a:t>
            </a: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Имя файла в ОС Windows может иметь до 255 символов, причем можно использовать</a:t>
            </a: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русский алфавит.</a:t>
            </a:r>
          </a:p>
          <a:p>
            <a:pPr eaLnBrk="1" hangingPunct="1">
              <a:lnSpc>
                <a:spcPct val="80000"/>
              </a:lnSpc>
              <a:buFont typeface="Wingdings" panose="05000000000000000000" pitchFamily="2" charset="2"/>
              <a:buNone/>
            </a:pPr>
            <a:endParaRPr lang="ru-RU" altLang="ru-RU" sz="1400" smtClean="0">
              <a:latin typeface="Times New Roman" panose="02020603050405020304" pitchFamily="18" charset="0"/>
            </a:endParaRPr>
          </a:p>
          <a:p>
            <a:pPr eaLnBrk="1" hangingPunct="1">
              <a:lnSpc>
                <a:spcPct val="80000"/>
              </a:lnSpc>
              <a:buFont typeface="Wingdings" panose="05000000000000000000" pitchFamily="2" charset="2"/>
              <a:buNone/>
            </a:pPr>
            <a:r>
              <a:rPr lang="ru-RU" altLang="ru-RU" sz="1400" smtClean="0">
                <a:latin typeface="Times New Roman" panose="02020603050405020304" pitchFamily="18" charset="0"/>
              </a:rPr>
              <a:t>В MS-DOS имя содержит до 8 символов (латинские буквы, цифры и знаки) и имеет ограничения в их использовании</a:t>
            </a:r>
          </a:p>
          <a:p>
            <a:pPr eaLnBrk="1" hangingPunct="1">
              <a:buFont typeface="Wingdings" panose="05000000000000000000" pitchFamily="2" charset="2"/>
              <a:buNone/>
            </a:pPr>
            <a:r>
              <a:rPr lang="ru-RU" altLang="ru-RU" sz="1400" smtClean="0">
                <a:solidFill>
                  <a:schemeClr val="tx2"/>
                </a:solidFill>
                <a:latin typeface="Times New Roman" panose="02020603050405020304" pitchFamily="18" charset="0"/>
              </a:rPr>
              <a:t>Типы программного обеспечения</a:t>
            </a:r>
          </a:p>
          <a:p>
            <a:pPr eaLnBrk="1" hangingPunct="1">
              <a:buFont typeface="Wingdings" panose="05000000000000000000" pitchFamily="2" charset="2"/>
              <a:buNone/>
            </a:pPr>
            <a:r>
              <a:rPr lang="ru-RU" altLang="ru-RU" sz="1400" smtClean="0">
                <a:latin typeface="Times New Roman" panose="02020603050405020304" pitchFamily="18" charset="0"/>
              </a:rPr>
              <a:t>В программном обеспечении компьютера есть необходимая часть, без которой на нем просто ничего не сделать. Она называется системным ПО. Покупатель приобретает компьютер, оснащенный системным программным обеспечением, которое не менее важно для работы компьютера, чем память или процессор. Кроме системного ПО в состав программного обеспечения компьютера входят еще прикладные программы и системы программирования.</a:t>
            </a:r>
          </a:p>
          <a:p>
            <a:pPr eaLnBrk="1" hangingPunct="1">
              <a:buFont typeface="Wingdings" panose="05000000000000000000" pitchFamily="2" charset="2"/>
              <a:buNone/>
            </a:pPr>
            <a:r>
              <a:rPr lang="ru-RU" altLang="ru-RU" sz="1400" smtClean="0">
                <a:solidFill>
                  <a:schemeClr val="tx2"/>
                </a:solidFill>
                <a:latin typeface="Times New Roman" panose="02020603050405020304" pitchFamily="18" charset="0"/>
              </a:rPr>
              <a:t>Программное обеспечение компьютера делится на:</a:t>
            </a:r>
            <a:r>
              <a:rPr lang="ru-RU" altLang="ru-RU" sz="1400" smtClean="0">
                <a:latin typeface="Times New Roman" panose="02020603050405020304" pitchFamily="18" charset="0"/>
              </a:rPr>
              <a:t> </a:t>
            </a:r>
          </a:p>
          <a:p>
            <a:pPr eaLnBrk="1" hangingPunct="1">
              <a:buFont typeface="Wingdings" panose="05000000000000000000" pitchFamily="2" charset="2"/>
              <a:buNone/>
            </a:pPr>
            <a:r>
              <a:rPr lang="ru-RU" altLang="ru-RU" sz="1400" smtClean="0">
                <a:latin typeface="Times New Roman" panose="02020603050405020304" pitchFamily="18" charset="0"/>
              </a:rPr>
              <a:t>- системное ПО;</a:t>
            </a:r>
          </a:p>
          <a:p>
            <a:pPr eaLnBrk="1" hangingPunct="1">
              <a:buFont typeface="Wingdings" panose="05000000000000000000" pitchFamily="2" charset="2"/>
              <a:buNone/>
            </a:pPr>
            <a:r>
              <a:rPr lang="ru-RU" altLang="ru-RU" sz="1400" smtClean="0">
                <a:latin typeface="Times New Roman" panose="02020603050405020304" pitchFamily="18" charset="0"/>
              </a:rPr>
              <a:t>- прикладное ПО;</a:t>
            </a:r>
          </a:p>
          <a:p>
            <a:pPr eaLnBrk="1" hangingPunct="1">
              <a:buFont typeface="Wingdings" panose="05000000000000000000" pitchFamily="2" charset="2"/>
              <a:buNone/>
            </a:pPr>
            <a:r>
              <a:rPr lang="ru-RU" altLang="ru-RU" sz="1400" smtClean="0">
                <a:latin typeface="Times New Roman" panose="02020603050405020304" pitchFamily="18" charset="0"/>
              </a:rPr>
              <a:t>- системы программирования.</a:t>
            </a:r>
          </a:p>
          <a:p>
            <a:pPr eaLnBrk="1" hangingPunct="1">
              <a:buFont typeface="Wingdings" panose="05000000000000000000" pitchFamily="2" charset="2"/>
              <a:buNone/>
            </a:pPr>
            <a:r>
              <a:rPr lang="ru-RU" altLang="ru-RU" sz="1400" smtClean="0">
                <a:latin typeface="Times New Roman" panose="02020603050405020304" pitchFamily="18" charset="0"/>
              </a:rPr>
              <a:t>О системном ПО и системах программирования речь пойдет позже. А сейчас познакомимся с прикладным программным обеспечением.</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187450" y="333375"/>
            <a:ext cx="7793038" cy="1008063"/>
          </a:xfrm>
        </p:spPr>
        <p:txBody>
          <a:bodyPr/>
          <a:lstStyle/>
          <a:p>
            <a:pPr eaLnBrk="1" hangingPunct="1"/>
            <a:r>
              <a:rPr lang="ru-RU" altLang="ru-RU" sz="4000" smtClean="0">
                <a:solidFill>
                  <a:schemeClr val="tx1"/>
                </a:solidFill>
                <a:latin typeface="Times New Roman" panose="02020603050405020304" pitchFamily="18" charset="0"/>
              </a:rPr>
              <a:t>2.1. Операционная система</a:t>
            </a:r>
            <a:r>
              <a:rPr lang="ru-RU" altLang="ru-RU" sz="4000" smtClean="0">
                <a:latin typeface="Times New Roman" panose="02020603050405020304" pitchFamily="18" charset="0"/>
              </a:rPr>
              <a:t> </a:t>
            </a:r>
            <a:br>
              <a:rPr lang="ru-RU" altLang="ru-RU" sz="4000" smtClean="0">
                <a:latin typeface="Times New Roman" panose="02020603050405020304" pitchFamily="18" charset="0"/>
              </a:rPr>
            </a:br>
            <a:endParaRPr lang="ru-RU" altLang="ru-RU" sz="4000" smtClean="0">
              <a:latin typeface="Times New Roman" panose="02020603050405020304" pitchFamily="18" charset="0"/>
            </a:endParaRPr>
          </a:p>
        </p:txBody>
      </p:sp>
      <p:sp>
        <p:nvSpPr>
          <p:cNvPr id="10243" name="Rectangle 3"/>
          <p:cNvSpPr>
            <a:spLocks noGrp="1" noChangeArrowheads="1"/>
          </p:cNvSpPr>
          <p:nvPr>
            <p:ph type="body" idx="1"/>
          </p:nvPr>
        </p:nvSpPr>
        <p:spPr>
          <a:xfrm>
            <a:off x="755650" y="692150"/>
            <a:ext cx="8199438" cy="5440363"/>
          </a:xfrm>
        </p:spPr>
        <p:txBody>
          <a:bodyPr/>
          <a:lstStyle/>
          <a:p>
            <a:pPr eaLnBrk="1" hangingPunct="1">
              <a:buFont typeface="Wingdings" panose="05000000000000000000" pitchFamily="2" charset="2"/>
              <a:buNone/>
            </a:pPr>
            <a:r>
              <a:rPr lang="ru-RU" altLang="ru-RU" sz="1400" smtClean="0">
                <a:solidFill>
                  <a:schemeClr val="tx2"/>
                </a:solidFill>
                <a:latin typeface="Times New Roman" panose="02020603050405020304" pitchFamily="18" charset="0"/>
              </a:rPr>
              <a:t>Операционная система (ОС)</a:t>
            </a:r>
          </a:p>
          <a:p>
            <a:pPr eaLnBrk="1" hangingPunct="1">
              <a:buFont typeface="Wingdings" panose="05000000000000000000" pitchFamily="2" charset="2"/>
              <a:buNone/>
            </a:pPr>
            <a:r>
              <a:rPr lang="ru-RU" altLang="ru-RU" sz="1400" smtClean="0">
                <a:latin typeface="Times New Roman" panose="02020603050405020304" pitchFamily="18" charset="0"/>
              </a:rPr>
              <a:t>- это набор программ, обеспечивающих совместное функционирование всех устройств компьютера и предоставляющий доступ к его ресурсам</a:t>
            </a:r>
          </a:p>
          <a:p>
            <a:pPr eaLnBrk="1" hangingPunct="1">
              <a:buFont typeface="Wingdings" panose="05000000000000000000" pitchFamily="2" charset="2"/>
              <a:buNone/>
            </a:pPr>
            <a:r>
              <a:rPr lang="ru-RU" altLang="ru-RU" sz="1400" smtClean="0">
                <a:latin typeface="Times New Roman" panose="02020603050405020304" pitchFamily="18" charset="0"/>
              </a:rPr>
              <a:t>- это системное программное обеспечение, т.е. программы, управляющие ОП, процессором, внешними устройствами и файлами и прикладными программами, и ведущие диалог с пользователем </a:t>
            </a:r>
          </a:p>
          <a:p>
            <a:pPr eaLnBrk="1" hangingPunct="1">
              <a:buFont typeface="Wingdings" panose="05000000000000000000" pitchFamily="2" charset="2"/>
              <a:buNone/>
            </a:pPr>
            <a:r>
              <a:rPr lang="ru-RU" altLang="ru-RU" sz="1400" smtClean="0">
                <a:latin typeface="Times New Roman" panose="02020603050405020304" pitchFamily="18" charset="0"/>
              </a:rPr>
              <a:t>На IBM-совместимых ПК используются ОС  корпорации Microsoft Windows, а также свободно распространяемая операционная система Linux. На ПК фирмы Apple - различные версии ОС Mac OS. На рабочих станциях и серверах - ОС Windows NT/2000/XP и UNIX. ОС разные, но их назначение и функции одинаковые. ОС является необходимой составляющей ПО ПК, без нее компьютер не может работать в принципе. </a:t>
            </a:r>
          </a:p>
          <a:p>
            <a:pPr eaLnBrk="1" hangingPunct="1">
              <a:buFont typeface="Wingdings" panose="05000000000000000000" pitchFamily="2" charset="2"/>
              <a:buNone/>
            </a:pPr>
            <a:r>
              <a:rPr lang="ru-RU" altLang="ru-RU" sz="1400" smtClean="0">
                <a:solidFill>
                  <a:schemeClr val="tx2"/>
                </a:solidFill>
                <a:latin typeface="Times New Roman" panose="02020603050405020304" pitchFamily="18" charset="0"/>
              </a:rPr>
              <a:t>MS-DOS</a:t>
            </a:r>
            <a:r>
              <a:rPr lang="ru-RU" altLang="ru-RU" sz="1400" smtClean="0">
                <a:latin typeface="Times New Roman" panose="02020603050405020304" pitchFamily="18" charset="0"/>
              </a:rPr>
              <a:t> – неграфическая ОС, которая использует интерфейс командной строки. Все команды набираются по буквам в специальной строке. </a:t>
            </a:r>
            <a:r>
              <a:rPr lang="ru-RU" altLang="ru-RU" sz="1400" smtClean="0">
                <a:solidFill>
                  <a:schemeClr val="tx2"/>
                </a:solidFill>
                <a:latin typeface="Times New Roman" panose="02020603050405020304" pitchFamily="18" charset="0"/>
              </a:rPr>
              <a:t>Оболочка</a:t>
            </a:r>
            <a:r>
              <a:rPr lang="ru-RU" altLang="ru-RU" sz="1400" smtClean="0">
                <a:latin typeface="Times New Roman" panose="02020603050405020304" pitchFamily="18" charset="0"/>
              </a:rPr>
              <a:t> – это программа, которая запускается под управлением ОС и помогает работать с ней (например, Norton Commander)</a:t>
            </a:r>
          </a:p>
          <a:p>
            <a:pPr eaLnBrk="1" hangingPunct="1">
              <a:buFont typeface="Wingdings" panose="05000000000000000000" pitchFamily="2" charset="2"/>
              <a:buNone/>
            </a:pPr>
            <a:r>
              <a:rPr lang="ru-RU" altLang="ru-RU" sz="1400" smtClean="0">
                <a:solidFill>
                  <a:schemeClr val="tx2"/>
                </a:solidFill>
                <a:latin typeface="Times New Roman" panose="02020603050405020304" pitchFamily="18" charset="0"/>
              </a:rPr>
              <a:t>WINDOWS</a:t>
            </a:r>
            <a:r>
              <a:rPr lang="ru-RU" altLang="ru-RU" sz="1400" smtClean="0">
                <a:latin typeface="Times New Roman" panose="02020603050405020304" pitchFamily="18" charset="0"/>
              </a:rPr>
              <a:t> – ОС фирмы Microsoft, использует объектно-ориентированную оконную технологию. Подключение устройств происходит автоматически, т.е. ОС сама узнает, что установлено на ПК и настраивается на работу с новым оборудованием. Имеет удобный пользовательский интерфейс. </a:t>
            </a:r>
            <a:r>
              <a:rPr lang="ru-RU" altLang="ru-RU" sz="1400" smtClean="0">
                <a:solidFill>
                  <a:schemeClr val="tx2"/>
                </a:solidFill>
                <a:latin typeface="Times New Roman" panose="02020603050405020304" pitchFamily="18" charset="0"/>
              </a:rPr>
              <a:t>Выполняет базовые функции:</a:t>
            </a:r>
          </a:p>
          <a:p>
            <a:pPr eaLnBrk="1" hangingPunct="1">
              <a:buFont typeface="Wingdings" panose="05000000000000000000" pitchFamily="2" charset="2"/>
              <a:buNone/>
            </a:pPr>
            <a:r>
              <a:rPr lang="ru-RU" altLang="ru-RU" sz="1400" smtClean="0">
                <a:latin typeface="Times New Roman" panose="02020603050405020304" pitchFamily="18" charset="0"/>
              </a:rPr>
              <a:t>1) управляет файловой системой (просмотр, удаление, копирование, перемещение, переименование);</a:t>
            </a:r>
          </a:p>
          <a:p>
            <a:pPr eaLnBrk="1" hangingPunct="1">
              <a:buFont typeface="Wingdings" panose="05000000000000000000" pitchFamily="2" charset="2"/>
              <a:buNone/>
            </a:pPr>
            <a:r>
              <a:rPr lang="ru-RU" altLang="ru-RU" sz="1400" smtClean="0">
                <a:latin typeface="Times New Roman" panose="02020603050405020304" pitchFamily="18" charset="0"/>
              </a:rPr>
              <a:t>2) запуск и завершение прикладных программ;</a:t>
            </a:r>
          </a:p>
          <a:p>
            <a:pPr eaLnBrk="1" hangingPunct="1">
              <a:buFont typeface="Wingdings" panose="05000000000000000000" pitchFamily="2" charset="2"/>
              <a:buNone/>
            </a:pPr>
            <a:r>
              <a:rPr lang="ru-RU" altLang="ru-RU" sz="1400" smtClean="0">
                <a:latin typeface="Times New Roman" panose="02020603050405020304" pitchFamily="18" charset="0"/>
              </a:rPr>
              <a:t>3) всевозможный сервиз (информация о параметрах, их настройка, оптимизация работы и тд)</a:t>
            </a:r>
          </a:p>
          <a:p>
            <a:pPr eaLnBrk="1" hangingPunct="1">
              <a:buFont typeface="Wingdings" panose="05000000000000000000" pitchFamily="2" charset="2"/>
              <a:buNone/>
            </a:pPr>
            <a:r>
              <a:rPr lang="ru-RU" altLang="ru-RU" sz="1400" smtClean="0">
                <a:latin typeface="Times New Roman" panose="02020603050405020304" pitchFamily="18" charset="0"/>
              </a:rPr>
              <a:t>Состав ОС:</a:t>
            </a:r>
          </a:p>
          <a:p>
            <a:pPr eaLnBrk="1" hangingPunct="1">
              <a:buFont typeface="Wingdings" panose="05000000000000000000" pitchFamily="2" charset="2"/>
              <a:buNone/>
            </a:pPr>
            <a:r>
              <a:rPr lang="ru-RU" altLang="ru-RU" sz="1400" smtClean="0">
                <a:solidFill>
                  <a:schemeClr val="tx2"/>
                </a:solidFill>
                <a:latin typeface="Times New Roman" panose="02020603050405020304" pitchFamily="18" charset="0"/>
              </a:rPr>
              <a:t>Программный  модуль, управляющий файловой системой</a:t>
            </a:r>
            <a:r>
              <a:rPr lang="ru-RU" altLang="ru-RU" sz="1400" smtClean="0">
                <a:latin typeface="Times New Roman" panose="02020603050405020304" pitchFamily="18" charset="0"/>
              </a:rPr>
              <a:t> - процесс работы компьютера в сводится к обмену файлами между устройствами.</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150938" y="214313"/>
            <a:ext cx="7793037" cy="69850"/>
          </a:xfrm>
        </p:spPr>
        <p:txBody>
          <a:bodyPr/>
          <a:lstStyle/>
          <a:p>
            <a:pPr eaLnBrk="1" hangingPunct="1"/>
            <a:endParaRPr lang="ru-RU" altLang="ru-RU" sz="4000" smtClean="0"/>
          </a:p>
        </p:txBody>
      </p:sp>
      <p:sp>
        <p:nvSpPr>
          <p:cNvPr id="11267" name="Rectangle 3"/>
          <p:cNvSpPr>
            <a:spLocks noGrp="1" noChangeArrowheads="1"/>
          </p:cNvSpPr>
          <p:nvPr>
            <p:ph type="body" idx="1"/>
          </p:nvPr>
        </p:nvSpPr>
        <p:spPr>
          <a:xfrm>
            <a:off x="755650" y="260350"/>
            <a:ext cx="8199438" cy="6408738"/>
          </a:xfrm>
        </p:spPr>
        <p:txBody>
          <a:bodyPr/>
          <a:lstStyle/>
          <a:p>
            <a:pPr eaLnBrk="1" hangingPunct="1">
              <a:lnSpc>
                <a:spcPct val="90000"/>
              </a:lnSpc>
              <a:buFont typeface="Wingdings" panose="05000000000000000000" pitchFamily="2" charset="2"/>
              <a:buNone/>
            </a:pPr>
            <a:r>
              <a:rPr lang="ru-RU" altLang="ru-RU" sz="1400" smtClean="0">
                <a:solidFill>
                  <a:schemeClr val="tx2"/>
                </a:solidFill>
                <a:latin typeface="Times New Roman" panose="02020603050405020304" pitchFamily="18" charset="0"/>
              </a:rPr>
              <a:t>Командный процессор</a:t>
            </a:r>
            <a:r>
              <a:rPr lang="ru-RU" altLang="ru-RU" sz="1400" smtClean="0">
                <a:latin typeface="Times New Roman" panose="02020603050405020304" pitchFamily="18" charset="0"/>
              </a:rPr>
              <a:t> – специальная программа, которая запрашивает у пользователя команды и выполняет их. Пользователь может дать команду запуска программы, выполнения какой-либо операции над файлами (копирование, удаление, переименование), вывода документа на печать и так далее. Операционная система должна эту команду выполнить</a:t>
            </a:r>
          </a:p>
          <a:p>
            <a:pPr eaLnBrk="1" hangingPunct="1">
              <a:lnSpc>
                <a:spcPct val="90000"/>
              </a:lnSpc>
              <a:buFont typeface="Wingdings" panose="05000000000000000000" pitchFamily="2" charset="2"/>
              <a:buNone/>
            </a:pPr>
            <a:r>
              <a:rPr lang="ru-RU" altLang="ru-RU" sz="1400" smtClean="0">
                <a:solidFill>
                  <a:schemeClr val="tx2"/>
                </a:solidFill>
                <a:latin typeface="Times New Roman" panose="02020603050405020304" pitchFamily="18" charset="0"/>
              </a:rPr>
              <a:t>Драйверы</a:t>
            </a:r>
            <a:r>
              <a:rPr lang="ru-RU" altLang="ru-RU" sz="1400" smtClean="0">
                <a:latin typeface="Times New Roman" panose="02020603050405020304" pitchFamily="18" charset="0"/>
              </a:rPr>
              <a:t> –программы, которые управляют работой устройств. Каждому устройству соответствует свой драйвер. Технология «Plug and Play» (подключи и играй) позволяет автоматизировать подключение новых устройств. В процессе установки Windows определяет тип и конкретную модель установленного устройства и подключает необходимый для его функционирования драйвер. При включении компьютера произво-дится загрузка драйверов в оперативную память. Пользователь имеет возможность вручную установить или переустановить драйверы. </a:t>
            </a:r>
          </a:p>
          <a:p>
            <a:pPr eaLnBrk="1" hangingPunct="1">
              <a:lnSpc>
                <a:spcPct val="90000"/>
              </a:lnSpc>
              <a:buFont typeface="Wingdings" panose="05000000000000000000" pitchFamily="2" charset="2"/>
              <a:buNone/>
            </a:pPr>
            <a:r>
              <a:rPr lang="ru-RU" altLang="ru-RU" sz="1400" smtClean="0">
                <a:solidFill>
                  <a:schemeClr val="tx2"/>
                </a:solidFill>
                <a:latin typeface="Times New Roman" panose="02020603050405020304" pitchFamily="18" charset="0"/>
              </a:rPr>
              <a:t>Программные модули графического интерфейса</a:t>
            </a:r>
            <a:r>
              <a:rPr lang="ru-RU" altLang="ru-RU" sz="1400" smtClean="0">
                <a:latin typeface="Times New Roman" panose="02020603050405020304" pitchFamily="18" charset="0"/>
              </a:rPr>
              <a:t> – программы, позволяющие пользователю вводить команды с помощью мыши</a:t>
            </a:r>
          </a:p>
          <a:p>
            <a:pPr eaLnBrk="1" hangingPunct="1">
              <a:lnSpc>
                <a:spcPct val="90000"/>
              </a:lnSpc>
              <a:buFont typeface="Wingdings" panose="05000000000000000000" pitchFamily="2" charset="2"/>
              <a:buNone/>
            </a:pPr>
            <a:r>
              <a:rPr lang="ru-RU" altLang="ru-RU" sz="1400" smtClean="0">
                <a:solidFill>
                  <a:schemeClr val="tx2"/>
                </a:solidFill>
                <a:latin typeface="Times New Roman" panose="02020603050405020304" pitchFamily="18" charset="0"/>
              </a:rPr>
              <a:t>Утилиты</a:t>
            </a:r>
            <a:r>
              <a:rPr lang="ru-RU" altLang="ru-RU" sz="1400" smtClean="0">
                <a:latin typeface="Times New Roman" panose="02020603050405020304" pitchFamily="18" charset="0"/>
              </a:rPr>
              <a:t> -  сервисные программы для обслуживания дисков (проверять, сжимать, дефрагментировать и тд), выполнения операций с файлами (архивировать, копировать и тд), и работы в компьютерных сетях</a:t>
            </a:r>
          </a:p>
          <a:p>
            <a:pPr eaLnBrk="1" hangingPunct="1">
              <a:lnSpc>
                <a:spcPct val="90000"/>
              </a:lnSpc>
              <a:buFont typeface="Wingdings" panose="05000000000000000000" pitchFamily="2" charset="2"/>
              <a:buNone/>
            </a:pPr>
            <a:r>
              <a:rPr lang="ru-RU" altLang="ru-RU" sz="1400" smtClean="0">
                <a:solidFill>
                  <a:schemeClr val="tx2"/>
                </a:solidFill>
                <a:latin typeface="Times New Roman" panose="02020603050405020304" pitchFamily="18" charset="0"/>
              </a:rPr>
              <a:t>Справочная система</a:t>
            </a:r>
            <a:r>
              <a:rPr lang="ru-RU" altLang="ru-RU" sz="1400" smtClean="0">
                <a:latin typeface="Times New Roman" panose="02020603050405020304" pitchFamily="18" charset="0"/>
              </a:rPr>
              <a:t> – получение информации о функционировании ОС в целом и о работе её отдельных модулей.</a:t>
            </a:r>
          </a:p>
          <a:p>
            <a:pPr eaLnBrk="1" hangingPunct="1">
              <a:lnSpc>
                <a:spcPct val="90000"/>
              </a:lnSpc>
              <a:buFont typeface="Wingdings" panose="05000000000000000000" pitchFamily="2" charset="2"/>
              <a:buNone/>
            </a:pPr>
            <a:r>
              <a:rPr lang="ru-RU" altLang="ru-RU" sz="1400" smtClean="0">
                <a:latin typeface="Times New Roman" panose="02020603050405020304" pitchFamily="18" charset="0"/>
              </a:rPr>
              <a:t> </a:t>
            </a:r>
            <a:r>
              <a:rPr lang="ru-RU" altLang="ru-RU" sz="1400" smtClean="0">
                <a:solidFill>
                  <a:schemeClr val="tx2"/>
                </a:solidFill>
                <a:latin typeface="Times New Roman" panose="02020603050405020304" pitchFamily="18" charset="0"/>
              </a:rPr>
              <a:t>Файлы ОС</a:t>
            </a:r>
            <a:r>
              <a:rPr lang="ru-RU" altLang="ru-RU" sz="1400" smtClean="0">
                <a:latin typeface="Times New Roman" panose="02020603050405020304" pitchFamily="18" charset="0"/>
              </a:rPr>
              <a:t> хранятся во внешней, долговременной памяти (на жестком, гибком или лазерном диске). Но программы могут выполняться, только если они находятся в оперативной памяти, поэтому файлы ОС необходимо загрузить в оперативную память. </a:t>
            </a:r>
          </a:p>
          <a:p>
            <a:pPr eaLnBrk="1" hangingPunct="1">
              <a:lnSpc>
                <a:spcPct val="90000"/>
              </a:lnSpc>
              <a:buFont typeface="Wingdings" panose="05000000000000000000" pitchFamily="2" charset="2"/>
              <a:buNone/>
            </a:pPr>
            <a:r>
              <a:rPr lang="ru-RU" altLang="ru-RU" sz="1400" smtClean="0">
                <a:solidFill>
                  <a:schemeClr val="tx2"/>
                </a:solidFill>
                <a:latin typeface="Times New Roman" panose="02020603050405020304" pitchFamily="18" charset="0"/>
              </a:rPr>
              <a:t>Загрузка ОС:</a:t>
            </a:r>
          </a:p>
          <a:p>
            <a:pPr eaLnBrk="1" hangingPunct="1">
              <a:lnSpc>
                <a:spcPct val="90000"/>
              </a:lnSpc>
              <a:buFont typeface="Wingdings" panose="05000000000000000000" pitchFamily="2" charset="2"/>
              <a:buNone/>
            </a:pPr>
            <a:r>
              <a:rPr lang="ru-RU" altLang="ru-RU" sz="1400" smtClean="0">
                <a:latin typeface="Times New Roman" panose="02020603050405020304" pitchFamily="18" charset="0"/>
              </a:rPr>
              <a:t>- Диск (жесткий, гибкий или лазерный), на котором находятся файлы операционной системы и с которого производится ее загрузка, называется системным.</a:t>
            </a:r>
          </a:p>
          <a:p>
            <a:pPr eaLnBrk="1" hangingPunct="1">
              <a:lnSpc>
                <a:spcPct val="90000"/>
              </a:lnSpc>
              <a:buFont typeface="Wingdings" panose="05000000000000000000" pitchFamily="2" charset="2"/>
              <a:buNone/>
            </a:pPr>
            <a:r>
              <a:rPr lang="ru-RU" altLang="ru-RU" sz="1400" smtClean="0">
                <a:latin typeface="Times New Roman" panose="02020603050405020304" pitchFamily="18" charset="0"/>
              </a:rPr>
              <a:t>- После включения ПК производится загрузка ОС с системного диска в оперативную память. Загрузка должна выполняться в соответствии с программой загрузки. Однако для того чтобы компьютер выполнял какую-нибудь программу, эта программа должна уже находиться в оперативной памяти. Разрешение этого противоречия состоит в последовательной, поэтапной загрузке операционной системы.</a:t>
            </a:r>
          </a:p>
          <a:p>
            <a:pPr eaLnBrk="1" hangingPunct="1">
              <a:lnSpc>
                <a:spcPct val="90000"/>
              </a:lnSpc>
              <a:buFont typeface="Wingdings" panose="05000000000000000000" pitchFamily="2" charset="2"/>
              <a:buNone/>
            </a:pPr>
            <a:endParaRPr lang="ru-RU" altLang="ru-RU" sz="1400" smtClean="0">
              <a:latin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Палитра">
  <a:themeElements>
    <a:clrScheme name="Палитра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Палитра">
      <a:majorFont>
        <a:latin typeface="Tahoma"/>
        <a:ea typeface=""/>
        <a:cs typeface="Arial"/>
      </a:majorFont>
      <a:minorFont>
        <a:latin typeface="Tahoma"/>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алитра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Палитра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Палитра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Палитра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Палитра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Палитра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Blends</Template>
  <TotalTime>596</TotalTime>
  <Words>8067</Words>
  <Application>Microsoft Office PowerPoint</Application>
  <PresentationFormat>Экран (4:3)</PresentationFormat>
  <Paragraphs>411</Paragraphs>
  <Slides>39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39</vt:i4>
      </vt:variant>
    </vt:vector>
  </HeadingPairs>
  <TitlesOfParts>
    <vt:vector size="45" baseType="lpstr">
      <vt:lpstr>Tahoma</vt:lpstr>
      <vt:lpstr>Arial</vt:lpstr>
      <vt:lpstr>Wingdings</vt:lpstr>
      <vt:lpstr>Calibri</vt:lpstr>
      <vt:lpstr>Times New Roman</vt:lpstr>
      <vt:lpstr>Палитра</vt:lpstr>
      <vt:lpstr>          по учебной практике «Компьютеризация и делопроизводство (офисная)»                                               факультета экономики и управления      Студентки группы БМ-41 Маршалкиной Надежды Андреевны                                                            Москва                                                                                                         2010</vt:lpstr>
      <vt:lpstr>            Содержание </vt:lpstr>
      <vt:lpstr>Введение</vt:lpstr>
      <vt:lpstr>   1.Основные характеристики персонального компьютера</vt:lpstr>
      <vt:lpstr>Презентация PowerPoint</vt:lpstr>
      <vt:lpstr>2.Программное обеспечение персонального компьютера  </vt:lpstr>
      <vt:lpstr>Презентация PowerPoint</vt:lpstr>
      <vt:lpstr>2.1. Операционная система  </vt:lpstr>
      <vt:lpstr>Презентация PowerPoint</vt:lpstr>
      <vt:lpstr>Презентация PowerPoint</vt:lpstr>
      <vt:lpstr>2.2. Прикладное программное обеспечение</vt:lpstr>
      <vt:lpstr>Презентация PowerPoint</vt:lpstr>
      <vt:lpstr>3. Понятие базы данных и требования, предъявляемые к ней  </vt:lpstr>
      <vt:lpstr>Презентация PowerPoint</vt:lpstr>
      <vt:lpstr>Презентация PowerPoint</vt:lpstr>
      <vt:lpstr>4. Этапы проектирования базы данных</vt:lpstr>
      <vt:lpstr>Презентация PowerPoint</vt:lpstr>
      <vt:lpstr>Презентация PowerPoint</vt:lpstr>
      <vt:lpstr>5. Этапы создания базы данных в режиме таблицы в Microsoft Access </vt:lpstr>
      <vt:lpstr>Презентация PowerPoint</vt:lpstr>
      <vt:lpstr>Презентация PowerPoint</vt:lpstr>
      <vt:lpstr>6. Понятие фильтров и их применение в Microsoft Access </vt:lpstr>
      <vt:lpstr>Презентация PowerPoint</vt:lpstr>
      <vt:lpstr>7. Результаты создания текстовых документов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8. Создание диаграмм в Microsoft Excel </vt:lpstr>
      <vt:lpstr>Презентация PowerPoint</vt:lpstr>
      <vt:lpstr>Презентация PowerPoint</vt:lpstr>
      <vt:lpstr>9. Функции, формулы и их применение в Microsoft Excel </vt:lpstr>
      <vt:lpstr>Презентация PowerPoint</vt:lpstr>
      <vt:lpstr>Презентация PowerPoint</vt:lpstr>
      <vt:lpstr>Презентация PowerPoint</vt:lpstr>
      <vt:lpstr>Список литературы</vt:lpstr>
    </vt:vector>
  </TitlesOfParts>
  <Company>MoBIL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андрей</dc:creator>
  <cp:lastModifiedBy>admin</cp:lastModifiedBy>
  <cp:revision>70</cp:revision>
  <dcterms:created xsi:type="dcterms:W3CDTF">2010-08-28T10:10:53Z</dcterms:created>
  <dcterms:modified xsi:type="dcterms:W3CDTF">2015-04-08T17:41:50Z</dcterms:modified>
</cp:coreProperties>
</file>