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13" r:id="rId52"/>
    <p:sldId id="308" r:id="rId53"/>
    <p:sldId id="309" r:id="rId54"/>
    <p:sldId id="310" r:id="rId55"/>
    <p:sldId id="311" r:id="rId56"/>
    <p:sldId id="312" r:id="rId57"/>
    <p:sldId id="314" r:id="rId58"/>
    <p:sldId id="315" r:id="rId59"/>
    <p:sldId id="316" r:id="rId60"/>
    <p:sldId id="317" r:id="rId61"/>
    <p:sldId id="318" r:id="rId62"/>
    <p:sldId id="319" r:id="rId63"/>
    <p:sldId id="320" r:id="rId6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5124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5125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6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27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28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5129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5130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dt" sz="half" idx="2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CEAB71A-36AC-4387-9E4C-6E377FFC1C6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90CD8-E514-4294-8BE4-DA2087105D7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9494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8AD17-FEEA-48FD-80C7-2F86BC6945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4194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FF14107-3968-427D-836C-64B7FD0DDEF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1394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BC7D4-7593-4FBC-B1F6-4C251FF80E4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71463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7CEC3-0F0F-49F5-B8C7-75527CBB74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6165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C9D93-A876-4A01-81FA-1C426A67AA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9103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141FA-E8C2-4012-8623-7DB8DC3208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6166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D9093-2DE2-406B-9F85-8523F1E1FF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7261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81ABB0-19EE-4D92-A61E-31CF9348E4D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87867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FF422-BEE4-4DBE-A743-0A6EF6E2E4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8729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7C555B-EB62-4205-A475-295B8A4FDC1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5565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4101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 altLang="ru-RU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 altLang="ru-RU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46A12A77-D2A3-476A-A0B6-625D4F20600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/>
              <a:t>Файловая система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ru-RU"/>
              <a:t>Лекция 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3. Типы файлов</a:t>
            </a:r>
            <a:br>
              <a:rPr lang="ru-RU" altLang="ru-RU" sz="3800"/>
            </a:br>
            <a:r>
              <a:rPr lang="ru-RU" altLang="ru-RU" sz="3800"/>
              <a:t>Каталоги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b="1"/>
              <a:t>В разных файловых системах могут использоваться в качестве атрибутов разные характеристики, например: </a:t>
            </a:r>
            <a:endParaRPr lang="ru-RU" altLang="ru-RU"/>
          </a:p>
          <a:p>
            <a:pPr>
              <a:lnSpc>
                <a:spcPct val="90000"/>
              </a:lnSpc>
            </a:pPr>
            <a:r>
              <a:rPr lang="ru-RU" altLang="ru-RU"/>
              <a:t>информация о разрешенном доступе, </a:t>
            </a:r>
          </a:p>
          <a:p>
            <a:pPr>
              <a:lnSpc>
                <a:spcPct val="90000"/>
              </a:lnSpc>
            </a:pPr>
            <a:r>
              <a:rPr lang="ru-RU" altLang="ru-RU"/>
              <a:t>пароль для доступа к файлу, </a:t>
            </a:r>
          </a:p>
          <a:p>
            <a:pPr>
              <a:lnSpc>
                <a:spcPct val="90000"/>
              </a:lnSpc>
            </a:pPr>
            <a:r>
              <a:rPr lang="ru-RU" altLang="ru-RU"/>
              <a:t>владелец файла, </a:t>
            </a:r>
          </a:p>
          <a:p>
            <a:pPr>
              <a:lnSpc>
                <a:spcPct val="90000"/>
              </a:lnSpc>
            </a:pPr>
            <a:r>
              <a:rPr lang="ru-RU" altLang="ru-RU"/>
              <a:t>создатель файла, </a:t>
            </a:r>
          </a:p>
          <a:p>
            <a:pPr>
              <a:lnSpc>
                <a:spcPct val="90000"/>
              </a:lnSpc>
            </a:pPr>
            <a:r>
              <a:rPr lang="ru-RU" altLang="ru-RU"/>
              <a:t>признак "только для чтения", </a:t>
            </a:r>
          </a:p>
          <a:p>
            <a:pPr>
              <a:lnSpc>
                <a:spcPct val="90000"/>
              </a:lnSpc>
            </a:pPr>
            <a:r>
              <a:rPr lang="ru-RU" altLang="ru-RU"/>
              <a:t>признак "скрытый файл", </a:t>
            </a:r>
          </a:p>
          <a:p>
            <a:pPr>
              <a:lnSpc>
                <a:spcPct val="90000"/>
              </a:lnSpc>
            </a:pPr>
            <a:r>
              <a:rPr lang="ru-RU" altLang="ru-RU"/>
              <a:t>признак "системный файл", </a:t>
            </a:r>
          </a:p>
          <a:p>
            <a:pPr>
              <a:lnSpc>
                <a:spcPct val="90000"/>
              </a:lnSpc>
            </a:pPr>
            <a:r>
              <a:rPr lang="ru-RU" altLang="ru-RU"/>
              <a:t>признак "архивный файл",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3. Типы файлов</a:t>
            </a:r>
            <a:br>
              <a:rPr lang="ru-RU" altLang="ru-RU" sz="3800"/>
            </a:br>
            <a:r>
              <a:rPr lang="ru-RU" altLang="ru-RU" sz="3800"/>
              <a:t>Каталоги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признак "двоичный/символьный",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признак "временный" (удалить после завершения процесса),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признак блокировки,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длина записи,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указатель на ключевое поле в записи,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длина ключа,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времена создания, последнего доступа и последнего изменения,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текущий размер файла,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максимальный размер файла.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3. Типы файлов</a:t>
            </a:r>
            <a:br>
              <a:rPr lang="ru-RU" altLang="ru-RU" sz="3800"/>
            </a:br>
            <a:r>
              <a:rPr lang="ru-RU" altLang="ru-RU" sz="3800"/>
              <a:t>Каталоги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8050213" cy="4565650"/>
          </a:xfrm>
        </p:spPr>
        <p:txBody>
          <a:bodyPr/>
          <a:lstStyle/>
          <a:p>
            <a:r>
              <a:rPr lang="ru-RU" altLang="ru-RU" sz="1800"/>
              <a:t>Каталоги могут непосредственно содержать значения характеристик файлов (MS-DOS) или ссылаться на таблицы, содержащие эти характеристики (ОС UNIX)</a:t>
            </a:r>
          </a:p>
        </p:txBody>
      </p:sp>
      <p:pic>
        <p:nvPicPr>
          <p:cNvPr id="48132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2492375"/>
            <a:ext cx="5616575" cy="3916363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6804025" y="3178175"/>
            <a:ext cx="233997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altLang="ru-RU"/>
              <a:t>Структура каталогов:</a:t>
            </a:r>
          </a:p>
          <a:p>
            <a:pPr algn="ctr"/>
            <a:r>
              <a:rPr lang="ru-RU" altLang="ru-RU"/>
              <a:t>а - структура записи каталога MS-DOS (32 байта);</a:t>
            </a:r>
          </a:p>
          <a:p>
            <a:pPr algn="ctr"/>
            <a:r>
              <a:rPr lang="ru-RU" altLang="ru-RU"/>
              <a:t>б - структура записи каталога ОС UNIX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3. Типы файлов</a:t>
            </a:r>
            <a:br>
              <a:rPr lang="ru-RU" altLang="ru-RU" sz="3800"/>
            </a:br>
            <a:r>
              <a:rPr lang="ru-RU" altLang="ru-RU" sz="3800"/>
              <a:t>Каталоги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/>
              <a:t>Каталоги могут образовывать иерархическую структуру за счет того, что каталог более низкого уровня может входить в каталог более высокого уровня.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Иерархия каталогов может быть деревом или сетью.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Каталоги образуют дерево, если файлу разрешено входить только в один каталог (MS-DOS), и сеть - если файл может входить сразу в несколько каталогов (UNIX)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Как и любой другой файл, каталог имеет символьное имя и однозначно идентифицируется составным именем, содержащим цепочку символьных имен всех каталогов, через которые проходит путь от корня до данного каталога. </a:t>
            </a:r>
          </a:p>
          <a:p>
            <a:pPr>
              <a:lnSpc>
                <a:spcPct val="90000"/>
              </a:lnSpc>
            </a:pPr>
            <a:endParaRPr lang="ru-RU" altLang="ru-RU"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3. Типы файлов</a:t>
            </a:r>
            <a:br>
              <a:rPr lang="ru-RU" altLang="ru-RU" sz="3800"/>
            </a:br>
            <a:r>
              <a:rPr lang="ru-RU" altLang="ru-RU" sz="3800"/>
              <a:t>Каталоги</a:t>
            </a:r>
          </a:p>
        </p:txBody>
      </p:sp>
      <p:pic>
        <p:nvPicPr>
          <p:cNvPr id="51204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412875"/>
            <a:ext cx="3224212" cy="5257800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4067175" y="2632075"/>
            <a:ext cx="48260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altLang="ru-RU"/>
              <a:t>Логическая организация файловой системы</a:t>
            </a:r>
          </a:p>
          <a:p>
            <a:pPr algn="ctr"/>
            <a:endParaRPr lang="ru-RU" altLang="ru-RU"/>
          </a:p>
          <a:p>
            <a:pPr algn="ctr"/>
            <a:r>
              <a:rPr lang="ru-RU" altLang="ru-RU"/>
              <a:t>а - одноуровневая; </a:t>
            </a:r>
          </a:p>
          <a:p>
            <a:pPr algn="ctr"/>
            <a:r>
              <a:rPr lang="ru-RU" altLang="ru-RU"/>
              <a:t>б - иерархическая (дерево);</a:t>
            </a:r>
          </a:p>
          <a:p>
            <a:pPr algn="ctr"/>
            <a:r>
              <a:rPr lang="ru-RU" altLang="ru-RU"/>
              <a:t> в - иерархическая (сеть)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4. Логическая организация файла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Программист имеет дело с логической организацией файла, представляя файл в виде определенным образом организованных логических записей.</a:t>
            </a:r>
          </a:p>
          <a:p>
            <a:r>
              <a:rPr lang="ru-RU" altLang="ru-RU" i="1"/>
              <a:t>Логическая запись</a:t>
            </a:r>
            <a:r>
              <a:rPr lang="ru-RU" altLang="ru-RU"/>
              <a:t> - это наименьший элемент данных, которым может оперировать программист при обмене с внешним устройством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4. Логическая организация файла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Записи могут быть фиксированной длины или переменной длины.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Записи могут быть расположены в файле последовательно (последовательная организация) или в более сложном порядке, с использованием так называемых индексных таблиц, позволяющих обеспечить быстрый доступ к отдельной логической записи (индексно-последовательная организация).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Для идентификации записи может быть использовано специальное поле записи, называемое ключом.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В файловых системах ОС UNIX и MS-DOS файл имеет простейшую логическую структуру - последовательность однобайтовых записей.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4. Логическая организация файла</a:t>
            </a:r>
          </a:p>
        </p:txBody>
      </p:sp>
      <p:pic>
        <p:nvPicPr>
          <p:cNvPr id="55300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557338"/>
            <a:ext cx="5310187" cy="5018087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6300788" y="3860800"/>
            <a:ext cx="25828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/>
              <a:t>Способы логической организации файлов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5. Физическая организация и адрес файла 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Физическая организация файла описывает правила расположения файла на устройстве внешней памяти, в частности на диске. </a:t>
            </a:r>
          </a:p>
          <a:p>
            <a:r>
              <a:rPr lang="ru-RU" altLang="ru-RU"/>
              <a:t>Файл состоит из физических записей - блоков. </a:t>
            </a:r>
          </a:p>
          <a:p>
            <a:r>
              <a:rPr lang="ru-RU" altLang="ru-RU"/>
              <a:t>Блок - наименьшая единица данных, которой внешнее устройство обменивается с оперативной памятью.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5. Физическая организация и адрес файла</a:t>
            </a:r>
          </a:p>
        </p:txBody>
      </p:sp>
      <p:pic>
        <p:nvPicPr>
          <p:cNvPr id="58372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1628775"/>
            <a:ext cx="4926012" cy="5006975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5867400" y="2292350"/>
            <a:ext cx="3059113" cy="311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altLang="ru-RU"/>
              <a:t>Физическая организация файла</a:t>
            </a:r>
          </a:p>
          <a:p>
            <a:pPr algn="ctr"/>
            <a:r>
              <a:rPr lang="ru-RU" altLang="ru-RU"/>
              <a:t>а - непрерывное размещение; </a:t>
            </a:r>
          </a:p>
          <a:p>
            <a:pPr algn="ctr"/>
            <a:r>
              <a:rPr lang="ru-RU" altLang="ru-RU"/>
              <a:t>б - связанный список блоков;</a:t>
            </a:r>
          </a:p>
          <a:p>
            <a:pPr algn="ctr"/>
            <a:r>
              <a:rPr lang="ru-RU" altLang="ru-RU"/>
              <a:t>в - связанный список индексов;</a:t>
            </a:r>
          </a:p>
          <a:p>
            <a:pPr algn="ctr"/>
            <a:r>
              <a:rPr lang="ru-RU" altLang="ru-RU"/>
              <a:t> г - перечень номеров блоков</a:t>
            </a:r>
          </a:p>
          <a:p>
            <a:pPr algn="ctr" eaLnBrk="0" hangingPunct="0"/>
            <a:endParaRPr lang="ru-RU" alt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800100" indent="-800100">
              <a:buFontTx/>
              <a:buAutoNum type="arabicPeriod"/>
            </a:pPr>
            <a:r>
              <a:rPr lang="ru-RU" altLang="ru-RU"/>
              <a:t>Введение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b="1"/>
              <a:t>Файловая система -</a:t>
            </a:r>
            <a:r>
              <a:rPr lang="ru-RU" altLang="ru-RU"/>
              <a:t> это часть ОС, обеспечивающей </a:t>
            </a:r>
          </a:p>
          <a:p>
            <a:r>
              <a:rPr lang="ru-RU" altLang="ru-RU"/>
              <a:t>организацию хранения и доступа к информации на различных носителях</a:t>
            </a:r>
          </a:p>
          <a:p>
            <a:r>
              <a:rPr lang="ru-RU" altLang="ru-RU"/>
              <a:t>пользовательский интерфейс при работе с данными </a:t>
            </a:r>
          </a:p>
          <a:p>
            <a:r>
              <a:rPr lang="ru-RU" altLang="ru-RU"/>
              <a:t>совместное использование файлов несколькими пользователями и процессами.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5. Физическая организация и адрес файла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>
              <a:lnSpc>
                <a:spcPct val="80000"/>
              </a:lnSpc>
            </a:pPr>
            <a:r>
              <a:rPr lang="ru-RU" altLang="ru-RU" sz="2000" b="1" i="1" u="sng"/>
              <a:t>Непрерывное размещение</a:t>
            </a:r>
            <a:r>
              <a:rPr lang="ru-RU" altLang="ru-RU" sz="2000"/>
              <a:t> - простейший вариант физической организации</a:t>
            </a:r>
            <a:r>
              <a:rPr lang="ru-RU" altLang="ru-RU" sz="2000" b="1"/>
              <a:t> </a:t>
            </a:r>
            <a:r>
              <a:rPr lang="ru-RU" altLang="ru-RU" sz="2000"/>
              <a:t>(рисунок а), при котором файлу предоставляется последовательность блоков диска, образующих единый сплошной участок дисковой памяти.</a:t>
            </a:r>
          </a:p>
          <a:p>
            <a:pPr marL="381000" indent="-381000">
              <a:lnSpc>
                <a:spcPct val="80000"/>
              </a:lnSpc>
            </a:pPr>
            <a:r>
              <a:rPr lang="ru-RU" altLang="ru-RU" sz="2000"/>
              <a:t>Для задания адреса файла в этом случае достаточно указать только номер начального блока. </a:t>
            </a:r>
          </a:p>
          <a:p>
            <a:pPr marL="381000" indent="-381000">
              <a:lnSpc>
                <a:spcPct val="80000"/>
              </a:lnSpc>
            </a:pPr>
            <a:r>
              <a:rPr lang="ru-RU" altLang="ru-RU" sz="2000"/>
              <a:t>Другое достоинство этого метода - простота. </a:t>
            </a:r>
          </a:p>
          <a:p>
            <a:pPr marL="381000" indent="-381000">
              <a:lnSpc>
                <a:spcPct val="80000"/>
              </a:lnSpc>
            </a:pPr>
            <a:r>
              <a:rPr lang="ru-RU" altLang="ru-RU" sz="2000"/>
              <a:t>Но имеются и два существенных недостатка: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/>
              <a:t>во время создания файла заранее не известна его длина, а значит не известно, сколько памяти надо зарезервировать для этого файла</a:t>
            </a:r>
          </a:p>
          <a:p>
            <a:pPr marL="381000" indent="-381000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2000"/>
              <a:t>при таком порядке размещения неизбежно возникает фрагментация, и пространство на диске используется не эффективно, так как отдельные участки маленького размера (минимально 1 блок) могут остаться не используемыми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5. Физическая организация и адрес файла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 b="1" i="1" u="sng"/>
              <a:t>Размещение в виде связанного списка блоков дисковой памяти</a:t>
            </a:r>
            <a:r>
              <a:rPr lang="ru-RU" altLang="ru-RU" sz="1800"/>
              <a:t> (рисунок б ).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В начале каждого блока содержится указатель на следующий блок.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Адрес файла также может быть задан одним числом - номером первого блока.</a:t>
            </a:r>
          </a:p>
          <a:p>
            <a:pPr>
              <a:lnSpc>
                <a:spcPct val="80000"/>
              </a:lnSpc>
            </a:pPr>
            <a:r>
              <a:rPr lang="ru-RU" altLang="ru-RU" sz="1800" b="1"/>
              <a:t>В отличие от предыдущего способа, каждый блок может быть присоединен в цепочку какого-либо файла, следовательно фрагментация отсутствует.</a:t>
            </a:r>
            <a:r>
              <a:rPr lang="ru-RU" altLang="ru-RU" sz="1800"/>
              <a:t> Файл может изменяться во время своего существования, наращивая число блоков.</a:t>
            </a:r>
          </a:p>
          <a:p>
            <a:pPr>
              <a:lnSpc>
                <a:spcPct val="80000"/>
              </a:lnSpc>
            </a:pPr>
            <a:r>
              <a:rPr lang="ru-RU" altLang="ru-RU" sz="1800" b="1"/>
              <a:t>Недостатком является сложность реализации доступа к произвольно заданному месту файла</a:t>
            </a:r>
            <a:r>
              <a:rPr lang="ru-RU" altLang="ru-RU" sz="1800"/>
              <a:t>: чтобы прочитать пятый по порядку блок файла, необходимо последовательно прочитать четыре первых блока, прослеживая цепочку номеров блоков.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Кроме того, при этом способе количество данных файла, содержащихся в одном блоке, не равно степени двойки (одно слово израсходовано на номер следующего блока), а многие программы читают данные блоками, размер которых равен степени двойки.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5. Физическая организация и адрес файла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978775" cy="47085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/>
              <a:t>Популярным способом, используемым, например, в файловой системе FAT операционной системы MS-DOS, является </a:t>
            </a:r>
            <a:r>
              <a:rPr lang="ru-RU" altLang="ru-RU" sz="1800" b="1" i="1" u="sng"/>
              <a:t>использование связанного списка индексов</a:t>
            </a:r>
            <a:r>
              <a:rPr lang="ru-RU" altLang="ru-RU" sz="1800"/>
              <a:t>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С каждым блоком связывается некоторый элемент - индекс.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Индексы располагаются в отдельной области диска (в MS-DOS это таблица FAT).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Если некоторый блок распределен некоторому файлу, то индекс этого блока содержит номер следующего блока данного файла.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При такой физической организации сохраняются все достоинства предыдущего способа, но снимаются оба отмеченных недостатка: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800"/>
              <a:t>для доступа к произвольному месту файла достаточно прочитать только блок индексов, отсчитать нужное количество блоков файла по цепочке и определить номер нужного блока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ru-RU" altLang="ru-RU" sz="1800"/>
              <a:t>данные файла занимают блок целиком, а значит имеют объем, равный степени двойки.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6. Права доступа к файлу 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Определить права доступа к файлу - значит определить для каждого пользователя набор операций, которые он может применить к данному файлу. </a:t>
            </a:r>
          </a:p>
          <a:p>
            <a:r>
              <a:rPr lang="ru-RU" altLang="ru-RU"/>
              <a:t>В разных файловых системах может быть определен свой список дифференцируемых операций доступа.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6. Права доступа к файлу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905750" cy="4852988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Список прав доступа к файлу может включать: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создание файла,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уничтожение файла,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открытие файла,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закрытие файла,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чтение файла,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запись в файл,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дополнение файла,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поиск в файле,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получение атрибутов файла,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установление новых значений атрибутов,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переименование,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выполнение файла,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чтение каталога,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и другие операции с файлами и каталогами.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6. Права доступа к файлу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В самом общем случае права доступа могут быть описаны матрицей прав доступа, в которой столбцы соответствуют всем файлам системы, строки - всем пользователям, а на пересечении строк и столбцов указываются разрешенные операции.</a:t>
            </a:r>
          </a:p>
          <a:p>
            <a:pPr>
              <a:lnSpc>
                <a:spcPct val="80000"/>
              </a:lnSpc>
            </a:pPr>
            <a:endParaRPr lang="ru-RU" altLang="ru-RU" sz="2400"/>
          </a:p>
          <a:p>
            <a:pPr>
              <a:lnSpc>
                <a:spcPct val="80000"/>
              </a:lnSpc>
            </a:pPr>
            <a:r>
              <a:rPr lang="ru-RU" altLang="ru-RU" sz="2400"/>
              <a:t>В некоторых системах пользователи могут быть разделены на отдельные категории.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Для всех пользователей одной категории определяются единые права доступа.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2400" i="1"/>
              <a:t>Например, в системе UNIX все пользователи подразделяются на три категории: владельца файла, членов его группы и всех остальных.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6. Права доступа к файлу</a:t>
            </a:r>
          </a:p>
        </p:txBody>
      </p:sp>
      <p:pic>
        <p:nvPicPr>
          <p:cNvPr id="66564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628775"/>
            <a:ext cx="5878513" cy="4105275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6804025" y="3719513"/>
            <a:ext cx="23399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 b="1"/>
              <a:t>Матрица прав доступа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6. Права доступа к файлу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Различают два основных подхода к определению прав доступа: </a:t>
            </a:r>
            <a:endParaRPr lang="ru-RU" altLang="ru-RU" sz="2400"/>
          </a:p>
          <a:p>
            <a:r>
              <a:rPr lang="ru-RU" altLang="ru-RU" sz="2400" b="1"/>
              <a:t>избирательный доступ</a:t>
            </a:r>
            <a:r>
              <a:rPr lang="ru-RU" altLang="ru-RU" sz="2400"/>
              <a:t>, когда для каждого файла и каждого пользователя сам владелец может определить допустимые операции; </a:t>
            </a:r>
          </a:p>
          <a:p>
            <a:r>
              <a:rPr lang="ru-RU" altLang="ru-RU" sz="2400" b="1"/>
              <a:t>мандатный подход</a:t>
            </a:r>
            <a:r>
              <a:rPr lang="ru-RU" altLang="ru-RU" sz="2400"/>
              <a:t>, когда система наделяет пользователя определенными правами по отношению к каждому разделяемому ресурсу (в данном случае файлу) в зависимости от того, к какой группе пользователь отнесен. </a:t>
            </a:r>
          </a:p>
          <a:p>
            <a:endParaRPr lang="ru-RU" altLang="ru-RU" sz="2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6. Права доступа к файлу</a:t>
            </a:r>
            <a:br>
              <a:rPr lang="ru-RU" altLang="ru-RU" sz="3800"/>
            </a:br>
            <a:r>
              <a:rPr lang="ru-RU" altLang="ru-RU" sz="3800"/>
              <a:t>Linux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000"/>
              <a:t>Особенности: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Linux - это многопользовательская система: каждый файл является исключительной собственностью одного пользователя и одной группы.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Каждый пользователь владеет личным каталогом (называемым домашним каталогом).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Пользователь является владельцем этого каталога и всех создаваемых в нем файлов.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С ними также ассоциируется группа, которая является основной группой, к которой принадлежит пользователь.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Пользователь может быть членом нескольких групп одновременно.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Как владелец файла, пользователь может устанавливать права на файлы.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6. Права доступа к файлу</a:t>
            </a:r>
            <a:br>
              <a:rPr lang="ru-RU" altLang="ru-RU" sz="3800"/>
            </a:br>
            <a:r>
              <a:rPr lang="ru-RU" altLang="ru-RU" sz="3800"/>
              <a:t>Linux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 sz="2400" b="1"/>
              <a:t>права распределяются между тремя категориями пользователей: </a:t>
            </a:r>
          </a:p>
          <a:p>
            <a:r>
              <a:rPr lang="ru-RU" altLang="ru-RU" sz="2400" b="1"/>
              <a:t>владельцем файла;</a:t>
            </a:r>
          </a:p>
          <a:p>
            <a:r>
              <a:rPr lang="ru-RU" altLang="ru-RU" sz="2400" b="1"/>
              <a:t>всеми пользователями, являющимися членами группы, ассоциированной с файлом (также называемой группой владельца), но не являющимися владельцами;</a:t>
            </a:r>
          </a:p>
          <a:p>
            <a:r>
              <a:rPr lang="ru-RU" altLang="ru-RU" sz="2400" b="1"/>
              <a:t>остальными, куда входят все остальные пользователи, которые не являются ни владельцами, ни членами группы владельца.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2. Имена файлов</a:t>
            </a:r>
            <a:br>
              <a:rPr lang="ru-RU" altLang="ru-RU" sz="3800"/>
            </a:br>
            <a:r>
              <a:rPr lang="ru-RU" altLang="ru-RU" sz="3800"/>
              <a:t>Файлы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Файловая система берет на себя организацию взаимодействия программ с файлами, расположенными на дисках. </a:t>
            </a:r>
          </a:p>
          <a:p>
            <a:r>
              <a:rPr lang="ru-RU" altLang="ru-RU"/>
              <a:t>Для идентификации файлов используются имена. </a:t>
            </a:r>
          </a:p>
          <a:p>
            <a:r>
              <a:rPr lang="ru-RU" altLang="ru-RU"/>
              <a:t>Пользователи дают файлам символьные имена, при этом учитываются ограничения ОС как на используемые символы, так и на длину имени.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6. Права доступа к файлу</a:t>
            </a:r>
            <a:br>
              <a:rPr lang="ru-RU" altLang="ru-RU" sz="3800"/>
            </a:br>
            <a:r>
              <a:rPr lang="ru-RU" altLang="ru-RU" sz="3800"/>
              <a:t>Linux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 b="1"/>
              <a:t>Существует три разновидности прав:</a:t>
            </a:r>
            <a:endParaRPr lang="ru-RU" altLang="ru-RU" sz="1800"/>
          </a:p>
          <a:p>
            <a:pPr>
              <a:lnSpc>
                <a:spcPct val="80000"/>
              </a:lnSpc>
            </a:pPr>
            <a:r>
              <a:rPr lang="ru-RU" altLang="ru-RU" sz="1800" b="1"/>
              <a:t>Права на чтение</a:t>
            </a:r>
            <a:r>
              <a:rPr lang="ru-RU" altLang="ru-RU" sz="1800"/>
              <a:t> (Read, r): пользователю разрешается читать содержимое файла. По отношению к каталогу это означает, что пользователь может просмотреть его содержимое (т.е. список файлов этого каталога).</a:t>
            </a:r>
          </a:p>
          <a:p>
            <a:pPr>
              <a:lnSpc>
                <a:spcPct val="80000"/>
              </a:lnSpc>
            </a:pPr>
            <a:r>
              <a:rPr lang="ru-RU" altLang="ru-RU" sz="1800" b="1"/>
              <a:t>Права на запись</a:t>
            </a:r>
            <a:r>
              <a:rPr lang="ru-RU" altLang="ru-RU" sz="1800"/>
              <a:t> (Write, w): разрешает изменять содержимое файла. По отношению к каталогу право на запись дает пользователю возможность добавлять или удалять файлы из этого каталога, даже если он не является владельцем этих файлов.</a:t>
            </a:r>
          </a:p>
          <a:p>
            <a:pPr>
              <a:lnSpc>
                <a:spcPct val="80000"/>
              </a:lnSpc>
            </a:pPr>
            <a:r>
              <a:rPr lang="ru-RU" altLang="ru-RU" sz="1800" b="1"/>
              <a:t>Права на выполнение</a:t>
            </a:r>
            <a:r>
              <a:rPr lang="ru-RU" altLang="ru-RU" sz="1800"/>
              <a:t> (eXecute, x): разрешает запуск файла (обычно только исполняемые файлы имеют этот тип прав доступа). По отношению к каталогу это дает пользователю возможность проходить его, что означает войти в этот каталог или пройти сквозь него. Обратите внимание, что это отличается от доступа на чтение: вы в состоянии пройти через каталог, но прочитать его содержимое все-таки не можете!</a:t>
            </a:r>
          </a:p>
          <a:p>
            <a:pPr>
              <a:lnSpc>
                <a:spcPct val="80000"/>
              </a:lnSpc>
            </a:pPr>
            <a:endParaRPr lang="ru-RU" altLang="ru-RU" sz="18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6. Права доступа к файлу</a:t>
            </a:r>
            <a:br>
              <a:rPr lang="ru-RU" altLang="ru-RU" sz="3800"/>
            </a:br>
            <a:r>
              <a:rPr lang="ru-RU" altLang="ru-RU" sz="3800"/>
              <a:t>Linux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459787" cy="4530725"/>
          </a:xfrm>
        </p:spPr>
        <p:txBody>
          <a:bodyPr/>
          <a:lstStyle/>
          <a:p>
            <a:r>
              <a:rPr lang="ru-RU" altLang="ru-RU"/>
              <a:t>Возможны любые комбинации этих прав. </a:t>
            </a:r>
          </a:p>
          <a:p>
            <a:r>
              <a:rPr lang="ru-RU" altLang="ru-RU"/>
              <a:t>Ниже представлено выполнение команды ls -l в командной строке:</a:t>
            </a:r>
            <a:endParaRPr lang="en-US" altLang="ru-RU"/>
          </a:p>
          <a:p>
            <a:pPr>
              <a:buFont typeface="Wingdings" panose="05000000000000000000" pitchFamily="2" charset="2"/>
              <a:buNone/>
            </a:pPr>
            <a:r>
              <a:rPr lang="en-US" altLang="ru-RU" sz="2000"/>
              <a:t>ls -l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ru-RU" sz="2000"/>
              <a:t>total 1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ru-RU" sz="2000"/>
              <a:t>-rw-r-----   </a:t>
            </a:r>
            <a:r>
              <a:rPr lang="ru-RU" altLang="ru-RU" sz="2000"/>
              <a:t>  </a:t>
            </a:r>
            <a:r>
              <a:rPr lang="en-US" altLang="ru-RU" sz="2000"/>
              <a:t>1 </a:t>
            </a:r>
            <a:r>
              <a:rPr lang="ru-RU" altLang="ru-RU" sz="2000"/>
              <a:t>  </a:t>
            </a:r>
            <a:r>
              <a:rPr lang="en-US" altLang="ru-RU" sz="2000"/>
              <a:t>queen  users</a:t>
            </a:r>
            <a:r>
              <a:rPr lang="ru-RU" altLang="ru-RU" sz="2000"/>
              <a:t>   </a:t>
            </a:r>
            <a:r>
              <a:rPr lang="en-US" altLang="ru-RU" sz="2000"/>
              <a:t>    0</a:t>
            </a:r>
            <a:r>
              <a:rPr lang="ru-RU" altLang="ru-RU" sz="2000"/>
              <a:t>   </a:t>
            </a:r>
            <a:r>
              <a:rPr lang="en-US" altLang="ru-RU" sz="2000"/>
              <a:t> Jul  8 </a:t>
            </a:r>
            <a:r>
              <a:rPr lang="ru-RU" altLang="ru-RU" sz="2000"/>
              <a:t> </a:t>
            </a:r>
            <a:r>
              <a:rPr lang="en-US" altLang="ru-RU" sz="2000"/>
              <a:t>14:11</a:t>
            </a:r>
            <a:r>
              <a:rPr lang="ru-RU" altLang="ru-RU" sz="2000"/>
              <a:t>   </a:t>
            </a:r>
            <a:r>
              <a:rPr lang="en-US" altLang="ru-RU" sz="2000"/>
              <a:t> a_file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ru-RU" sz="2000"/>
              <a:t>drwxr-xr-- </a:t>
            </a:r>
            <a:r>
              <a:rPr lang="ru-RU" altLang="ru-RU" sz="2000"/>
              <a:t>  </a:t>
            </a:r>
            <a:r>
              <a:rPr lang="en-US" altLang="ru-RU" sz="2000"/>
              <a:t>2</a:t>
            </a:r>
            <a:r>
              <a:rPr lang="ru-RU" altLang="ru-RU" sz="2000"/>
              <a:t>  </a:t>
            </a:r>
            <a:r>
              <a:rPr lang="en-US" altLang="ru-RU" sz="2000"/>
              <a:t> peter </a:t>
            </a:r>
            <a:r>
              <a:rPr lang="ru-RU" altLang="ru-RU" sz="2000"/>
              <a:t>   </a:t>
            </a:r>
            <a:r>
              <a:rPr lang="en-US" altLang="ru-RU" sz="2000"/>
              <a:t>users </a:t>
            </a:r>
            <a:r>
              <a:rPr lang="ru-RU" altLang="ru-RU" sz="2000"/>
              <a:t>1</a:t>
            </a:r>
            <a:r>
              <a:rPr lang="en-US" altLang="ru-RU" sz="2000"/>
              <a:t>024 </a:t>
            </a:r>
            <a:r>
              <a:rPr lang="ru-RU" altLang="ru-RU" sz="2000"/>
              <a:t>   </a:t>
            </a:r>
            <a:r>
              <a:rPr lang="en-US" altLang="ru-RU" sz="2000"/>
              <a:t>Jul  8 </a:t>
            </a:r>
            <a:r>
              <a:rPr lang="ru-RU" altLang="ru-RU" sz="2000"/>
              <a:t> </a:t>
            </a:r>
            <a:r>
              <a:rPr lang="en-US" altLang="ru-RU" sz="2000"/>
              <a:t>14:11</a:t>
            </a:r>
            <a:r>
              <a:rPr lang="ru-RU" altLang="ru-RU" sz="2000"/>
              <a:t>    </a:t>
            </a:r>
            <a:r>
              <a:rPr lang="en-US" altLang="ru-RU" sz="2000"/>
              <a:t>a_directory/</a:t>
            </a:r>
            <a:endParaRPr lang="ru-RU" altLang="ru-RU" sz="20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6. Права доступа к файлу</a:t>
            </a:r>
            <a:br>
              <a:rPr lang="ru-RU" altLang="ru-RU" sz="3800"/>
            </a:br>
            <a:r>
              <a:rPr lang="ru-RU" altLang="ru-RU" sz="3800"/>
              <a:t>Linux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Есть одно исключение из этих правил - root. </a:t>
            </a:r>
          </a:p>
          <a:p>
            <a:pPr>
              <a:lnSpc>
                <a:spcPct val="80000"/>
              </a:lnSpc>
            </a:pPr>
            <a:r>
              <a:rPr lang="en-US" altLang="ru-RU" sz="2400"/>
              <a:t>r</a:t>
            </a:r>
            <a:r>
              <a:rPr lang="ru-RU" altLang="ru-RU" sz="2400"/>
              <a:t>oot может изменять атрибуты (права доступа, владельца и группу) всех файлов, даже если он не является владельцем, и поэтому сможет сделать себя владельцем файла!</a:t>
            </a:r>
            <a:endParaRPr lang="en-US" altLang="ru-RU" sz="2400"/>
          </a:p>
          <a:p>
            <a:pPr>
              <a:lnSpc>
                <a:spcPct val="80000"/>
              </a:lnSpc>
            </a:pPr>
            <a:r>
              <a:rPr lang="ru-RU" altLang="ru-RU" sz="2400"/>
              <a:t>root может читать файлы, для которых у него нет прав на чтение, проходить через каталоги, к которым у него, будь он обычным пользователем, не было бы доступа и т.д.</a:t>
            </a:r>
            <a:endParaRPr lang="en-US" altLang="ru-RU" sz="2400"/>
          </a:p>
          <a:p>
            <a:pPr>
              <a:lnSpc>
                <a:spcPct val="80000"/>
              </a:lnSpc>
            </a:pPr>
            <a:r>
              <a:rPr lang="ru-RU" altLang="ru-RU" sz="2400"/>
              <a:t>Если root'у не хватает прав, ему нужно просто добавить их. </a:t>
            </a:r>
            <a:endParaRPr lang="en-US" altLang="ru-RU" sz="2400"/>
          </a:p>
          <a:p>
            <a:pPr>
              <a:lnSpc>
                <a:spcPct val="80000"/>
              </a:lnSpc>
            </a:pPr>
            <a:r>
              <a:rPr lang="ru-RU" altLang="ru-RU" sz="2400"/>
              <a:t>root имеет полный контроль над системой, что влечет за собой определенный уровень доверия к человеку, знающего его пароль.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6. Права доступа к файлу</a:t>
            </a:r>
            <a:br>
              <a:rPr lang="ru-RU" altLang="ru-RU" sz="3800"/>
            </a:br>
            <a:r>
              <a:rPr lang="ru-RU" altLang="ru-RU" sz="3800"/>
              <a:t>Linux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b="1"/>
              <a:t>Имя файла может содержать любые символы</a:t>
            </a:r>
            <a:r>
              <a:rPr lang="ru-RU" altLang="ru-RU" sz="2000"/>
              <a:t>, включая непечатаемые, за исключением ASCII-символа 0, который означает конец строки, и /, который является разделителем каталога. Кроме того, вследствие чувствительности к регистру в UNIX® файлы readme и Readme будут разными, потому что под буквами r и R в системах на базе UNIX® подразумеваются два разных символа.</a:t>
            </a:r>
          </a:p>
          <a:p>
            <a:pPr>
              <a:lnSpc>
                <a:spcPct val="80000"/>
              </a:lnSpc>
            </a:pPr>
            <a:r>
              <a:rPr lang="ru-RU" altLang="ru-RU" sz="2000" b="1"/>
              <a:t>Имя файла не обязательно должно иметь расширение</a:t>
            </a:r>
            <a:r>
              <a:rPr lang="ru-RU" altLang="ru-RU" sz="2000"/>
              <a:t>, если только вам не захочется так называть свои файлы. В GNU/Linux расширения файлов не определяют их содержимого, а также на большинстве операционных систем. Тем не менее, так называемые «расширения файлов» довольно удобны. В UNIX® точка (.) - это просто один из символов, но он также имеет одно специальное назначение. В UNIX® файлы с именами, начинающимися с точки, являются «скрытыми»; это также касается и каталогов, чьи имена начинаются с .</a:t>
            </a:r>
          </a:p>
          <a:p>
            <a:pPr>
              <a:lnSpc>
                <a:spcPct val="80000"/>
              </a:lnSpc>
            </a:pPr>
            <a:endParaRPr lang="ru-RU" altLang="ru-RU" sz="200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7. Кэширование диска 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 b="1"/>
              <a:t>Кэш-память</a:t>
            </a:r>
            <a:r>
              <a:rPr lang="ru-RU" altLang="ru-RU" sz="2400"/>
              <a:t>, или просто кэш (cache), — это способ совместного функционирования двух типов запоминающих устройств, отличающихся временем доступа и стоимостью хранения данных, который за счет динамического копирования в «быстрое» ЗУ наиболее часто используемой информации из «медленного» ЗУ позволяет, с одной стороны, уменьшить среднее время доступа к данным, а с другой стороны, экономить более дорогую быстродействующую память.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7. Кэширование диска</a:t>
            </a:r>
          </a:p>
        </p:txBody>
      </p:sp>
      <p:pic>
        <p:nvPicPr>
          <p:cNvPr id="76804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1557338"/>
            <a:ext cx="7056438" cy="3400425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6807" name="Rectangle 7"/>
          <p:cNvSpPr>
            <a:spLocks noChangeArrowheads="1"/>
          </p:cNvSpPr>
          <p:nvPr/>
        </p:nvSpPr>
        <p:spPr bwMode="auto">
          <a:xfrm>
            <a:off x="2411413" y="5229225"/>
            <a:ext cx="4089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/>
              <a:t>Иерархия запоминающих устройств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7. Кэширование диска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/>
              <a:t>Неотъемлемым свойством кэш-памяти является ее прозрачность для программ и пользователей. Система не требует никакой внешней информации об интенсивности использования данных; ни пользователи, ни программы не принимают никакого участия в перемещении данных из ЗУ одного типа в ЗУ другого типа, все это делается автоматически системными средствами. </a:t>
            </a:r>
            <a:endParaRPr lang="ru-RU" altLang="ru-RU" sz="2000" b="1"/>
          </a:p>
          <a:p>
            <a:pPr>
              <a:lnSpc>
                <a:spcPct val="90000"/>
              </a:lnSpc>
            </a:pPr>
            <a:r>
              <a:rPr lang="ru-RU" altLang="ru-RU" sz="2000" b="1"/>
              <a:t>Кэш-памятью, или кэшем, называют не только способ организации работы двух типов запоминающих устройств, но и одно из устройств — «быстрое» ЗУ</a:t>
            </a:r>
            <a:r>
              <a:rPr lang="ru-RU" altLang="ru-RU" sz="2000"/>
              <a:t>. Оно стоит дороже и, как правило, имеет сравнительно небольшой объем. «Медленное» ЗУ далее будем называть основной памятью, противопоставляя ее вспомогательной кэш-памяти.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7. Кэширование диска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/>
              <a:t>В некоторых ФС запросы к внешним устройствам, в которых адресация осуществляется блоками (диски, ленты), перехватываются промежуточным программным слоем-подсистемой буферизации.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Подсистема буферизации – буферный пул, располагающийся в оперативной памяти, и комплекс программ, управляющих этим пулом.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Каждый буфер пула имеет размер, равный одному блоку.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При поступлении запроса на чтение некоторого блока подсистема буферизации просматривает свой буферный пул и, если находит требуемый блок, то копирует его в буфер запрашивающего процесса.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Операция ввода-вывода считается выполненной, хотя физического обмена с устройством не происходило.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Очевиден выигрыш во времени доступа к файлу.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Если же нужный блок в буферном пуле отсутствует, то он считывается с устройства и одновременно с передачей запрашивающему процессу копируется в один из буферов подсистемы буферизации.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При отсутствии свободного буфера на диск вытесняется наименее используемая информация. </a:t>
            </a:r>
          </a:p>
          <a:p>
            <a:pPr>
              <a:lnSpc>
                <a:spcPct val="80000"/>
              </a:lnSpc>
            </a:pPr>
            <a:r>
              <a:rPr lang="ru-RU" altLang="ru-RU" sz="1800"/>
              <a:t>Таким образом, подсистема буферизации работает по принципу кэш-памяти.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8. Общая модель файловой системы 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Функционирование любой ФС можно представить </a:t>
            </a:r>
            <a:r>
              <a:rPr lang="ru-RU" altLang="ru-RU" i="1"/>
              <a:t>многоуровневой моделью:</a:t>
            </a:r>
          </a:p>
          <a:p>
            <a:r>
              <a:rPr lang="ru-RU" altLang="ru-RU"/>
              <a:t>Каждый уровень модели предоставляет некоторый интерфейс (набор функций) вышележащему уровню </a:t>
            </a:r>
          </a:p>
          <a:p>
            <a:r>
              <a:rPr lang="ru-RU" altLang="ru-RU"/>
              <a:t>Каждый уровень модели для выполнения своей работы использует интерфейс (обращается с набором запросов) нижележащего уровня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8. Общая модель файловой системы</a:t>
            </a:r>
          </a:p>
        </p:txBody>
      </p:sp>
      <p:pic>
        <p:nvPicPr>
          <p:cNvPr id="81924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5650" y="1557338"/>
            <a:ext cx="6121400" cy="5211762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6877050" y="2781300"/>
            <a:ext cx="162401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/>
              <a:t>Общая модель файловой системы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2. Имена файлов</a:t>
            </a:r>
            <a:br>
              <a:rPr lang="ru-RU" altLang="ru-RU" sz="3800"/>
            </a:br>
            <a:r>
              <a:rPr lang="ru-RU" altLang="ru-RU" sz="3800"/>
              <a:t>Переход от коротких имен файлов к длинным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При переходе к длинным именам возникает проблема совместимости с ранее созданными приложениями, использующими короткие имена. </a:t>
            </a:r>
          </a:p>
          <a:p>
            <a:r>
              <a:rPr lang="ru-RU" altLang="ru-RU"/>
              <a:t>Файловая система должна уметь предоставлять эквивалентные короткие имена (псевдонимы) файлам, имеющим длинные имена.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8. Общая модель файловой системы</a:t>
            </a:r>
            <a:br>
              <a:rPr lang="ru-RU" altLang="ru-RU" sz="3800"/>
            </a:br>
            <a:r>
              <a:rPr lang="ru-RU" altLang="ru-RU" sz="3800"/>
              <a:t>Символьный уровень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/>
              <a:t>Задача: определение по символьному имени файла его уникального имени.</a:t>
            </a:r>
            <a:r>
              <a:rPr lang="ru-RU" altLang="ru-RU" sz="2400"/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В ФС, в которых каждый файл может иметь только одно символьное имя (MS-DOS), этот уровень отсутствует, так как символьное имя является одновременно уникальным и может быть использовано ОС.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В других ФС, в которых один и тот же файл может иметь несколько символьных имен, на данном уровне просматривается цепочка каталогов для определения уникального имени файла.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В ФС UNIX, например, уникальным именем является номер индексного дескриптора файла (i-node). 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8. Общая модель файловой системы</a:t>
            </a:r>
            <a:br>
              <a:rPr lang="ru-RU" altLang="ru-RU" sz="3800"/>
            </a:br>
            <a:r>
              <a:rPr lang="ru-RU" altLang="ru-RU" sz="3800"/>
              <a:t>Базовый уровень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/>
              <a:t>По уникальному имени файла определяются его характеристики: права доступа, адрес, размер и другие.</a:t>
            </a:r>
            <a:r>
              <a:rPr lang="ru-RU" altLang="ru-RU" sz="2400"/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Характеристики файла могут входить в состав каталога или храниться в отдельных таблицах.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При открытии файла его характеристики перемещаются с диска в оперативную память, чтобы уменьшить среднее время доступа к файлу.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В некоторых ФС (например, HPFS) при открытии файла вместе с его характеристиками в оперативную память перемещаются несколько первых блоков файла, содержащих данные.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8. Общая модель файловой системы</a:t>
            </a:r>
            <a:br>
              <a:rPr lang="ru-RU" altLang="ru-RU" sz="3800"/>
            </a:br>
            <a:r>
              <a:rPr lang="ru-RU" altLang="ru-RU" sz="3800"/>
              <a:t>Уровень проверки прав доступа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Сравниваются полномочия пользователя или процесса, выдавших запрос, со списком разрешенных видов доступа к данному файлу</a:t>
            </a:r>
          </a:p>
          <a:p>
            <a:r>
              <a:rPr lang="ru-RU" altLang="ru-RU"/>
              <a:t>Если запрашиваемый вид доступа разрешен, то выполнение запроса продолжается</a:t>
            </a:r>
          </a:p>
          <a:p>
            <a:r>
              <a:rPr lang="ru-RU" altLang="ru-RU"/>
              <a:t>Если нет – выдается сообщение о нарушении прав доступа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8. Общая модель файловой системы</a:t>
            </a:r>
            <a:br>
              <a:rPr lang="ru-RU" altLang="ru-RU" sz="3800"/>
            </a:br>
            <a:r>
              <a:rPr lang="ru-RU" altLang="ru-RU" sz="3800"/>
              <a:t>Логический уровень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b="1"/>
              <a:t>Определяются координаты запрашиваемой логической записи в файле, то есть требуется определить, на каком расстоянии (в байтах) от начала файла находится требуемая логическая запись</a:t>
            </a:r>
            <a:r>
              <a:rPr lang="ru-RU" altLang="ru-RU" sz="2000"/>
              <a:t>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При этом абстрагируются от физического расположения файла, он представляется в виде непрерывной последовательности байт.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Алгоритм работы данного уровня зависит от логической организации файла. Например, если файл организован как последовательность логических записей фиксированной длины l, то n-ая логическая запись имеет смещение l</a:t>
            </a:r>
            <a:r>
              <a:rPr lang="ru-RU" altLang="ru-RU" sz="2000" baseline="30000"/>
              <a:t>(n-1)</a:t>
            </a:r>
            <a:r>
              <a:rPr lang="ru-RU" altLang="ru-RU" sz="2000"/>
              <a:t> байт.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Для определения координат логической записи в файле с индексно-последовательной организацией выполняется чтение таблицы индексов (ключей), в которой непосредственно указывается адрес логической записи.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8. Общая модель файловой системы</a:t>
            </a:r>
            <a:br>
              <a:rPr lang="ru-RU" altLang="ru-RU" sz="3800"/>
            </a:br>
            <a:r>
              <a:rPr lang="ru-RU" altLang="ru-RU" sz="3800"/>
              <a:t>Физический уровень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 b="1"/>
              <a:t>ФС определяет номер физического блока, который содержит требуемую логическую запись, и смещение логической записи в физическом блоке.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Для решения этой задачи используются результаты работы логического уровня - смещение логической записи в файле, адрес файла на внешнем устройстве, а также сведения о физической организации файла, включая размер блока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Задача физического уровня решается независимо от того, как был логически организован файл. 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8. Общая модель файловой системы</a:t>
            </a:r>
            <a:br>
              <a:rPr lang="ru-RU" altLang="ru-RU" sz="3800"/>
            </a:br>
            <a:r>
              <a:rPr lang="ru-RU" altLang="ru-RU" sz="3800"/>
              <a:t>Физический уровень</a:t>
            </a:r>
          </a:p>
        </p:txBody>
      </p:sp>
      <p:pic>
        <p:nvPicPr>
          <p:cNvPr id="90116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1484313"/>
            <a:ext cx="5616575" cy="2516187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0118" name="Rectangle 6"/>
          <p:cNvSpPr>
            <a:spLocks noChangeArrowheads="1"/>
          </p:cNvSpPr>
          <p:nvPr/>
        </p:nvSpPr>
        <p:spPr bwMode="auto">
          <a:xfrm>
            <a:off x="2362200" y="4019550"/>
            <a:ext cx="67818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/>
              <a:t>Исходные данные: </a:t>
            </a:r>
          </a:p>
          <a:p>
            <a:r>
              <a:rPr lang="ru-RU" altLang="ru-RU"/>
              <a:t>V - размер блока </a:t>
            </a:r>
          </a:p>
          <a:p>
            <a:r>
              <a:rPr lang="ru-RU" altLang="ru-RU"/>
              <a:t>N - номер первого блока файла </a:t>
            </a:r>
          </a:p>
          <a:p>
            <a:r>
              <a:rPr lang="ru-RU" altLang="ru-RU"/>
              <a:t>S - смещение логической записи в файле </a:t>
            </a:r>
          </a:p>
          <a:p>
            <a:r>
              <a:rPr lang="ru-RU" altLang="ru-RU"/>
              <a:t>Требуется определить на физическом уровне: </a:t>
            </a:r>
          </a:p>
          <a:p>
            <a:r>
              <a:rPr lang="ru-RU" altLang="ru-RU"/>
              <a:t>n - номер блока, содержащего требуемую логическую запись </a:t>
            </a:r>
          </a:p>
          <a:p>
            <a:r>
              <a:rPr lang="ru-RU" altLang="ru-RU"/>
              <a:t>s - смещение логической записи в пределах блока </a:t>
            </a:r>
          </a:p>
          <a:p>
            <a:r>
              <a:rPr lang="ru-RU" altLang="ru-RU"/>
              <a:t>n = N + [S/V], где [S/V] - целая часть числа S/V </a:t>
            </a:r>
          </a:p>
          <a:p>
            <a:r>
              <a:rPr lang="ru-RU" altLang="ru-RU"/>
              <a:t>s = R [S/V] - дробная часть числа S/V </a:t>
            </a:r>
          </a:p>
          <a:p>
            <a:pPr eaLnBrk="0" hangingPunct="0"/>
            <a:endParaRPr lang="ru-RU" alt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77813"/>
            <a:ext cx="8459787" cy="1143000"/>
          </a:xfrm>
        </p:spPr>
        <p:txBody>
          <a:bodyPr/>
          <a:lstStyle/>
          <a:p>
            <a:r>
              <a:rPr lang="ru-RU" altLang="ru-RU" sz="3800"/>
              <a:t>8. Общая модель файловой системы</a:t>
            </a:r>
            <a:br>
              <a:rPr lang="ru-RU" altLang="ru-RU" sz="3800"/>
            </a:br>
            <a:r>
              <a:rPr lang="ru-RU" altLang="ru-RU" sz="3800"/>
              <a:t>Обращение к подсистеме ввода-вывода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b="1"/>
              <a:t>После определения номера физического блока, ФС обращается к системе ввода-вывода для выполнения операции обмена с внешним устройством</a:t>
            </a:r>
            <a:r>
              <a:rPr lang="ru-RU" altLang="ru-RU"/>
              <a:t>.</a:t>
            </a:r>
          </a:p>
          <a:p>
            <a:r>
              <a:rPr lang="ru-RU" altLang="ru-RU"/>
              <a:t>В ответ на этот запрос в буфер ФС будет передан нужный блок, в котором на основании полученного при работе физического уровня смещения выбирается требуемая логическая запись.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800"/>
              <a:t>9. </a:t>
            </a:r>
            <a:r>
              <a:rPr lang="ru-RU" altLang="ru-RU" sz="3800"/>
              <a:t>Отображаемые в память файлы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По сравнению с доступом к памяти, традиционный доступ к файлам выглядит запутанным и неудобным.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По этой причине некоторые ОС, обеспечивают отображение файлов в адресное пространство выполняемого процесса.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Это выражается в появлении двух </a:t>
            </a:r>
            <a:r>
              <a:rPr lang="ru-RU" altLang="ru-RU" sz="2400" u="sng"/>
              <a:t>новых системных вызовов</a:t>
            </a:r>
            <a:r>
              <a:rPr lang="ru-RU" altLang="ru-RU" sz="2400"/>
              <a:t>: MAP (отобразить) и UNMAP (отменить отображение).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Первый вызов передает операционной системе в качестве параметров имя файла и виртуальный адрес, и операционная система отображает указанный файл в виртуальное адресное пространство по указанному адресу.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800"/>
              <a:t>9. </a:t>
            </a:r>
            <a:r>
              <a:rPr lang="ru-RU" altLang="ru-RU" sz="3800"/>
              <a:t>Отображаемые в память файлы</a:t>
            </a:r>
            <a:br>
              <a:rPr lang="ru-RU" altLang="ru-RU" sz="3800"/>
            </a:br>
            <a:r>
              <a:rPr lang="ru-RU" altLang="ru-RU" sz="3800"/>
              <a:t>Пример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Предположим, что файл f имеет длину 64 К и отображается на область виртуального адресного пространства с начальным адресом 512 К.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После этого любая машинная команда, которая читает содержимое байта по адресу 512 К, получает 0-ой байт этого файла и т.д.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Очевидно, что запись по адресу 512 К + 1100 изменяет 1100 байт файла.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При завершении процесса на диске остается модифицированная версия файла, как если бы он был изменен комбинацией вызовов SEEK и WRITE.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800"/>
              <a:t>9. </a:t>
            </a:r>
            <a:r>
              <a:rPr lang="ru-RU" altLang="ru-RU" sz="3800"/>
              <a:t>Отображаемые в память файлы</a:t>
            </a:r>
            <a:br>
              <a:rPr lang="ru-RU" altLang="ru-RU" sz="3800"/>
            </a:br>
            <a:r>
              <a:rPr lang="ru-RU" altLang="ru-RU" sz="3800"/>
              <a:t>Пример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50213" cy="4997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 b="1"/>
              <a:t>В действительности при отображении файла внутренние системные таблицы изменяются так, чтобы данный файл служил хранилищем страниц виртуальной памяти на диске.</a:t>
            </a:r>
            <a:r>
              <a:rPr lang="ru-RU" altLang="ru-RU" sz="2000"/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Таким образом, чтение по адресу 512 К вызывает страничный отказ, в результате чего страница 0 переносится в физическую память.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Аналогично, запись по адресу 512 К + 1100 вызывает страничный отказ, в результате которого страница, содержащая этот адрес, перемещается в память, после чего осуществляется запись в память по требуемому адресу.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Если эта страница вытесняется из памяти алгоритмом замены страниц, то она записывается обратно в файл в соответствующее его место.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При завершении процесса все отображенные и модифицированные страницы переписываются из памяти в файл.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2. Имена файлов</a:t>
            </a:r>
            <a:br>
              <a:rPr lang="ru-RU" altLang="ru-RU" sz="3800"/>
            </a:br>
            <a:r>
              <a:rPr lang="ru-RU" altLang="ru-RU" sz="3800"/>
              <a:t>Символьные имена файлов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/>
              <a:t>Обычно разные файлы могут иметь одинаковые символьные имена.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 В этом случае файл однозначно идентифицируется так называемым составным именем, представляющем собой последовательность символьных имен каталогов. </a:t>
            </a:r>
          </a:p>
          <a:p>
            <a:pPr>
              <a:lnSpc>
                <a:spcPct val="80000"/>
              </a:lnSpc>
            </a:pPr>
            <a:endParaRPr lang="ru-RU" altLang="ru-RU" sz="2000"/>
          </a:p>
          <a:p>
            <a:pPr>
              <a:lnSpc>
                <a:spcPct val="80000"/>
              </a:lnSpc>
            </a:pPr>
            <a:r>
              <a:rPr lang="ru-RU" altLang="ru-RU" sz="2000"/>
              <a:t>В некоторых системах одному и тому же файлу не может быть дано несколько разных имен, а в других такое ограничение отсутствует.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В последнем случае ОС присваивает файлу дополнительно уникальное имя, так, чтобы можно было установить взаимно-однозначное соответствие между файлом и его уникальным именем.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Уникальное имя представляет собой числовой идентификатор и используется программами операционной системы (</a:t>
            </a:r>
            <a:r>
              <a:rPr lang="en-US" altLang="ru-RU" sz="2000"/>
              <a:t>inode </a:t>
            </a:r>
            <a:r>
              <a:rPr lang="ru-RU" altLang="ru-RU" sz="2000"/>
              <a:t>в </a:t>
            </a:r>
            <a:r>
              <a:rPr lang="en-US" altLang="ru-RU" sz="2000"/>
              <a:t>Unix</a:t>
            </a:r>
            <a:r>
              <a:rPr lang="ru-RU" altLang="ru-RU" sz="2000"/>
              <a:t>).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800"/>
              <a:t>9. </a:t>
            </a:r>
            <a:r>
              <a:rPr lang="ru-RU" altLang="ru-RU" sz="3800"/>
              <a:t>Отображаемые в память файлы</a:t>
            </a:r>
            <a:br>
              <a:rPr lang="ru-RU" altLang="ru-RU" sz="3800"/>
            </a:br>
            <a:r>
              <a:rPr lang="ru-RU" altLang="ru-RU" sz="3800"/>
              <a:t>Пример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600200"/>
            <a:ext cx="7905750" cy="42767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 b="1"/>
              <a:t>Отображение файлов лучше всего работает в системе, которая поддерживает сегментацию.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В такой системе каждый файл может быть отображен в свой собственный сегмент, так что k-ый байт в файле является k-ым байтом сегмента.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На рисунке (а) изображен процесс, который имеет два сегмента-кода и данных.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Предположим, что этот процесс копирует файлы. Для этого он сначала отображает файл-источник, например, abc. Затем он создает пустой сегмент и отображает на него файл назначения, например, файл ddd. 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ru-RU" altLang="ru-RU" sz="240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800"/>
              <a:t>9. </a:t>
            </a:r>
            <a:r>
              <a:rPr lang="ru-RU" altLang="ru-RU" sz="3800"/>
              <a:t>Отображаемые в память файлы</a:t>
            </a:r>
            <a:br>
              <a:rPr lang="ru-RU" altLang="ru-RU" sz="3800"/>
            </a:br>
            <a:r>
              <a:rPr lang="ru-RU" altLang="ru-RU" sz="3800"/>
              <a:t>Пример</a:t>
            </a:r>
          </a:p>
        </p:txBody>
      </p:sp>
      <p:pic>
        <p:nvPicPr>
          <p:cNvPr id="103428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1050" y="1773238"/>
            <a:ext cx="6049963" cy="2228850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3430" name="Rectangle 6"/>
          <p:cNvSpPr>
            <a:spLocks noChangeArrowheads="1"/>
          </p:cNvSpPr>
          <p:nvPr/>
        </p:nvSpPr>
        <p:spPr bwMode="auto">
          <a:xfrm>
            <a:off x="1619250" y="4508500"/>
            <a:ext cx="67103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altLang="ru-RU"/>
              <a:t>(а) Сегменты процесса перед отображением файлов в адресное пространство; </a:t>
            </a:r>
          </a:p>
          <a:p>
            <a:pPr algn="ctr"/>
            <a:r>
              <a:rPr lang="ru-RU" altLang="ru-RU"/>
              <a:t>(б) Процесс после отображения существующего файла abc в один сегмент и создания нового сегмента для файла ddd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800"/>
              <a:t>9. </a:t>
            </a:r>
            <a:r>
              <a:rPr lang="ru-RU" altLang="ru-RU" sz="3800"/>
              <a:t>Отображаемые в память файлы</a:t>
            </a:r>
            <a:br>
              <a:rPr lang="ru-RU" altLang="ru-RU" sz="3800"/>
            </a:br>
            <a:r>
              <a:rPr lang="ru-RU" altLang="ru-RU" sz="3800"/>
              <a:t>Пример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/>
              <a:t>С этого момента процесс может копировать сегмент-источник в сегмент-приемник с помощью обычного программного цикла, использующего команды пересылки в памяти типа mov. </a:t>
            </a:r>
          </a:p>
          <a:p>
            <a:r>
              <a:rPr lang="ru-RU" altLang="ru-RU" sz="2400"/>
              <a:t>Никакие вызовы READ или WRITE не нужны. После выполнения копирования процесс может выполнить вызов UNMAP для удаления файла из адресного пространства, а затем завершиться. Выходной файл ddd будет существовать на диске, как если бы он был создан обычным способом. 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800"/>
              <a:t>9. </a:t>
            </a:r>
            <a:r>
              <a:rPr lang="ru-RU" altLang="ru-RU" sz="3800"/>
              <a:t>Отображаемые в память файлы</a:t>
            </a:r>
            <a:br>
              <a:rPr lang="ru-RU" altLang="ru-RU" sz="3800"/>
            </a:br>
            <a:r>
              <a:rPr lang="ru-RU" altLang="ru-RU" sz="3800"/>
              <a:t>Пример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050213" cy="506888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/>
              <a:t/>
            </a:r>
            <a:br>
              <a:rPr lang="ru-RU" altLang="ru-RU" sz="2000"/>
            </a:br>
            <a:r>
              <a:rPr lang="ru-RU" altLang="ru-RU" sz="2000" b="1"/>
              <a:t>Хотя отображение файлов исключает потребность в выполнении ввода-вывода и тем самым облегчает программирование, этот способ порождает и некоторые новые проблемы.</a:t>
            </a:r>
            <a:r>
              <a:rPr lang="ru-RU" altLang="ru-RU" sz="2000"/>
              <a:t> </a:t>
            </a:r>
          </a:p>
          <a:p>
            <a:pPr>
              <a:lnSpc>
                <a:spcPct val="80000"/>
              </a:lnSpc>
            </a:pPr>
            <a:r>
              <a:rPr lang="ru-RU" altLang="ru-RU" sz="2000" b="1"/>
              <a:t>Во-первых</a:t>
            </a:r>
            <a:r>
              <a:rPr lang="ru-RU" altLang="ru-RU" sz="2000"/>
              <a:t>, для системы сложно узнать точную длину выходного файла, в данном примере ddd.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Проще указать наибольший номер записанной страницы, но нет способа узнать, сколько байт в этой странице было записано.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Предположим, что программа использует только страницу номер 0, и после выполнения все байты все еще установлены в значение 0 (их начальное значение).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Быть может, файл состоит из 10 нулей. А может быть, он состоит из 100 нулей. Как это определить?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Операционная система не может это сообщить. Все, что она может сделать, так это создать файл, длина которого равна размеру страницы. 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800"/>
              <a:t>9. </a:t>
            </a:r>
            <a:r>
              <a:rPr lang="ru-RU" altLang="ru-RU" sz="3800"/>
              <a:t>Отображаемые в память файлы</a:t>
            </a:r>
            <a:br>
              <a:rPr lang="ru-RU" altLang="ru-RU" sz="3800"/>
            </a:br>
            <a:r>
              <a:rPr lang="ru-RU" altLang="ru-RU" sz="3800"/>
              <a:t>Пример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 b="1"/>
              <a:t>Вторая проблема проявляется (потенциально), если один процесс отображает файл, а другой процесс открывает его для обычного файлового доступа</a:t>
            </a:r>
            <a:r>
              <a:rPr lang="ru-RU" altLang="ru-RU" sz="2400"/>
              <a:t>. </a:t>
            </a:r>
          </a:p>
          <a:p>
            <a:r>
              <a:rPr lang="ru-RU" altLang="ru-RU" sz="2400"/>
              <a:t>Если первый процесс изменяет страницу, то это изменение не будет отражено в файле на диске до тех пор, пока страница не будет вытеснена на диск. </a:t>
            </a:r>
          </a:p>
          <a:p>
            <a:r>
              <a:rPr lang="ru-RU" altLang="ru-RU" sz="2400"/>
              <a:t>Поддержание согласованности данных файла для этих двух процессов требует от системы больших забот.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800"/>
              <a:t>9. </a:t>
            </a:r>
            <a:r>
              <a:rPr lang="ru-RU" altLang="ru-RU" sz="3800"/>
              <a:t>Отображаемые в память файлы</a:t>
            </a:r>
            <a:br>
              <a:rPr lang="ru-RU" altLang="ru-RU" sz="3800"/>
            </a:br>
            <a:r>
              <a:rPr lang="ru-RU" altLang="ru-RU" sz="3800"/>
              <a:t>Пример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b="1"/>
              <a:t>Третья проблема состоит в том, что файл может быть больше, чем сегмент, и даже больше, чем все виртуальное адресное пространство</a:t>
            </a:r>
            <a:r>
              <a:rPr lang="ru-RU" altLang="ru-RU"/>
              <a:t>. </a:t>
            </a:r>
          </a:p>
          <a:p>
            <a:r>
              <a:rPr lang="ru-RU" altLang="ru-RU"/>
              <a:t>Единственный способ ее решения состоит в реализации вызова MAP таким образом, чтобы он мог отображать не весь файл, а его часть. Хотя такая работа, очевидно, менее удобна, чем отображение целого файла.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10. Современные архитектуры файловых систем 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Разработчики ОС стремятся обеспечить пользователя возможностью работать сразу с несколькими ФС. </a:t>
            </a:r>
          </a:p>
          <a:p>
            <a:r>
              <a:rPr lang="ru-RU" altLang="ru-RU" b="1"/>
              <a:t>В современном понимании ФС состоит из многих составляющих, в число которых входят и ФС в традиционном понимании.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10. Современные архитектуры файловых систем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Современная файловая система имеет многоуровневую структуру (рисунок 4.9), на верхнем уровне которой располагается так называемый переключатель файловых систем (в Windows 95, например, такой переключатель называется устанавливаемым диспетчером файловой системы - installable filesystem manager, IFS). Он обеспечивает интерфейс между запросами приложения и конкретной файловой системой, к которой обращается это приложение. </a:t>
            </a:r>
            <a:r>
              <a:rPr lang="ru-RU" altLang="ru-RU" sz="2400" b="1"/>
              <a:t>Переключатель файловых систем преобразует запросы в формат, воспринимаемый следующим уровнем - уровнем файловых систем.</a:t>
            </a:r>
            <a:r>
              <a:rPr lang="ru-RU" altLang="ru-RU" sz="2400"/>
              <a:t> 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10. Современные архитектуры файловых систем</a:t>
            </a:r>
          </a:p>
        </p:txBody>
      </p:sp>
      <p:pic>
        <p:nvPicPr>
          <p:cNvPr id="106500" name="Picture 4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6375" y="1557338"/>
            <a:ext cx="3806825" cy="5300662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6502" name="Rectangle 6"/>
          <p:cNvSpPr>
            <a:spLocks noChangeArrowheads="1"/>
          </p:cNvSpPr>
          <p:nvPr/>
        </p:nvSpPr>
        <p:spPr bwMode="auto">
          <a:xfrm>
            <a:off x="4572000" y="3284538"/>
            <a:ext cx="41560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altLang="ru-RU"/>
              <a:t>Архитектура современной файловой системы 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10. Современные архитектуры файловых систем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 b="1"/>
              <a:t>Каждый компонент уровня файловых систем выполнен в виде драйвера соответствующей файловой системы и поддерживает определенную организацию файловой системы.</a:t>
            </a:r>
            <a:r>
              <a:rPr lang="ru-RU" altLang="ru-RU" sz="2000"/>
              <a:t> </a:t>
            </a:r>
            <a:endParaRPr lang="ru-RU" altLang="ru-RU" sz="2000" b="1"/>
          </a:p>
          <a:p>
            <a:pPr>
              <a:lnSpc>
                <a:spcPct val="90000"/>
              </a:lnSpc>
            </a:pPr>
            <a:r>
              <a:rPr lang="ru-RU" altLang="ru-RU" sz="2000" b="1"/>
              <a:t>Переключатель является единственным модулем, который может обращаться к драйверу файловой системы.</a:t>
            </a:r>
            <a:r>
              <a:rPr lang="ru-RU" altLang="ru-RU" sz="2000"/>
              <a:t> </a:t>
            </a:r>
            <a:r>
              <a:rPr lang="ru-RU" altLang="ru-RU" sz="2000" b="1"/>
              <a:t>Приложение не может обращаться к нему напрямую. 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Драйвер файловой системы позволяет сразу нескольким приложениям выполнять операции с файлами.</a:t>
            </a:r>
            <a:r>
              <a:rPr lang="ru-RU" altLang="ru-RU" sz="2000"/>
              <a:t> Каждый драйвер файловой системы в процессе собственной инициализации регистрируется у переключателя, передавая ему таблицу точек входа, которые будут использоваться при последующих обращениях к файловой системе.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3. Типы файлов 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ru-RU"/>
              <a:t>Файлы бывают разных типов: </a:t>
            </a:r>
          </a:p>
          <a:p>
            <a:r>
              <a:rPr lang="ru-RU" altLang="ru-RU"/>
              <a:t>обычные файлы</a:t>
            </a:r>
          </a:p>
          <a:p>
            <a:r>
              <a:rPr lang="ru-RU" altLang="ru-RU"/>
              <a:t>специальные файлы</a:t>
            </a:r>
          </a:p>
          <a:p>
            <a:r>
              <a:rPr lang="ru-RU" altLang="ru-RU"/>
              <a:t>файлы-каталоги 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10. Современные архитектуры файловых систем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/>
              <a:t>Для выполнения своих функций драйверы файловых систем обращаются к подсистеме ввода-вывода, образующей следующий слой файловой системы новой архитектуры. </a:t>
            </a:r>
          </a:p>
          <a:p>
            <a:pPr>
              <a:lnSpc>
                <a:spcPct val="90000"/>
              </a:lnSpc>
            </a:pPr>
            <a:r>
              <a:rPr lang="ru-RU" altLang="ru-RU" sz="2000" b="1"/>
              <a:t>Подсистема ввода вывода - это составная часть файловой системы, которая отвечает за загрузку, инициализацию и управление всеми модулями низших уровней файловой системы.</a:t>
            </a:r>
            <a:r>
              <a:rPr lang="ru-RU" altLang="ru-RU" sz="2000"/>
              <a:t>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Обычно эти модули представляют собой драйверы портов, которые непосредственно занимаются работой с аппаратными средствами.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Кроме этого подсистема ввода-вывода обеспечивает некоторый сервис драйверам файловой системы, что позволяет им осуществлять запросы к конкретным устройствам. 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10. Современные архитектуры файловых систем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/>
              <a:t>Подсистема ввода-вывода должна постоянно присутствовать в памяти и организовывать совместную работу иерархии драйверов устройств.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В эту иерархию могут входить драйверы устройств определенного типа (драйверы жестких дисков или накопителей на лентах), драйверы, поддерживаемые поставщиками (такие драйверы перехватывают запросы к блочным устройствам и могут частично изменить поведение существующего драйвера этого устройства, например, зашифровать данные), драйверы портов, которые управляют конкретными адаптерами. 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10. Современные архитектуры файловых систем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 b="1"/>
              <a:t>Большое число уровней архитектуры файловой системы обеспечивает авторам драйверов устройств большую гибкость - драйвер может получить управление на любом этапе выполнения запроса - от вызова приложением функции, которая занимается работой с файлами, до того момента, когда работающий на самом низком уровне драйвер устройства начинает просматривать регистры контроллера.</a:t>
            </a:r>
          </a:p>
          <a:p>
            <a:pPr>
              <a:lnSpc>
                <a:spcPct val="90000"/>
              </a:lnSpc>
            </a:pPr>
            <a:r>
              <a:rPr lang="ru-RU" altLang="ru-RU" sz="2400" b="1"/>
              <a:t>Многоуровневый механизм работы файловой системы реализован посредством цепочек вызова.</a:t>
            </a:r>
            <a:r>
              <a:rPr lang="ru-RU" altLang="ru-RU" sz="2400"/>
              <a:t> 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10. Современные архитектуры файловых систем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000"/>
              <a:t>В ходе инициализации драйвер устройства может добавить себя к цепочке вызова некоторого устройства, определив при этом уровень последующего обращения.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Подсистема ввода-вывода помещает адрес целевой функции в цепочку вызова устройства, используя заданный уровень для того, чтобы должным образом упорядочить цепочку.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По мере выполнения запроса, подсистема ввода-вывода последовательно вызывает все функции, ранее помещенные в цепочку вызова. </a:t>
            </a:r>
          </a:p>
          <a:p>
            <a:pPr>
              <a:lnSpc>
                <a:spcPct val="90000"/>
              </a:lnSpc>
            </a:pPr>
            <a:r>
              <a:rPr lang="ru-RU" altLang="ru-RU" sz="2000"/>
              <a:t>Внесенная в цепочку вызова процедура драйвера может решить передать запрос дальше - в измененном или в неизмененном виде - на следующий уровень, или, если это возможно, процедура может удовлетворить запрос, не передавая его дальше по цепочке.</a:t>
            </a:r>
            <a:endParaRPr lang="en-US" altLang="ru-RU" sz="200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3. Типы файлов</a:t>
            </a:r>
            <a:br>
              <a:rPr lang="ru-RU" altLang="ru-RU" sz="3800"/>
            </a:br>
            <a:r>
              <a:rPr lang="ru-RU" altLang="ru-RU" sz="3800"/>
              <a:t>Обычные файлы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Обычные файлы в свою очередь подразделяются на текстовые и двоичные. </a:t>
            </a:r>
          </a:p>
          <a:p>
            <a:pPr>
              <a:lnSpc>
                <a:spcPct val="90000"/>
              </a:lnSpc>
            </a:pPr>
            <a:r>
              <a:rPr lang="ru-RU" altLang="ru-RU" sz="2400" b="1"/>
              <a:t>Текстовые файлы</a:t>
            </a:r>
            <a:r>
              <a:rPr lang="ru-RU" altLang="ru-RU" sz="2400"/>
              <a:t> состоят из строк символов, представленных в ASCII-коде. Это могут быть документы, исходные тексты программ и т.п. Текстовые файлы можно прочитать на экране и распечатать на принтере.</a:t>
            </a:r>
          </a:p>
          <a:p>
            <a:pPr>
              <a:lnSpc>
                <a:spcPct val="90000"/>
              </a:lnSpc>
            </a:pPr>
            <a:r>
              <a:rPr lang="ru-RU" altLang="ru-RU" sz="2400" b="1"/>
              <a:t>Двоичные файлы</a:t>
            </a:r>
            <a:r>
              <a:rPr lang="ru-RU" altLang="ru-RU" sz="2400"/>
              <a:t> не используют ASCII-коды, они часто имеют сложную внутреннюю структуру, например, объектный код программы или архивный файл. Все операционные системы должны уметь распознавать хотя бы один тип файлов - их собственные исполняемые файлы.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3. Типы файлов</a:t>
            </a:r>
            <a:br>
              <a:rPr lang="ru-RU" altLang="ru-RU" sz="3800"/>
            </a:br>
            <a:r>
              <a:rPr lang="ru-RU" altLang="ru-RU" sz="3800"/>
              <a:t>Специальные файлы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Специальные файлы - это файлы, ассоциированные с устройствами ввода-вывода, которые позволяют пользователю выполнять операции ввода-вывода, используя обычные команды записи в файл или чтения из файла.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Эти команды обрабатываются вначале программами ФС, а затем на некотором этапе выполнения запроса преобразуются ОС в команды управления соответствующим устройством. </a:t>
            </a:r>
          </a:p>
          <a:p>
            <a:pPr>
              <a:lnSpc>
                <a:spcPct val="90000"/>
              </a:lnSpc>
            </a:pPr>
            <a:r>
              <a:rPr lang="ru-RU" altLang="ru-RU" sz="2400" b="1"/>
              <a:t>Специальные файлы, так же как и устройства ввода-вывода, делятся на блок-ориентированные и байт-ориентированные.</a:t>
            </a:r>
            <a:r>
              <a:rPr lang="ru-RU" altLang="ru-RU" sz="240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800"/>
              <a:t>3. Типы файлов</a:t>
            </a:r>
            <a:br>
              <a:rPr lang="ru-RU" altLang="ru-RU" sz="3800"/>
            </a:br>
            <a:r>
              <a:rPr lang="ru-RU" altLang="ru-RU" sz="3800"/>
              <a:t>Каталоги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/>
            <a:r>
              <a:rPr lang="ru-RU" altLang="ru-RU" sz="2400"/>
              <a:t>Каталог – это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ru-RU" altLang="ru-RU" sz="2400"/>
              <a:t>группа файлов, объединенных пользователем исходя из некоторых соображений (например, файлы, содержащие программы игр, или файлы, составляющие один программный пакет)</a:t>
            </a:r>
          </a:p>
          <a:p>
            <a:pPr marL="457200" indent="-457200">
              <a:buFont typeface="Wingdings" panose="05000000000000000000" pitchFamily="2" charset="2"/>
              <a:buAutoNum type="arabicPeriod"/>
            </a:pPr>
            <a:r>
              <a:rPr lang="ru-RU" altLang="ru-RU" sz="2400"/>
              <a:t>файл, содержащий системную информацию о группе файлов, его составляющих. </a:t>
            </a:r>
          </a:p>
          <a:p>
            <a:pPr marL="457200" indent="-457200"/>
            <a:r>
              <a:rPr lang="ru-RU" altLang="ru-RU" sz="2400"/>
              <a:t>В каталоге содержится список файлов, входящих в него, и устанавливается соответствие между файлами и их характеристиками (атрибутами).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Слои">
  <a:themeElements>
    <a:clrScheme name="Слои 8">
      <a:dk1>
        <a:srgbClr val="000000"/>
      </a:dk1>
      <a:lt1>
        <a:srgbClr val="FFFFFF"/>
      </a:lt1>
      <a:dk2>
        <a:srgbClr val="CC0000"/>
      </a:dk2>
      <a:lt2>
        <a:srgbClr val="999966"/>
      </a:lt2>
      <a:accent1>
        <a:srgbClr val="CCCCCC"/>
      </a:accent1>
      <a:accent2>
        <a:srgbClr val="CCCC66"/>
      </a:accent2>
      <a:accent3>
        <a:srgbClr val="FFFFFF"/>
      </a:accent3>
      <a:accent4>
        <a:srgbClr val="000000"/>
      </a:accent4>
      <a:accent5>
        <a:srgbClr val="E2E2E2"/>
      </a:accent5>
      <a:accent6>
        <a:srgbClr val="B9B95C"/>
      </a:accent6>
      <a:hlink>
        <a:srgbClr val="666699"/>
      </a:hlink>
      <a:folHlink>
        <a:srgbClr val="CCCC99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211</TotalTime>
  <Words>4323</Words>
  <Application>Microsoft Office PowerPoint</Application>
  <PresentationFormat>Экран (4:3)</PresentationFormat>
  <Paragraphs>309</Paragraphs>
  <Slides>63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63</vt:i4>
      </vt:variant>
    </vt:vector>
  </HeadingPairs>
  <TitlesOfParts>
    <vt:vector size="67" baseType="lpstr">
      <vt:lpstr>Arial</vt:lpstr>
      <vt:lpstr>Times New Roman</vt:lpstr>
      <vt:lpstr>Wingdings</vt:lpstr>
      <vt:lpstr>Слои</vt:lpstr>
      <vt:lpstr>Файловая система</vt:lpstr>
      <vt:lpstr>Введение</vt:lpstr>
      <vt:lpstr>2. Имена файлов Файлы</vt:lpstr>
      <vt:lpstr>2. Имена файлов Переход от коротких имен файлов к длинным</vt:lpstr>
      <vt:lpstr>2. Имена файлов Символьные имена файлов</vt:lpstr>
      <vt:lpstr>3. Типы файлов </vt:lpstr>
      <vt:lpstr>3. Типы файлов Обычные файлы</vt:lpstr>
      <vt:lpstr>3. Типы файлов Специальные файлы</vt:lpstr>
      <vt:lpstr>3. Типы файлов Каталоги</vt:lpstr>
      <vt:lpstr>3. Типы файлов Каталоги</vt:lpstr>
      <vt:lpstr>3. Типы файлов Каталоги</vt:lpstr>
      <vt:lpstr>3. Типы файлов Каталоги</vt:lpstr>
      <vt:lpstr>3. Типы файлов Каталоги</vt:lpstr>
      <vt:lpstr>3. Типы файлов Каталоги</vt:lpstr>
      <vt:lpstr>4. Логическая организация файла </vt:lpstr>
      <vt:lpstr>4. Логическая организация файла</vt:lpstr>
      <vt:lpstr>4. Логическая организация файла</vt:lpstr>
      <vt:lpstr>5. Физическая организация и адрес файла </vt:lpstr>
      <vt:lpstr>5. Физическая организация и адрес файла</vt:lpstr>
      <vt:lpstr>5. Физическая организация и адрес файла</vt:lpstr>
      <vt:lpstr>5. Физическая организация и адрес файла</vt:lpstr>
      <vt:lpstr>5. Физическая организация и адрес файла</vt:lpstr>
      <vt:lpstr>6. Права доступа к файлу </vt:lpstr>
      <vt:lpstr>6. Права доступа к файлу</vt:lpstr>
      <vt:lpstr>6. Права доступа к файлу</vt:lpstr>
      <vt:lpstr>6. Права доступа к файлу</vt:lpstr>
      <vt:lpstr>6. Права доступа к файлу</vt:lpstr>
      <vt:lpstr>6. Права доступа к файлу Linux </vt:lpstr>
      <vt:lpstr>6. Права доступа к файлу Linux</vt:lpstr>
      <vt:lpstr>6. Права доступа к файлу Linux</vt:lpstr>
      <vt:lpstr>6. Права доступа к файлу Linux</vt:lpstr>
      <vt:lpstr>6. Права доступа к файлу Linux</vt:lpstr>
      <vt:lpstr>6. Права доступа к файлу Linux</vt:lpstr>
      <vt:lpstr>7. Кэширование диска </vt:lpstr>
      <vt:lpstr>7. Кэширование диска</vt:lpstr>
      <vt:lpstr>7. Кэширование диска</vt:lpstr>
      <vt:lpstr>7. Кэширование диска</vt:lpstr>
      <vt:lpstr>8. Общая модель файловой системы </vt:lpstr>
      <vt:lpstr>8. Общая модель файловой системы</vt:lpstr>
      <vt:lpstr>8. Общая модель файловой системы Символьный уровень</vt:lpstr>
      <vt:lpstr>8. Общая модель файловой системы Базовый уровень</vt:lpstr>
      <vt:lpstr>8. Общая модель файловой системы Уровень проверки прав доступа</vt:lpstr>
      <vt:lpstr>8. Общая модель файловой системы Логический уровень</vt:lpstr>
      <vt:lpstr>8. Общая модель файловой системы Физический уровень</vt:lpstr>
      <vt:lpstr>8. Общая модель файловой системы Физический уровень</vt:lpstr>
      <vt:lpstr>8. Общая модель файловой системы Обращение к подсистеме ввода-вывода</vt:lpstr>
      <vt:lpstr>9. Отображаемые в память файлы</vt:lpstr>
      <vt:lpstr>9. Отображаемые в память файлы Пример</vt:lpstr>
      <vt:lpstr>9. Отображаемые в память файлы Пример</vt:lpstr>
      <vt:lpstr>9. Отображаемые в память файлы Пример</vt:lpstr>
      <vt:lpstr>9. Отображаемые в память файлы Пример</vt:lpstr>
      <vt:lpstr>9. Отображаемые в память файлы Пример</vt:lpstr>
      <vt:lpstr>9. Отображаемые в память файлы Пример</vt:lpstr>
      <vt:lpstr>9. Отображаемые в память файлы Пример</vt:lpstr>
      <vt:lpstr>9. Отображаемые в память файлы Пример</vt:lpstr>
      <vt:lpstr>10. Современные архитектуры файловых систем </vt:lpstr>
      <vt:lpstr>10. Современные архитектуры файловых систем</vt:lpstr>
      <vt:lpstr>10. Современные архитектуры файловых систем</vt:lpstr>
      <vt:lpstr>10. Современные архитектуры файловых систем</vt:lpstr>
      <vt:lpstr>10. Современные архитектуры файловых систем</vt:lpstr>
      <vt:lpstr>10. Современные архитектуры файловых систем</vt:lpstr>
      <vt:lpstr>10. Современные архитектуры файловых систем</vt:lpstr>
      <vt:lpstr>10. Современные архитектуры файловых систем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Архитектура операционных систем</dc:title>
  <dc:creator>А</dc:creator>
  <cp:lastModifiedBy>admin</cp:lastModifiedBy>
  <cp:revision>31</cp:revision>
  <dcterms:created xsi:type="dcterms:W3CDTF">2009-09-14T21:36:13Z</dcterms:created>
  <dcterms:modified xsi:type="dcterms:W3CDTF">2015-04-08T17:26:51Z</dcterms:modified>
</cp:coreProperties>
</file>