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6" r:id="rId5"/>
    <p:sldId id="269" r:id="rId6"/>
    <p:sldId id="270" r:id="rId7"/>
    <p:sldId id="268" r:id="rId8"/>
    <p:sldId id="258" r:id="rId9"/>
    <p:sldId id="259" r:id="rId10"/>
    <p:sldId id="263"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24" autoAdjust="0"/>
    <p:restoredTop sz="94660"/>
  </p:normalViewPr>
  <p:slideViewPr>
    <p:cSldViewPr>
      <p:cViewPr varScale="1">
        <p:scale>
          <a:sx n="43" d="100"/>
          <a:sy n="43" d="100"/>
        </p:scale>
        <p:origin x="129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6B4D7F1-6C94-4178-B60B-7E0DDBACFB0A}" type="slidenum">
              <a:rPr lang="ru-RU" altLang="ru-RU"/>
              <a:pPr/>
              <a:t>‹#›</a:t>
            </a:fld>
            <a:endParaRPr lang="ru-RU" altLang="ru-RU"/>
          </a:p>
        </p:txBody>
      </p:sp>
    </p:spTree>
    <p:extLst>
      <p:ext uri="{BB962C8B-B14F-4D97-AF65-F5344CB8AC3E}">
        <p14:creationId xmlns:p14="http://schemas.microsoft.com/office/powerpoint/2010/main" val="391939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789E2A77-547C-4F9E-A89D-F0370BB33B9D}" type="slidenum">
              <a:rPr lang="ru-RU" altLang="ru-RU"/>
              <a:pPr/>
              <a:t>‹#›</a:t>
            </a:fld>
            <a:endParaRPr lang="ru-RU" altLang="ru-RU"/>
          </a:p>
        </p:txBody>
      </p:sp>
    </p:spTree>
    <p:extLst>
      <p:ext uri="{BB962C8B-B14F-4D97-AF65-F5344CB8AC3E}">
        <p14:creationId xmlns:p14="http://schemas.microsoft.com/office/powerpoint/2010/main" val="405623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269F18B-29F5-4B95-82BF-ABFCEB46FF8B}" type="slidenum">
              <a:rPr lang="ru-RU" altLang="ru-RU"/>
              <a:pPr/>
              <a:t>‹#›</a:t>
            </a:fld>
            <a:endParaRPr lang="ru-RU" altLang="ru-RU"/>
          </a:p>
        </p:txBody>
      </p:sp>
    </p:spTree>
    <p:extLst>
      <p:ext uri="{BB962C8B-B14F-4D97-AF65-F5344CB8AC3E}">
        <p14:creationId xmlns:p14="http://schemas.microsoft.com/office/powerpoint/2010/main" val="3081765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8229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3938588"/>
            <a:ext cx="8229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50841CD5-E2A2-4D77-B5F1-10B0B1A2B398}" type="slidenum">
              <a:rPr lang="ru-RU" altLang="ru-RU"/>
              <a:pPr/>
              <a:t>‹#›</a:t>
            </a:fld>
            <a:endParaRPr lang="ru-RU" altLang="ru-RU"/>
          </a:p>
        </p:txBody>
      </p:sp>
    </p:spTree>
    <p:extLst>
      <p:ext uri="{BB962C8B-B14F-4D97-AF65-F5344CB8AC3E}">
        <p14:creationId xmlns:p14="http://schemas.microsoft.com/office/powerpoint/2010/main" val="2823998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4F202EF2-5785-4193-9345-513CA09A3E30}" type="slidenum">
              <a:rPr lang="ru-RU" altLang="ru-RU"/>
              <a:pPr/>
              <a:t>‹#›</a:t>
            </a:fld>
            <a:endParaRPr lang="ru-RU" altLang="ru-RU"/>
          </a:p>
        </p:txBody>
      </p:sp>
    </p:spTree>
    <p:extLst>
      <p:ext uri="{BB962C8B-B14F-4D97-AF65-F5344CB8AC3E}">
        <p14:creationId xmlns:p14="http://schemas.microsoft.com/office/powerpoint/2010/main" val="3710933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endParaRPr lang="ru-RU"/>
          </a:p>
        </p:txBody>
      </p:sp>
      <p:sp>
        <p:nvSpPr>
          <p:cNvPr id="4" name="Дата 3"/>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6553200" y="6245225"/>
            <a:ext cx="2133600" cy="476250"/>
          </a:xfrm>
        </p:spPr>
        <p:txBody>
          <a:bodyPr/>
          <a:lstStyle>
            <a:lvl1pPr>
              <a:defRPr/>
            </a:lvl1pPr>
          </a:lstStyle>
          <a:p>
            <a:fld id="{A43037BA-2FD3-4706-B95B-86CC0C25AA1D}" type="slidenum">
              <a:rPr lang="ru-RU" altLang="ru-RU"/>
              <a:pPr/>
              <a:t>‹#›</a:t>
            </a:fld>
            <a:endParaRPr lang="ru-RU" altLang="ru-RU"/>
          </a:p>
        </p:txBody>
      </p:sp>
    </p:spTree>
    <p:extLst>
      <p:ext uri="{BB962C8B-B14F-4D97-AF65-F5344CB8AC3E}">
        <p14:creationId xmlns:p14="http://schemas.microsoft.com/office/powerpoint/2010/main" val="763742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115AE68-F741-47AE-9C89-6B8ABEEEF373}" type="slidenum">
              <a:rPr lang="ru-RU" altLang="ru-RU"/>
              <a:pPr/>
              <a:t>‹#›</a:t>
            </a:fld>
            <a:endParaRPr lang="ru-RU" altLang="ru-RU"/>
          </a:p>
        </p:txBody>
      </p:sp>
    </p:spTree>
    <p:extLst>
      <p:ext uri="{BB962C8B-B14F-4D97-AF65-F5344CB8AC3E}">
        <p14:creationId xmlns:p14="http://schemas.microsoft.com/office/powerpoint/2010/main" val="2401634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2856732-4EDB-44F7-81FA-3A61DADFDEFA}" type="slidenum">
              <a:rPr lang="ru-RU" altLang="ru-RU"/>
              <a:pPr/>
              <a:t>‹#›</a:t>
            </a:fld>
            <a:endParaRPr lang="ru-RU" altLang="ru-RU"/>
          </a:p>
        </p:txBody>
      </p:sp>
    </p:spTree>
    <p:extLst>
      <p:ext uri="{BB962C8B-B14F-4D97-AF65-F5344CB8AC3E}">
        <p14:creationId xmlns:p14="http://schemas.microsoft.com/office/powerpoint/2010/main" val="46001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801C8657-0DFF-48DD-BAD1-2668DA1C085A}" type="slidenum">
              <a:rPr lang="ru-RU" altLang="ru-RU"/>
              <a:pPr/>
              <a:t>‹#›</a:t>
            </a:fld>
            <a:endParaRPr lang="ru-RU" altLang="ru-RU"/>
          </a:p>
        </p:txBody>
      </p:sp>
    </p:spTree>
    <p:extLst>
      <p:ext uri="{BB962C8B-B14F-4D97-AF65-F5344CB8AC3E}">
        <p14:creationId xmlns:p14="http://schemas.microsoft.com/office/powerpoint/2010/main" val="375926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45CDEC89-36CA-4E5B-BAE6-A2BB2D2779EE}" type="slidenum">
              <a:rPr lang="ru-RU" altLang="ru-RU"/>
              <a:pPr/>
              <a:t>‹#›</a:t>
            </a:fld>
            <a:endParaRPr lang="ru-RU" altLang="ru-RU"/>
          </a:p>
        </p:txBody>
      </p:sp>
    </p:spTree>
    <p:extLst>
      <p:ext uri="{BB962C8B-B14F-4D97-AF65-F5344CB8AC3E}">
        <p14:creationId xmlns:p14="http://schemas.microsoft.com/office/powerpoint/2010/main" val="3023118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010CCD13-15E3-48CD-963F-8DC101232779}" type="slidenum">
              <a:rPr lang="ru-RU" altLang="ru-RU"/>
              <a:pPr/>
              <a:t>‹#›</a:t>
            </a:fld>
            <a:endParaRPr lang="ru-RU" altLang="ru-RU"/>
          </a:p>
        </p:txBody>
      </p:sp>
    </p:spTree>
    <p:extLst>
      <p:ext uri="{BB962C8B-B14F-4D97-AF65-F5344CB8AC3E}">
        <p14:creationId xmlns:p14="http://schemas.microsoft.com/office/powerpoint/2010/main" val="13446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DFEC060B-1D2A-406B-8D46-1D4441A710D3}" type="slidenum">
              <a:rPr lang="ru-RU" altLang="ru-RU"/>
              <a:pPr/>
              <a:t>‹#›</a:t>
            </a:fld>
            <a:endParaRPr lang="ru-RU" altLang="ru-RU"/>
          </a:p>
        </p:txBody>
      </p:sp>
    </p:spTree>
    <p:extLst>
      <p:ext uri="{BB962C8B-B14F-4D97-AF65-F5344CB8AC3E}">
        <p14:creationId xmlns:p14="http://schemas.microsoft.com/office/powerpoint/2010/main" val="157997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20D2DB2B-875E-4138-9E54-0BC67AC48387}" type="slidenum">
              <a:rPr lang="ru-RU" altLang="ru-RU"/>
              <a:pPr/>
              <a:t>‹#›</a:t>
            </a:fld>
            <a:endParaRPr lang="ru-RU" altLang="ru-RU"/>
          </a:p>
        </p:txBody>
      </p:sp>
    </p:spTree>
    <p:extLst>
      <p:ext uri="{BB962C8B-B14F-4D97-AF65-F5344CB8AC3E}">
        <p14:creationId xmlns:p14="http://schemas.microsoft.com/office/powerpoint/2010/main" val="2755441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47DACD9A-F9A9-497E-9E9E-52F100D152A2}" type="slidenum">
              <a:rPr lang="ru-RU" altLang="ru-RU"/>
              <a:pPr/>
              <a:t>‹#›</a:t>
            </a:fld>
            <a:endParaRPr lang="ru-RU" altLang="ru-RU"/>
          </a:p>
        </p:txBody>
      </p:sp>
    </p:spTree>
    <p:extLst>
      <p:ext uri="{BB962C8B-B14F-4D97-AF65-F5344CB8AC3E}">
        <p14:creationId xmlns:p14="http://schemas.microsoft.com/office/powerpoint/2010/main" val="3491448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90">
          <a:fgClr>
            <a:srgbClr val="FFFF99"/>
          </a:fgClr>
          <a:bgClr>
            <a:schemeClr val="accent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lt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ru-RU" alt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D252093-4684-486E-A173-E9DA44E20AE5}"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66800" y="1219200"/>
            <a:ext cx="3352800" cy="2286000"/>
          </a:xfrm>
        </p:spPr>
        <p:txBody>
          <a:bodyPr anchor="ctr"/>
          <a:lstStyle/>
          <a:p>
            <a:pPr algn="l"/>
            <a:r>
              <a:rPr lang="ru-RU" altLang="ru-RU" sz="4400"/>
              <a:t>Доходы поисковых систем</a:t>
            </a:r>
          </a:p>
        </p:txBody>
      </p:sp>
      <p:sp>
        <p:nvSpPr>
          <p:cNvPr id="4099" name="Rectangle 3"/>
          <p:cNvSpPr>
            <a:spLocks noGrp="1" noChangeArrowheads="1"/>
          </p:cNvSpPr>
          <p:nvPr>
            <p:ph type="subTitle" idx="1"/>
          </p:nvPr>
        </p:nvSpPr>
        <p:spPr>
          <a:xfrm>
            <a:off x="1219200" y="4038600"/>
            <a:ext cx="1828800" cy="914400"/>
          </a:xfrm>
        </p:spPr>
        <p:txBody>
          <a:bodyPr/>
          <a:lstStyle/>
          <a:p>
            <a:pPr algn="l"/>
            <a:endParaRPr lang="ru-RU" altLang="ru-RU" sz="3200"/>
          </a:p>
        </p:txBody>
      </p:sp>
      <p:pic>
        <p:nvPicPr>
          <p:cNvPr id="4100" name="Picture 4"/>
          <p:cNvPicPr>
            <a:picLocks noChangeAspect="1" noChangeArrowheads="1"/>
          </p:cNvPicPr>
          <p:nvPr/>
        </p:nvPicPr>
        <p:blipFill>
          <a:blip r:embed="rId2">
            <a:lum bright="26000" contrast="64000"/>
            <a:extLst>
              <a:ext uri="{28A0092B-C50C-407E-A947-70E740481C1C}">
                <a14:useLocalDpi xmlns:a14="http://schemas.microsoft.com/office/drawing/2010/main" val="0"/>
              </a:ext>
            </a:extLst>
          </a:blip>
          <a:srcRect/>
          <a:stretch>
            <a:fillRect/>
          </a:stretch>
        </p:blipFill>
        <p:spPr bwMode="auto">
          <a:xfrm>
            <a:off x="4572000" y="990600"/>
            <a:ext cx="3857625" cy="455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990600"/>
            <a:ext cx="8229600" cy="5668963"/>
          </a:xfrm>
        </p:spPr>
        <p:txBody>
          <a:bodyPr/>
          <a:lstStyle/>
          <a:p>
            <a:pPr>
              <a:lnSpc>
                <a:spcPct val="80000"/>
              </a:lnSpc>
            </a:pPr>
            <a:r>
              <a:rPr lang="ru-RU" altLang="ru-RU" sz="1800">
                <a:latin typeface="Times New Roman" panose="02020603050405020304" pitchFamily="18" charset="0"/>
              </a:rPr>
              <a:t>Владельцы поисковых систем активно зарабатывают на баннерах и контекстной рекламе. Объем их доходов - миллиарды долларов в год. В российские поисковые системы зарабатывают во много раз меньше. Однако ведущие игроки рынка уже объявили контекстную рекламу самым перспективным направлением интернет-бизнеса. Объем рынка контекстной рекламы оценивается примерно в $4-5 млрд, а в этом году, по прогнозам аналитиков, он достигнет $8 млрд. </a:t>
            </a:r>
            <a:br>
              <a:rPr lang="ru-RU" altLang="ru-RU" sz="1800">
                <a:latin typeface="Times New Roman" panose="02020603050405020304" pitchFamily="18" charset="0"/>
              </a:rPr>
            </a:br>
            <a:r>
              <a:rPr lang="ru-RU" altLang="ru-RU" sz="1800">
                <a:latin typeface="Times New Roman" panose="02020603050405020304" pitchFamily="18" charset="0"/>
              </a:rPr>
              <a:t>Больше всего зарабатывает Google - он "контролирует" около трети этого рынка. Российским поисковым системам до уровня доходов западных фирм пока далеко - пользователей существенно меньше и языковой барьер не позволяет распространиться далеко за пределы страны. </a:t>
            </a:r>
          </a:p>
          <a:p>
            <a:pPr>
              <a:lnSpc>
                <a:spcPct val="80000"/>
              </a:lnSpc>
            </a:pPr>
            <a:r>
              <a:rPr lang="ru-RU" altLang="ru-RU" sz="1800">
                <a:latin typeface="Times New Roman" panose="02020603050405020304" pitchFamily="18" charset="0"/>
              </a:rPr>
              <a:t>По мнению специалистов, именно контекстная реклама постепенно становится главным источником дохода поисковых систем.</a:t>
            </a:r>
          </a:p>
          <a:p>
            <a:pPr>
              <a:lnSpc>
                <a:spcPct val="80000"/>
              </a:lnSpc>
            </a:pPr>
            <a:r>
              <a:rPr lang="ru-RU" altLang="ru-RU" sz="1800">
                <a:latin typeface="Times New Roman" panose="02020603050405020304" pitchFamily="18" charset="0"/>
              </a:rPr>
              <a:t>В 2007 году на российский рынок вышла поисковая система GoGo. Пока эта система не пользуется популярностью среди интернет-пользователей, но если оптимизация системы пройдет удачно, то она может занять прочную позицию на этом рынке.</a:t>
            </a:r>
          </a:p>
          <a:p>
            <a:pPr>
              <a:lnSpc>
                <a:spcPct val="80000"/>
              </a:lnSpc>
            </a:pPr>
            <a:r>
              <a:rPr lang="ru-RU" altLang="ru-RU" sz="1800">
                <a:latin typeface="Times New Roman" panose="02020603050405020304" pitchFamily="18" charset="0"/>
              </a:rPr>
              <a:t>Финансовые результаты российских поисковых систем могут, по мнению экспертов, привлечь известных западных игроков это рынка. Уже сегодня с помощью Google "ищут" примерно 12% интернет-активных россиян. И это серьезно превышает долю российских поисковиков. Однако, по мнениям экспертов, российские поисковые системы будут лидировать, так как лучше и ближе знают язык сайтов, которые индексируют, а также специфику Рунета и информационные потоки. </a:t>
            </a:r>
          </a:p>
          <a:p>
            <a:pPr>
              <a:lnSpc>
                <a:spcPct val="80000"/>
              </a:lnSpc>
            </a:pPr>
            <a:endParaRPr lang="ru-RU" altLang="ru-RU" sz="1800">
              <a:latin typeface="Times New Roman" panose="02020603050405020304" pitchFamily="18" charset="0"/>
            </a:endParaRPr>
          </a:p>
        </p:txBody>
      </p:sp>
      <p:sp>
        <p:nvSpPr>
          <p:cNvPr id="11268" name="Text Box 4"/>
          <p:cNvSpPr txBox="1">
            <a:spLocks noChangeArrowheads="1"/>
          </p:cNvSpPr>
          <p:nvPr/>
        </p:nvSpPr>
        <p:spPr bwMode="auto">
          <a:xfrm>
            <a:off x="533400" y="304800"/>
            <a:ext cx="8458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sz="2800"/>
              <a:t>Перспективы развития рынка поисковых систем</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362200" y="274638"/>
            <a:ext cx="4343400" cy="944562"/>
          </a:xfrm>
        </p:spPr>
        <p:txBody>
          <a:bodyPr/>
          <a:lstStyle/>
          <a:p>
            <a:r>
              <a:rPr lang="ru-RU" altLang="ru-RU" sz="2800"/>
              <a:t>Источники дохода</a:t>
            </a:r>
          </a:p>
        </p:txBody>
      </p:sp>
      <p:sp>
        <p:nvSpPr>
          <p:cNvPr id="5123" name="Rectangle 3"/>
          <p:cNvSpPr>
            <a:spLocks noGrp="1" noChangeArrowheads="1"/>
          </p:cNvSpPr>
          <p:nvPr>
            <p:ph type="body" idx="1"/>
          </p:nvPr>
        </p:nvSpPr>
        <p:spPr>
          <a:xfrm>
            <a:off x="457200" y="1524000"/>
            <a:ext cx="8229600" cy="5135563"/>
          </a:xfrm>
        </p:spPr>
        <p:txBody>
          <a:bodyPr/>
          <a:lstStyle/>
          <a:p>
            <a:pPr>
              <a:lnSpc>
                <a:spcPct val="80000"/>
              </a:lnSpc>
            </a:pPr>
            <a:r>
              <a:rPr lang="ru-RU" altLang="ru-RU" sz="1800">
                <a:latin typeface="Times New Roman" panose="02020603050405020304" pitchFamily="18" charset="0"/>
              </a:rPr>
              <a:t>Основной статьей дохода поисковых систем-лидеров является реклама. До недавнего времени реклама в поисковых системах заключалась в </a:t>
            </a:r>
            <a:r>
              <a:rPr lang="ru-RU" altLang="ru-RU" sz="1800" b="1">
                <a:latin typeface="Times New Roman" panose="02020603050405020304" pitchFamily="18" charset="0"/>
              </a:rPr>
              <a:t>размещении рекламных баннеров</a:t>
            </a:r>
            <a:r>
              <a:rPr lang="ru-RU" altLang="ru-RU" sz="1800">
                <a:latin typeface="Times New Roman" panose="02020603050405020304" pitchFamily="18" charset="0"/>
              </a:rPr>
              <a:t> на стартовых страницах и страницах выдачи, то сейчас большая часть рекламного оборота принадлежит контекстной рекламе. </a:t>
            </a:r>
          </a:p>
          <a:p>
            <a:pPr>
              <a:lnSpc>
                <a:spcPct val="80000"/>
              </a:lnSpc>
            </a:pPr>
            <a:r>
              <a:rPr lang="ru-RU" altLang="ru-RU" sz="1800" b="1">
                <a:latin typeface="Times New Roman" panose="02020603050405020304" pitchFamily="18" charset="0"/>
              </a:rPr>
              <a:t>Контекстная реклама</a:t>
            </a:r>
            <a:r>
              <a:rPr lang="ru-RU" altLang="ru-RU" sz="1800">
                <a:latin typeface="Times New Roman" panose="02020603050405020304" pitchFamily="18" charset="0"/>
              </a:rPr>
              <a:t> - это размещение объявлений на первых страницах результатов поиска в поисковых системах типа Google, Yahoo!, "Яндекс", "Рамблер". То или иное объявление появляется в зависимости от того, какие ключевые слова выбраны владельцем сайта. Реклама транслируется всякий раз, когда пользователь набирает в строке поиска "купленное" ключевое слово. </a:t>
            </a:r>
          </a:p>
          <a:p>
            <a:pPr>
              <a:lnSpc>
                <a:spcPct val="80000"/>
              </a:lnSpc>
            </a:pPr>
            <a:r>
              <a:rPr lang="ru-RU" altLang="ru-RU" sz="1800" b="1">
                <a:latin typeface="Times New Roman" panose="02020603050405020304" pitchFamily="18" charset="0"/>
              </a:rPr>
              <a:t>Дополнительные сервисы</a:t>
            </a:r>
            <a:r>
              <a:rPr lang="ru-RU" altLang="ru-RU" sz="1800">
                <a:latin typeface="Times New Roman" panose="02020603050405020304" pitchFamily="18" charset="0"/>
              </a:rPr>
              <a:t>. Сегодня главная страница любого поисковика сопровождается бесплатной почтой, чатами, открытками, играми и другими доходными дополнительными услугами. Даже если сервис формально бесплатен, поисковики возвращают расходы, продавая страницах баннеры. </a:t>
            </a:r>
          </a:p>
          <a:p>
            <a:pPr>
              <a:lnSpc>
                <a:spcPct val="80000"/>
              </a:lnSpc>
            </a:pPr>
            <a:r>
              <a:rPr lang="ru-RU" altLang="ru-RU" sz="1800">
                <a:latin typeface="Times New Roman" panose="02020603050405020304" pitchFamily="18" charset="0"/>
              </a:rPr>
              <a:t>Бесплатные сервисы приносят доход, просто пользователи платят не деньгами, а просмотром рекламы. Реальные же деньги приносят рекламодатели.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362200" y="274638"/>
            <a:ext cx="3505200" cy="639762"/>
          </a:xfrm>
        </p:spPr>
        <p:txBody>
          <a:bodyPr/>
          <a:lstStyle/>
          <a:p>
            <a:r>
              <a:rPr lang="ru-RU" altLang="ru-RU" sz="2800"/>
              <a:t>Цена клика</a:t>
            </a:r>
          </a:p>
        </p:txBody>
      </p:sp>
      <p:pic>
        <p:nvPicPr>
          <p:cNvPr id="15364" name="Picture 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3124200"/>
            <a:ext cx="8229600" cy="3328988"/>
          </a:xfrm>
        </p:spPr>
      </p:pic>
      <p:sp>
        <p:nvSpPr>
          <p:cNvPr id="15365" name="Rectangle 5"/>
          <p:cNvSpPr>
            <a:spLocks noGrp="1" noChangeArrowheads="1"/>
          </p:cNvSpPr>
          <p:nvPr>
            <p:ph type="body" sz="half" idx="2"/>
          </p:nvPr>
        </p:nvSpPr>
        <p:spPr>
          <a:xfrm>
            <a:off x="228600" y="838200"/>
            <a:ext cx="8686800" cy="2263775"/>
          </a:xfrm>
        </p:spPr>
        <p:txBody>
          <a:bodyPr/>
          <a:lstStyle/>
          <a:p>
            <a:pPr>
              <a:lnSpc>
                <a:spcPct val="80000"/>
              </a:lnSpc>
            </a:pPr>
            <a:endParaRPr lang="ru-RU" altLang="ru-RU" sz="1600"/>
          </a:p>
          <a:p>
            <a:pPr>
              <a:lnSpc>
                <a:spcPct val="80000"/>
              </a:lnSpc>
            </a:pPr>
            <a:r>
              <a:rPr lang="ru-RU" altLang="ru-RU" sz="1600">
                <a:latin typeface="Times New Roman" panose="02020603050405020304" pitchFamily="18" charset="0"/>
              </a:rPr>
              <a:t>Эффективность рекламы (баннеров и контекстной рекламы) измеряется посещаемостью (количеством показов и кликов), а доходы компании-поисковика зависят от того, в сколько был оценен клик.  </a:t>
            </a:r>
          </a:p>
          <a:p>
            <a:pPr>
              <a:lnSpc>
                <a:spcPct val="80000"/>
              </a:lnSpc>
            </a:pPr>
            <a:r>
              <a:rPr lang="ru-RU" altLang="ru-RU" sz="1600">
                <a:latin typeface="Times New Roman" panose="02020603050405020304" pitchFamily="18" charset="0"/>
              </a:rPr>
              <a:t>Показы, с некоторыми отклонениями, растут почти линейно.</a:t>
            </a:r>
            <a:br>
              <a:rPr lang="ru-RU" altLang="ru-RU" sz="1600">
                <a:latin typeface="Times New Roman" panose="02020603050405020304" pitchFamily="18" charset="0"/>
              </a:rPr>
            </a:br>
            <a:r>
              <a:rPr lang="ru-RU" altLang="ru-RU" sz="1600">
                <a:latin typeface="Times New Roman" panose="02020603050405020304" pitchFamily="18" charset="0"/>
              </a:rPr>
              <a:t>В то же время доход имеет явно выраженные ступеньки 9-12, 13-22, 23-25.</a:t>
            </a:r>
            <a:br>
              <a:rPr lang="ru-RU" altLang="ru-RU" sz="1600">
                <a:latin typeface="Times New Roman" panose="02020603050405020304" pitchFamily="18" charset="0"/>
              </a:rPr>
            </a:br>
            <a:r>
              <a:rPr lang="ru-RU" altLang="ru-RU" sz="1600">
                <a:latin typeface="Times New Roman" panose="02020603050405020304" pitchFamily="18" charset="0"/>
              </a:rPr>
              <a:t>Причем, хоть и с колебаниями, величина дохода фиксируется вне зависимости от движения кривой показов.</a:t>
            </a:r>
            <a:br>
              <a:rPr lang="ru-RU" altLang="ru-RU" sz="1600">
                <a:latin typeface="Times New Roman" panose="02020603050405020304" pitchFamily="18" charset="0"/>
              </a:rPr>
            </a:br>
            <a:r>
              <a:rPr lang="en-US" altLang="ru-RU" sz="1600" b="1"/>
              <a:t>Google</a:t>
            </a:r>
            <a:r>
              <a:rPr lang="ru-RU" altLang="ru-RU" sz="1600">
                <a:latin typeface="Times New Roman" panose="02020603050405020304" pitchFamily="18" charset="0"/>
              </a:rPr>
              <a:t> регулирует доход аккаунта в зависимости не только от количества показов (посещаемости). Инструментом может быть только цена клика.</a:t>
            </a:r>
          </a:p>
        </p:txBody>
      </p:sp>
      <p:sp>
        <p:nvSpPr>
          <p:cNvPr id="15366" name="Text Box 6"/>
          <p:cNvSpPr txBox="1">
            <a:spLocks noChangeArrowheads="1"/>
          </p:cNvSpPr>
          <p:nvPr/>
        </p:nvSpPr>
        <p:spPr bwMode="auto">
          <a:xfrm>
            <a:off x="1143000" y="3124200"/>
            <a:ext cx="53340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80000"/>
              </a:lnSpc>
              <a:spcBef>
                <a:spcPct val="20000"/>
              </a:spcBef>
            </a:pPr>
            <a:r>
              <a:rPr lang="ru-RU" altLang="ru-RU" b="1">
                <a:latin typeface="Times New Roman" panose="02020603050405020304" pitchFamily="18" charset="0"/>
              </a:rPr>
              <a:t>График дохода и посещаемости за последние </a:t>
            </a:r>
            <a:r>
              <a:rPr lang="en-US" altLang="ru-RU" b="1">
                <a:latin typeface="Times New Roman" panose="02020603050405020304" pitchFamily="18" charset="0"/>
              </a:rPr>
              <a:t>  </a:t>
            </a:r>
            <a:r>
              <a:rPr lang="ru-RU" altLang="ru-RU" b="1">
                <a:latin typeface="Times New Roman" panose="02020603050405020304" pitchFamily="18" charset="0"/>
              </a:rPr>
              <a:t>26 месяцев (</a:t>
            </a:r>
            <a:r>
              <a:rPr lang="en-US" altLang="ru-RU" b="1">
                <a:latin typeface="Times New Roman" panose="02020603050405020304" pitchFamily="18" charset="0"/>
              </a:rPr>
              <a:t>Google)</a:t>
            </a:r>
            <a:endParaRPr lang="ru-RU" altLang="ru-RU" b="1">
              <a:latin typeface="Times New Roman" panose="02020603050405020304" pitchFamily="18" charset="0"/>
            </a:endParaRPr>
          </a:p>
          <a:p>
            <a:pPr>
              <a:spcBef>
                <a:spcPct val="50000"/>
              </a:spcBef>
            </a:pPr>
            <a:endParaRPr lang="ru-RU" altLang="ru-RU" b="1">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ru-RU" altLang="ru-RU" sz="2800"/>
              <a:t>Ценообразование</a:t>
            </a:r>
          </a:p>
        </p:txBody>
      </p:sp>
      <p:sp>
        <p:nvSpPr>
          <p:cNvPr id="14339" name="Rectangle 3"/>
          <p:cNvSpPr>
            <a:spLocks noGrp="1" noChangeArrowheads="1"/>
          </p:cNvSpPr>
          <p:nvPr>
            <p:ph type="body" sz="half" idx="1"/>
          </p:nvPr>
        </p:nvSpPr>
        <p:spPr>
          <a:xfrm>
            <a:off x="457200" y="1371600"/>
            <a:ext cx="8077200" cy="4525963"/>
          </a:xfrm>
        </p:spPr>
        <p:txBody>
          <a:bodyPr/>
          <a:lstStyle/>
          <a:p>
            <a:pPr>
              <a:lnSpc>
                <a:spcPct val="80000"/>
              </a:lnSpc>
            </a:pPr>
            <a:r>
              <a:rPr lang="ru-RU" altLang="ru-RU" sz="1400">
                <a:latin typeface="Times New Roman" panose="02020603050405020304" pitchFamily="18" charset="0"/>
              </a:rPr>
              <a:t>Главный фактор формирования цены - конкуренция внутри тематики. </a:t>
            </a:r>
            <a:r>
              <a:rPr lang="en-US" altLang="ru-RU" sz="1400">
                <a:latin typeface="Times New Roman" panose="02020603050405020304" pitchFamily="18" charset="0"/>
              </a:rPr>
              <a:t>E</a:t>
            </a:r>
            <a:r>
              <a:rPr lang="ru-RU" altLang="ru-RU" sz="1400">
                <a:latin typeface="Times New Roman" panose="02020603050405020304" pitchFamily="18" charset="0"/>
              </a:rPr>
              <a:t>читываться следующие параметры: </a:t>
            </a:r>
          </a:p>
          <a:p>
            <a:pPr lvl="1">
              <a:lnSpc>
                <a:spcPct val="80000"/>
              </a:lnSpc>
            </a:pPr>
            <a:r>
              <a:rPr lang="ru-RU" altLang="ru-RU" sz="1400">
                <a:latin typeface="Times New Roman" panose="02020603050405020304" pitchFamily="18" charset="0"/>
              </a:rPr>
              <a:t>количество продвигающихся в одной и той же тематике сайтов и их качество; </a:t>
            </a:r>
          </a:p>
          <a:p>
            <a:pPr lvl="1">
              <a:lnSpc>
                <a:spcPct val="80000"/>
              </a:lnSpc>
            </a:pPr>
            <a:r>
              <a:rPr lang="ru-RU" altLang="ru-RU" sz="1400">
                <a:latin typeface="Times New Roman" panose="02020603050405020304" pitchFamily="18" charset="0"/>
              </a:rPr>
              <a:t>частота запросов в поисковых системах по тематике; </a:t>
            </a:r>
          </a:p>
          <a:p>
            <a:pPr lvl="1">
              <a:lnSpc>
                <a:spcPct val="80000"/>
              </a:lnSpc>
            </a:pPr>
            <a:r>
              <a:rPr lang="ru-RU" altLang="ru-RU" sz="1400">
                <a:latin typeface="Times New Roman" panose="02020603050405020304" pitchFamily="18" charset="0"/>
              </a:rPr>
              <a:t>ссылочные бюджеты лидеров тематики; </a:t>
            </a:r>
          </a:p>
          <a:p>
            <a:pPr>
              <a:lnSpc>
                <a:spcPct val="80000"/>
              </a:lnSpc>
            </a:pPr>
            <a:r>
              <a:rPr lang="ru-RU" altLang="ru-RU" sz="1400">
                <a:latin typeface="Times New Roman" panose="02020603050405020304" pitchFamily="18" charset="0"/>
              </a:rPr>
              <a:t>Конкуренция влияет на цену очевидным образом: чем больше первая, тем выше вторая. Если попытаться зафиксировать эту зависимость в числовом коэффициенте, получится следующее: </a:t>
            </a: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endParaRPr lang="en-US" altLang="ru-RU" sz="1400">
              <a:latin typeface="Times New Roman" panose="02020603050405020304" pitchFamily="18" charset="0"/>
            </a:endParaRPr>
          </a:p>
          <a:p>
            <a:pPr>
              <a:lnSpc>
                <a:spcPct val="80000"/>
              </a:lnSpc>
            </a:pPr>
            <a:r>
              <a:rPr lang="ru-RU" altLang="ru-RU" sz="1400">
                <a:latin typeface="Times New Roman" panose="02020603050405020304" pitchFamily="18" charset="0"/>
              </a:rPr>
              <a:t>где N - цена, а множитель - коэффициент конкуренции. </a:t>
            </a:r>
          </a:p>
          <a:p>
            <a:pPr>
              <a:lnSpc>
                <a:spcPct val="80000"/>
              </a:lnSpc>
            </a:pPr>
            <a:r>
              <a:rPr lang="ru-RU" altLang="ru-RU" sz="1400">
                <a:latin typeface="Times New Roman" panose="02020603050405020304" pitchFamily="18" charset="0"/>
              </a:rPr>
              <a:t>В отдельных сверхконкурентных тематиках коэффициент конкуренции достигает 5. </a:t>
            </a:r>
          </a:p>
          <a:p>
            <a:pPr>
              <a:lnSpc>
                <a:spcPct val="80000"/>
              </a:lnSpc>
            </a:pPr>
            <a:r>
              <a:rPr lang="ru-RU" altLang="ru-RU" sz="1400">
                <a:latin typeface="Times New Roman" panose="02020603050405020304" pitchFamily="18" charset="0"/>
              </a:rPr>
              <a:t>По некоторым данным, самые конкурентные, а значит - дорогие тематики - это: </a:t>
            </a:r>
          </a:p>
          <a:p>
            <a:pPr lvl="1">
              <a:lnSpc>
                <a:spcPct val="80000"/>
              </a:lnSpc>
            </a:pPr>
            <a:r>
              <a:rPr lang="ru-RU" altLang="ru-RU" sz="1400">
                <a:latin typeface="Times New Roman" panose="02020603050405020304" pitchFamily="18" charset="0"/>
              </a:rPr>
              <a:t>пластиковые окна; </a:t>
            </a:r>
          </a:p>
          <a:p>
            <a:pPr lvl="1">
              <a:lnSpc>
                <a:spcPct val="80000"/>
              </a:lnSpc>
            </a:pPr>
            <a:r>
              <a:rPr lang="ru-RU" altLang="ru-RU" sz="1400">
                <a:latin typeface="Times New Roman" panose="02020603050405020304" pitchFamily="18" charset="0"/>
              </a:rPr>
              <a:t>кондиционеры; </a:t>
            </a:r>
          </a:p>
          <a:p>
            <a:pPr lvl="1">
              <a:lnSpc>
                <a:spcPct val="80000"/>
              </a:lnSpc>
            </a:pPr>
            <a:r>
              <a:rPr lang="ru-RU" altLang="ru-RU" sz="1400">
                <a:latin typeface="Times New Roman" panose="02020603050405020304" pitchFamily="18" charset="0"/>
              </a:rPr>
              <a:t>мебель; </a:t>
            </a:r>
          </a:p>
          <a:p>
            <a:pPr lvl="1">
              <a:lnSpc>
                <a:spcPct val="80000"/>
              </a:lnSpc>
            </a:pPr>
            <a:r>
              <a:rPr lang="ru-RU" altLang="ru-RU" sz="1400">
                <a:latin typeface="Times New Roman" panose="02020603050405020304" pitchFamily="18" charset="0"/>
              </a:rPr>
              <a:t>недвижимость; </a:t>
            </a:r>
          </a:p>
          <a:p>
            <a:pPr lvl="1">
              <a:lnSpc>
                <a:spcPct val="80000"/>
              </a:lnSpc>
            </a:pPr>
            <a:r>
              <a:rPr lang="ru-RU" altLang="ru-RU" sz="1400">
                <a:latin typeface="Times New Roman" panose="02020603050405020304" pitchFamily="18" charset="0"/>
              </a:rPr>
              <a:t>финансы; </a:t>
            </a:r>
          </a:p>
          <a:p>
            <a:pPr lvl="1">
              <a:lnSpc>
                <a:spcPct val="80000"/>
              </a:lnSpc>
            </a:pPr>
            <a:r>
              <a:rPr lang="ru-RU" altLang="ru-RU" sz="1400">
                <a:latin typeface="Times New Roman" panose="02020603050405020304" pitchFamily="18" charset="0"/>
              </a:rPr>
              <a:t>туризм.</a:t>
            </a:r>
          </a:p>
          <a:p>
            <a:pPr>
              <a:lnSpc>
                <a:spcPct val="80000"/>
              </a:lnSpc>
            </a:pPr>
            <a:endParaRPr lang="ru-RU" altLang="ru-RU" sz="1400">
              <a:latin typeface="Times New Roman" panose="02020603050405020304" pitchFamily="18" charset="0"/>
            </a:endParaRPr>
          </a:p>
        </p:txBody>
      </p:sp>
      <p:graphicFrame>
        <p:nvGraphicFramePr>
          <p:cNvPr id="14363" name="Group 27"/>
          <p:cNvGraphicFramePr>
            <a:graphicFrameLocks noGrp="1"/>
          </p:cNvGraphicFramePr>
          <p:nvPr>
            <p:ph sz="half" idx="2"/>
          </p:nvPr>
        </p:nvGraphicFramePr>
        <p:xfrm>
          <a:off x="762000" y="2971800"/>
          <a:ext cx="7086600" cy="762000"/>
        </p:xfrm>
        <a:graphic>
          <a:graphicData uri="http://schemas.openxmlformats.org/drawingml/2006/table">
            <a:tbl>
              <a:tblPr/>
              <a:tblGrid>
                <a:gridCol w="2362200"/>
                <a:gridCol w="2362200"/>
                <a:gridCol w="2362200"/>
              </a:tblGrid>
              <a:tr h="3381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Arial" panose="020B0604020202020204" pitchFamily="34" charset="0"/>
                        </a:rPr>
                        <a:t>Низкоконкурентная тематика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Arial" panose="020B0604020202020204" pitchFamily="34" charset="0"/>
                        </a:rPr>
                        <a:t>Среднеконкурентная тематика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Arial" panose="020B0604020202020204" pitchFamily="34" charset="0"/>
                        </a:rPr>
                        <a:t>Высококонкурентная тематика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38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N*1.5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N*2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ru-RU" altLang="ru-RU" sz="2800" b="1"/>
              <a:t>Формирование цены на основе частот запросов</a:t>
            </a:r>
            <a:br>
              <a:rPr lang="ru-RU" altLang="ru-RU" sz="2800" b="1"/>
            </a:br>
            <a:endParaRPr lang="ru-RU" altLang="ru-RU" sz="2800" b="1"/>
          </a:p>
        </p:txBody>
      </p:sp>
      <p:sp>
        <p:nvSpPr>
          <p:cNvPr id="20483" name="Rectangle 3"/>
          <p:cNvSpPr>
            <a:spLocks noGrp="1" noChangeArrowheads="1"/>
          </p:cNvSpPr>
          <p:nvPr>
            <p:ph type="body" idx="1"/>
          </p:nvPr>
        </p:nvSpPr>
        <p:spPr>
          <a:xfrm>
            <a:off x="533400" y="1143000"/>
            <a:ext cx="8229600" cy="1828800"/>
          </a:xfrm>
        </p:spPr>
        <p:txBody>
          <a:bodyPr/>
          <a:lstStyle/>
          <a:p>
            <a:pPr>
              <a:lnSpc>
                <a:spcPct val="80000"/>
              </a:lnSpc>
            </a:pPr>
            <a:r>
              <a:rPr lang="ru-RU" altLang="ru-RU" sz="1400">
                <a:latin typeface="Times New Roman" panose="02020603050405020304" pitchFamily="18" charset="0"/>
              </a:rPr>
              <a:t>Большинство оптимизаторов делит запросы на три категории: </a:t>
            </a:r>
          </a:p>
          <a:p>
            <a:pPr lvl="1">
              <a:lnSpc>
                <a:spcPct val="80000"/>
              </a:lnSpc>
            </a:pPr>
            <a:r>
              <a:rPr lang="ru-RU" altLang="ru-RU" sz="1200">
                <a:latin typeface="Times New Roman" panose="02020603050405020304" pitchFamily="18" charset="0"/>
              </a:rPr>
              <a:t>Низкочастотные (частота запроса по Рамблеру менее 500 в месяц); </a:t>
            </a:r>
          </a:p>
          <a:p>
            <a:pPr lvl="1">
              <a:lnSpc>
                <a:spcPct val="80000"/>
              </a:lnSpc>
            </a:pPr>
            <a:r>
              <a:rPr lang="ru-RU" altLang="ru-RU" sz="1200">
                <a:latin typeface="Times New Roman" panose="02020603050405020304" pitchFamily="18" charset="0"/>
              </a:rPr>
              <a:t>Среднечастотные (частота запроса по Рамблеру от 500 до 5000); </a:t>
            </a:r>
          </a:p>
          <a:p>
            <a:pPr lvl="1">
              <a:lnSpc>
                <a:spcPct val="80000"/>
              </a:lnSpc>
            </a:pPr>
            <a:r>
              <a:rPr lang="ru-RU" altLang="ru-RU" sz="1200">
                <a:latin typeface="Times New Roman" panose="02020603050405020304" pitchFamily="18" charset="0"/>
              </a:rPr>
              <a:t>Высокочастотные (частота запроса по Рамблеру от 5000 до 10000); </a:t>
            </a:r>
          </a:p>
          <a:p>
            <a:pPr lvl="1">
              <a:lnSpc>
                <a:spcPct val="80000"/>
              </a:lnSpc>
            </a:pPr>
            <a:r>
              <a:rPr lang="ru-RU" altLang="ru-RU" sz="1200">
                <a:latin typeface="Times New Roman" panose="02020603050405020304" pitchFamily="18" charset="0"/>
              </a:rPr>
              <a:t>Сверхчастотные (частота запроса по Рамблеру более 10000. Диапазоны определялись в среднем по рынку, так как единого принципа деления запросов по частоте не обнаружилось).</a:t>
            </a:r>
          </a:p>
          <a:p>
            <a:pPr>
              <a:lnSpc>
                <a:spcPct val="80000"/>
              </a:lnSpc>
            </a:pPr>
            <a:r>
              <a:rPr lang="ru-RU" altLang="ru-RU" sz="1400">
                <a:latin typeface="Times New Roman" panose="02020603050405020304" pitchFamily="18" charset="0"/>
              </a:rPr>
              <a:t>Частота запроса по Рамблеру – количество запросов ключевого слова в поисковой системе Рамблер за месяц, далее по тексту статьи «частота». Чем выше частота запроса, тем дороже он будет стоить. Зависимость цен от частоты запроса выглядит так:</a:t>
            </a:r>
          </a:p>
          <a:p>
            <a:pPr>
              <a:lnSpc>
                <a:spcPct val="80000"/>
              </a:lnSpc>
            </a:pPr>
            <a:endParaRPr lang="ru-RU" altLang="ru-RU" sz="1400">
              <a:latin typeface="Times New Roman" panose="02020603050405020304" pitchFamily="18" charset="0"/>
            </a:endParaRPr>
          </a:p>
        </p:txBody>
      </p:sp>
      <p:sp>
        <p:nvSpPr>
          <p:cNvPr id="20484" name="Rectangle 4"/>
          <p:cNvSpPr>
            <a:spLocks noChangeArrowheads="1"/>
          </p:cNvSpPr>
          <p:nvPr/>
        </p:nvSpPr>
        <p:spPr bwMode="auto">
          <a:xfrm>
            <a:off x="0" y="14176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ltLang="ru-RU"/>
          </a:p>
        </p:txBody>
      </p:sp>
      <p:graphicFrame>
        <p:nvGraphicFramePr>
          <p:cNvPr id="20551" name="Group 71"/>
          <p:cNvGraphicFramePr>
            <a:graphicFrameLocks noGrp="1"/>
          </p:cNvGraphicFramePr>
          <p:nvPr/>
        </p:nvGraphicFramePr>
        <p:xfrm>
          <a:off x="990600" y="3124200"/>
          <a:ext cx="3429000" cy="2036763"/>
        </p:xfrm>
        <a:graphic>
          <a:graphicData uri="http://schemas.openxmlformats.org/drawingml/2006/table">
            <a:tbl>
              <a:tblPr/>
              <a:tblGrid>
                <a:gridCol w="1714500"/>
                <a:gridCol w="1714500"/>
              </a:tblGrid>
              <a:tr h="82391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Категория запроса</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Стоимость продвижения по одному запросу</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r>
              <a:tr h="2841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Низкочастотные</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$50</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r>
              <a:tr h="2841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Среднечастотные</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$100</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r>
              <a:tr h="28575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Высокочастотные</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$200</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r>
              <a:tr h="2841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Сверхчастотные</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rPr>
                        <a:t>$400</a:t>
                      </a:r>
                    </a:p>
                  </a:txBody>
                  <a:tcPr anchor="ctr" horzOverflow="overflow">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lnTlToBr>
                      <a:noFill/>
                    </a:lnTlToBr>
                    <a:lnBlToTr>
                      <a:noFill/>
                    </a:lnBlToTr>
                    <a:noFill/>
                  </a:tcPr>
                </a:tc>
              </a:tr>
            </a:tbl>
          </a:graphicData>
        </a:graphic>
      </p:graphicFrame>
      <p:sp>
        <p:nvSpPr>
          <p:cNvPr id="20552" name="Text Box 72"/>
          <p:cNvSpPr txBox="1">
            <a:spLocks noChangeArrowheads="1"/>
          </p:cNvSpPr>
          <p:nvPr/>
        </p:nvSpPr>
        <p:spPr bwMode="auto">
          <a:xfrm>
            <a:off x="4648200" y="3200400"/>
            <a:ext cx="4191000"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altLang="ru-RU" sz="1400">
                <a:latin typeface="Times New Roman" panose="02020603050405020304" pitchFamily="18" charset="0"/>
              </a:rPr>
              <a:t> Это особенно справедливо для отдельных тематик, например, “</a:t>
            </a:r>
            <a:r>
              <a:rPr lang="ru-RU" altLang="ru-RU" sz="1400" i="1">
                <a:latin typeface="Times New Roman" panose="02020603050405020304" pitchFamily="18" charset="0"/>
              </a:rPr>
              <a:t>пластиковые окна</a:t>
            </a:r>
            <a:r>
              <a:rPr lang="ru-RU" altLang="ru-RU" sz="1400">
                <a:latin typeface="Times New Roman" panose="02020603050405020304" pitchFamily="18" charset="0"/>
              </a:rPr>
              <a:t>”. Слабо знакомые со спецификой их производства пользователи используют очень ограниченный и устоявшийся список запросов: “</a:t>
            </a:r>
            <a:r>
              <a:rPr lang="ru-RU" altLang="ru-RU" sz="1400" i="1">
                <a:latin typeface="Times New Roman" panose="02020603050405020304" pitchFamily="18" charset="0"/>
              </a:rPr>
              <a:t>пластиковые окна</a:t>
            </a:r>
            <a:r>
              <a:rPr lang="ru-RU" altLang="ru-RU" sz="1400">
                <a:latin typeface="Times New Roman" panose="02020603050405020304" pitchFamily="18" charset="0"/>
              </a:rPr>
              <a:t>”, “</a:t>
            </a:r>
            <a:r>
              <a:rPr lang="ru-RU" altLang="ru-RU" sz="1400" i="1">
                <a:latin typeface="Times New Roman" panose="02020603050405020304" pitchFamily="18" charset="0"/>
              </a:rPr>
              <a:t>установка пластиковых окон</a:t>
            </a:r>
            <a:r>
              <a:rPr lang="ru-RU" altLang="ru-RU" sz="1400">
                <a:latin typeface="Times New Roman" panose="02020603050405020304" pitchFamily="18" charset="0"/>
              </a:rPr>
              <a:t>”, и т.д., всего не более 6 вариантов. Они дополняются низкочастотными, содержащими бренды производителей, указания региона и другие уточняющие факторы.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686800" cy="1143000"/>
          </a:xfrm>
        </p:spPr>
        <p:txBody>
          <a:bodyPr/>
          <a:lstStyle/>
          <a:p>
            <a:r>
              <a:rPr lang="ru-RU" altLang="ru-RU" sz="2800"/>
              <a:t>Доходы поисковых систем: </a:t>
            </a:r>
            <a:r>
              <a:rPr lang="en-US" altLang="ru-RU" sz="2800"/>
              <a:t>Google</a:t>
            </a:r>
            <a:endParaRPr lang="ru-RU" altLang="ru-RU" sz="2800"/>
          </a:p>
        </p:txBody>
      </p:sp>
      <p:pic>
        <p:nvPicPr>
          <p:cNvPr id="22533" name="Picture 5" descr=" Объем и структура доходов компании Googl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316038"/>
            <a:ext cx="5334000" cy="4978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868362"/>
          </a:xfrm>
        </p:spPr>
        <p:txBody>
          <a:bodyPr/>
          <a:lstStyle/>
          <a:p>
            <a:r>
              <a:rPr lang="ru-RU" altLang="ru-RU" sz="2800"/>
              <a:t>Доходы поисковых систем</a:t>
            </a:r>
            <a:r>
              <a:rPr lang="en-US" altLang="ru-RU" sz="2800"/>
              <a:t> </a:t>
            </a:r>
            <a:r>
              <a:rPr lang="ru-RU" altLang="ru-RU" sz="2800"/>
              <a:t>(чистая прибыль)</a:t>
            </a:r>
          </a:p>
        </p:txBody>
      </p:sp>
      <p:graphicFrame>
        <p:nvGraphicFramePr>
          <p:cNvPr id="19530" name="Group 74"/>
          <p:cNvGraphicFramePr>
            <a:graphicFrameLocks noGrp="1"/>
          </p:cNvGraphicFramePr>
          <p:nvPr>
            <p:ph idx="1"/>
          </p:nvPr>
        </p:nvGraphicFramePr>
        <p:xfrm>
          <a:off x="304800" y="1066800"/>
          <a:ext cx="8229600" cy="3751263"/>
        </p:xfrm>
        <a:graphic>
          <a:graphicData uri="http://schemas.openxmlformats.org/drawingml/2006/table">
            <a:tbl>
              <a:tblPr/>
              <a:tblGrid>
                <a:gridCol w="3275013"/>
                <a:gridCol w="1487487"/>
                <a:gridCol w="1589088"/>
                <a:gridCol w="1878012"/>
              </a:tblGrid>
              <a:tr h="5334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altLang="ru-RU"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2800" b="0" i="0" u="none" strike="noStrike" cap="none" normalizeH="0" baseline="0" smtClean="0">
                          <a:ln>
                            <a:noFill/>
                          </a:ln>
                          <a:solidFill>
                            <a:schemeClr val="tx1"/>
                          </a:solidFill>
                          <a:effectLst/>
                          <a:latin typeface="Arial" panose="020B0604020202020204" pitchFamily="34" charset="0"/>
                        </a:rPr>
                        <a:t>2005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2800" b="0" i="0" u="none" strike="noStrike" cap="none" normalizeH="0" baseline="0" smtClean="0">
                          <a:ln>
                            <a:noFill/>
                          </a:ln>
                          <a:solidFill>
                            <a:schemeClr val="tx1"/>
                          </a:solidFill>
                          <a:effectLst/>
                          <a:latin typeface="Arial" panose="020B0604020202020204" pitchFamily="34" charset="0"/>
                        </a:rPr>
                        <a:t>2006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2800" b="0" i="0" u="none" strike="noStrike" cap="none" normalizeH="0" baseline="0" smtClean="0">
                          <a:ln>
                            <a:noFill/>
                          </a:ln>
                          <a:solidFill>
                            <a:schemeClr val="tx1"/>
                          </a:solidFill>
                          <a:effectLst/>
                          <a:latin typeface="Arial" panose="020B0604020202020204" pitchFamily="34" charset="0"/>
                        </a:rPr>
                        <a:t>2007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407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ru-RU" sz="2800" b="0" i="0" u="none" strike="noStrike" cap="none" normalizeH="0" baseline="0" smtClean="0">
                          <a:ln>
                            <a:noFill/>
                          </a:ln>
                          <a:solidFill>
                            <a:schemeClr val="tx1"/>
                          </a:solidFill>
                          <a:effectLst/>
                          <a:latin typeface="Arial" panose="020B0604020202020204" pitchFamily="34" charset="0"/>
                        </a:rPr>
                        <a:t>Yandex</a:t>
                      </a:r>
                      <a:endParaRPr kumimoji="0" lang="ru-RU" altLang="ru-RU"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$13,6 млн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$29,9 млн.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accent2"/>
                          </a:solidFill>
                          <a:effectLst/>
                          <a:latin typeface="Arial" panose="020B0604020202020204" pitchFamily="34" charset="0"/>
                        </a:rPr>
                        <a:t>$38,87 млн*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89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ru-RU" sz="2800" b="0" i="0" u="none" strike="noStrike" cap="none" normalizeH="0" baseline="0" smtClean="0">
                          <a:ln>
                            <a:noFill/>
                          </a:ln>
                          <a:solidFill>
                            <a:schemeClr val="tx1"/>
                          </a:solidFill>
                          <a:effectLst/>
                          <a:latin typeface="Arial" panose="020B0604020202020204" pitchFamily="34" charset="0"/>
                        </a:rPr>
                        <a:t>Google</a:t>
                      </a:r>
                      <a:endParaRPr kumimoji="0" lang="ru-RU" altLang="ru-RU"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accent2"/>
                          </a:solidFill>
                          <a:effectLst/>
                          <a:latin typeface="Arial" panose="020B0604020202020204" pitchFamily="34" charset="0"/>
                        </a:rPr>
                        <a:t>$ 1,4 млрд**</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accent2"/>
                          </a:solidFill>
                          <a:effectLst/>
                          <a:latin typeface="Arial" panose="020B0604020202020204" pitchFamily="34" charset="0"/>
                        </a:rPr>
                        <a:t>$ 3,07 млрд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accent2"/>
                          </a:solidFill>
                          <a:effectLst/>
                          <a:latin typeface="Arial" panose="020B0604020202020204" pitchFamily="34" charset="0"/>
                        </a:rPr>
                        <a:t>$ 4,2 млрд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89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ru-RU" sz="2800" b="0" i="0" u="none" strike="noStrike" cap="none" normalizeH="0" baseline="0" smtClean="0">
                          <a:ln>
                            <a:noFill/>
                          </a:ln>
                          <a:solidFill>
                            <a:schemeClr val="tx1"/>
                          </a:solidFill>
                          <a:effectLst/>
                          <a:latin typeface="Arial" panose="020B0604020202020204" pitchFamily="34" charset="0"/>
                        </a:rPr>
                        <a:t>Rambler</a:t>
                      </a:r>
                      <a:endParaRPr kumimoji="0" lang="ru-RU" altLang="ru-RU"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rgbClr val="FF0000"/>
                          </a:solidFill>
                          <a:effectLst/>
                          <a:latin typeface="Arial" panose="020B0604020202020204" pitchFamily="34" charset="0"/>
                        </a:rPr>
                        <a:t>$ 4,3 млн***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rgbClr val="FF0000"/>
                          </a:solidFill>
                          <a:effectLst/>
                          <a:latin typeface="Arial" panose="020B0604020202020204" pitchFamily="34" charset="0"/>
                        </a:rPr>
                        <a:t>$3 млн***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$5,7 млн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581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ru-RU" sz="2800" b="0" i="0" u="none" strike="noStrike" cap="none" normalizeH="0" baseline="0" smtClean="0">
                          <a:ln>
                            <a:noFill/>
                          </a:ln>
                          <a:solidFill>
                            <a:schemeClr val="tx1"/>
                          </a:solidFill>
                          <a:effectLst/>
                          <a:latin typeface="Arial" panose="020B0604020202020204" pitchFamily="34" charset="0"/>
                        </a:rPr>
                        <a:t>Mail.ru</a:t>
                      </a:r>
                      <a:endParaRPr kumimoji="0" lang="ru-RU" altLang="ru-RU"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$3,1 млн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523" name="Text Box 67"/>
          <p:cNvSpPr txBox="1">
            <a:spLocks noChangeArrowheads="1"/>
          </p:cNvSpPr>
          <p:nvPr/>
        </p:nvSpPr>
        <p:spPr bwMode="auto">
          <a:xfrm>
            <a:off x="304800" y="5105400"/>
            <a:ext cx="83058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sz="1400">
                <a:latin typeface="Times New Roman" panose="02020603050405020304" pitchFamily="18" charset="0"/>
              </a:rPr>
              <a:t>* </a:t>
            </a:r>
            <a:r>
              <a:rPr lang="en-US" altLang="ru-RU" sz="1400">
                <a:latin typeface="Times New Roman" panose="02020603050405020304" pitchFamily="18" charset="0"/>
              </a:rPr>
              <a:t>Yandex </a:t>
            </a:r>
            <a:r>
              <a:rPr lang="ru-RU" altLang="ru-RU" sz="1400">
                <a:latin typeface="Times New Roman" panose="02020603050405020304" pitchFamily="18" charset="0"/>
              </a:rPr>
              <a:t>сообщает, что выручка выросла на 130 %. Данных о чистой прибыли нет</a:t>
            </a:r>
          </a:p>
          <a:p>
            <a:pPr>
              <a:spcBef>
                <a:spcPct val="50000"/>
              </a:spcBef>
            </a:pPr>
            <a:r>
              <a:rPr lang="ru-RU" altLang="ru-RU" sz="1400">
                <a:latin typeface="Times New Roman" panose="02020603050405020304" pitchFamily="18" charset="0"/>
              </a:rPr>
              <a:t>*** доход </a:t>
            </a:r>
            <a:r>
              <a:rPr lang="en-US" altLang="ru-RU" sz="1400">
                <a:latin typeface="Times New Roman" panose="02020603050405020304" pitchFamily="18" charset="0"/>
              </a:rPr>
              <a:t>Google</a:t>
            </a:r>
            <a:r>
              <a:rPr lang="ru-RU" altLang="ru-RU" sz="1400">
                <a:latin typeface="Times New Roman" panose="02020603050405020304" pitchFamily="18" charset="0"/>
              </a:rPr>
              <a:t> за пределами США составляет около 50 %. Данных о доле России нет.</a:t>
            </a:r>
          </a:p>
          <a:p>
            <a:pPr>
              <a:spcBef>
                <a:spcPct val="50000"/>
              </a:spcBef>
            </a:pPr>
            <a:r>
              <a:rPr lang="ru-RU" altLang="ru-RU" sz="1400">
                <a:latin typeface="Times New Roman" panose="02020603050405020304" pitchFamily="18" charset="0"/>
              </a:rPr>
              <a:t>*** чистый убыток</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304800" y="685800"/>
            <a:ext cx="8534400" cy="6400800"/>
          </a:xfrm>
        </p:spPr>
        <p:txBody>
          <a:bodyPr/>
          <a:lstStyle/>
          <a:p>
            <a:pPr>
              <a:lnSpc>
                <a:spcPct val="80000"/>
              </a:lnSpc>
            </a:pPr>
            <a:r>
              <a:rPr lang="ru-RU" altLang="ru-RU" sz="1800" b="1">
                <a:latin typeface="Times New Roman" panose="02020603050405020304" pitchFamily="18" charset="0"/>
              </a:rPr>
              <a:t>Поисковой системой Яндекс</a:t>
            </a:r>
            <a:r>
              <a:rPr lang="ru-RU" altLang="ru-RU" sz="1800">
                <a:latin typeface="Times New Roman" panose="02020603050405020304" pitchFamily="18" charset="0"/>
              </a:rPr>
              <a:t> пользуются все подряд сегменты аудитории. Она известна всякому, кто когда либо выходил (или даже не выходил) в Интернет. </a:t>
            </a:r>
          </a:p>
          <a:p>
            <a:pPr>
              <a:lnSpc>
                <a:spcPct val="80000"/>
              </a:lnSpc>
            </a:pPr>
            <a:r>
              <a:rPr lang="ru-RU" altLang="ru-RU" sz="1800" b="1">
                <a:latin typeface="Times New Roman" panose="02020603050405020304" pitchFamily="18" charset="0"/>
              </a:rPr>
              <a:t>Поисковая система Рамблер: </a:t>
            </a:r>
            <a:r>
              <a:rPr lang="ru-RU" altLang="ru-RU" sz="1800">
                <a:latin typeface="Times New Roman" panose="02020603050405020304" pitchFamily="18" charset="0"/>
              </a:rPr>
              <a:t>Ранее (в 2005 г.) - Рамблер вел рекламную кампанию в метро с не очень понятным слоганом: "Нас 300 млн., мы говорим по русски" (с подтекстом "и пользуемся Рамблером"). </a:t>
            </a:r>
            <a:br>
              <a:rPr lang="ru-RU" altLang="ru-RU" sz="1800">
                <a:latin typeface="Times New Roman" panose="02020603050405020304" pitchFamily="18" charset="0"/>
              </a:rPr>
            </a:br>
            <a:r>
              <a:rPr lang="ru-RU" altLang="ru-RU" sz="1800" b="1">
                <a:latin typeface="Times New Roman" panose="02020603050405020304" pitchFamily="18" charset="0"/>
              </a:rPr>
              <a:t>Аудитория Рамблера  - это в основном люди старше 35 лет.</a:t>
            </a:r>
            <a:r>
              <a:rPr lang="ru-RU" altLang="ru-RU" sz="1800">
                <a:latin typeface="Times New Roman" panose="02020603050405020304" pitchFamily="18" charset="0"/>
              </a:rPr>
              <a:t> (которые начали пользоваться Рамблером достаточно давно, но в то же время IT для них не является основной областью деятельности). </a:t>
            </a:r>
            <a:br>
              <a:rPr lang="ru-RU" altLang="ru-RU" sz="1800">
                <a:latin typeface="Times New Roman" panose="02020603050405020304" pitchFamily="18" charset="0"/>
              </a:rPr>
            </a:br>
            <a:r>
              <a:rPr lang="ru-RU" altLang="ru-RU" sz="1800">
                <a:latin typeface="Times New Roman" panose="02020603050405020304" pitchFamily="18" charset="0"/>
              </a:rPr>
              <a:t>В 2001-м году Рамблером пользовалось больше людей, но в Яндексе меньшее количество пользователей вводило в несколько раз большее количество запросов. </a:t>
            </a:r>
            <a:br>
              <a:rPr lang="ru-RU" altLang="ru-RU" sz="1800">
                <a:latin typeface="Times New Roman" panose="02020603050405020304" pitchFamily="18" charset="0"/>
              </a:rPr>
            </a:br>
            <a:r>
              <a:rPr lang="ru-RU" altLang="ru-RU" sz="1800">
                <a:latin typeface="Times New Roman" panose="02020603050405020304" pitchFamily="18" charset="0"/>
              </a:rPr>
              <a:t>Пользователи поисковой системы Рамблер (так как они меньшее время проводят в поиске и сравнении различных типов сайтов) делают большее количество покупок. К примеру пользователь поисковой системы Яндекс при выборе холодильника (с доставкой) просматривает 5 сайтов, пользователь Рамблера - 3. То есть то же количество пользователей, которые пришли с Рабмлера при прочих равных условиях "купят" больше, чем те же, которые пришли с поиковой системы Яндекс и Google. </a:t>
            </a:r>
          </a:p>
          <a:p>
            <a:pPr>
              <a:lnSpc>
                <a:spcPct val="80000"/>
              </a:lnSpc>
            </a:pPr>
            <a:r>
              <a:rPr lang="ru-RU" altLang="ru-RU" sz="1800" b="1">
                <a:latin typeface="Times New Roman" panose="02020603050405020304" pitchFamily="18" charset="0"/>
              </a:rPr>
              <a:t>Поисковая система Google (Гугл)</a:t>
            </a:r>
            <a:r>
              <a:rPr lang="ru-RU" altLang="ru-RU" sz="1800">
                <a:latin typeface="Times New Roman" panose="02020603050405020304" pitchFamily="18" charset="0"/>
              </a:rPr>
              <a:t> появилась в Рунете в 2000-м году. Google в последние 2 года стремительно завоевывала аудиторию, отколовшуюся от других поисковых систем: Яндекса и Рамблера за счет внедрения новых сервисов (например Google Maps). Google (согласно своей корпоративной политике) не собирается рекламировать свои сервисы не иначе как через Internet. То есть начинающие пользователи (учительница из села) не смогут узнать о Google пока они сами о ней не узнают (по ссылке) либо из сообщения, например по ICQ. </a:t>
            </a:r>
          </a:p>
          <a:p>
            <a:pPr>
              <a:lnSpc>
                <a:spcPct val="80000"/>
              </a:lnSpc>
            </a:pPr>
            <a:endParaRPr lang="ru-RU" altLang="ru-RU" sz="1800">
              <a:latin typeface="Times New Roman" panose="02020603050405020304" pitchFamily="18" charset="0"/>
            </a:endParaRPr>
          </a:p>
          <a:p>
            <a:pPr>
              <a:lnSpc>
                <a:spcPct val="80000"/>
              </a:lnSpc>
            </a:pPr>
            <a:endParaRPr lang="ru-RU" altLang="ru-RU" sz="1800"/>
          </a:p>
        </p:txBody>
      </p:sp>
      <p:sp>
        <p:nvSpPr>
          <p:cNvPr id="6149" name="Text Box 5"/>
          <p:cNvSpPr txBox="1">
            <a:spLocks noChangeArrowheads="1"/>
          </p:cNvSpPr>
          <p:nvPr/>
        </p:nvSpPr>
        <p:spPr bwMode="auto">
          <a:xfrm>
            <a:off x="685800" y="152400"/>
            <a:ext cx="7162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sz="2800"/>
              <a:t>Поисковые системы на российском рынке</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ru-RU" altLang="ru-RU" sz="2800" b="1"/>
              <a:t>Изменение долей поисковых систем в аудитории Рунета с 2005 по 2007 г.</a:t>
            </a:r>
            <a:br>
              <a:rPr lang="ru-RU" altLang="ru-RU" sz="2800" b="1"/>
            </a:br>
            <a:endParaRPr lang="ru-RU" altLang="ru-RU" sz="2800" b="1"/>
          </a:p>
        </p:txBody>
      </p:sp>
      <p:pic>
        <p:nvPicPr>
          <p:cNvPr id="7171" name="Picture 3"/>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p:pic>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186</TotalTime>
  <Words>728</Words>
  <Application>Microsoft Office PowerPoint</Application>
  <PresentationFormat>Экран (4:3)</PresentationFormat>
  <Paragraphs>90</Paragraphs>
  <Slides>10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10</vt:i4>
      </vt:variant>
    </vt:vector>
  </HeadingPairs>
  <TitlesOfParts>
    <vt:vector size="13" baseType="lpstr">
      <vt:lpstr>Arial</vt:lpstr>
      <vt:lpstr>Times New Roman</vt:lpstr>
      <vt:lpstr>Оформление по умолчанию</vt:lpstr>
      <vt:lpstr>Доходы поисковых систем</vt:lpstr>
      <vt:lpstr>Источники дохода</vt:lpstr>
      <vt:lpstr>Цена клика</vt:lpstr>
      <vt:lpstr>Ценообразование</vt:lpstr>
      <vt:lpstr>Формирование цены на основе частот запросов </vt:lpstr>
      <vt:lpstr>Доходы поисковых систем: Google</vt:lpstr>
      <vt:lpstr>Доходы поисковых систем (чистая прибыль)</vt:lpstr>
      <vt:lpstr>Презентация PowerPoint</vt:lpstr>
      <vt:lpstr>Изменение долей поисковых систем в аудитории Рунета с 2005 по 2007 г. </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6</cp:revision>
  <cp:lastPrinted>1601-01-01T00:00:00Z</cp:lastPrinted>
  <dcterms:created xsi:type="dcterms:W3CDTF">1601-01-01T00:00:00Z</dcterms:created>
  <dcterms:modified xsi:type="dcterms:W3CDTF">2015-04-08T17:17:11Z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