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7" r:id="rId2"/>
    <p:sldId id="258" r:id="rId3"/>
    <p:sldId id="259" r:id="rId4"/>
    <p:sldId id="260" r:id="rId5"/>
    <p:sldId id="261" r:id="rId6"/>
    <p:sldId id="324" r:id="rId7"/>
    <p:sldId id="263" r:id="rId8"/>
    <p:sldId id="264" r:id="rId9"/>
    <p:sldId id="265" r:id="rId10"/>
    <p:sldId id="266" r:id="rId11"/>
    <p:sldId id="267" r:id="rId12"/>
    <p:sldId id="268" r:id="rId13"/>
    <p:sldId id="276" r:id="rId14"/>
    <p:sldId id="277" r:id="rId15"/>
    <p:sldId id="269" r:id="rId16"/>
    <p:sldId id="271" r:id="rId17"/>
    <p:sldId id="278" r:id="rId18"/>
    <p:sldId id="279" r:id="rId19"/>
    <p:sldId id="280" r:id="rId20"/>
    <p:sldId id="281" r:id="rId21"/>
    <p:sldId id="282" r:id="rId22"/>
    <p:sldId id="284" r:id="rId23"/>
    <p:sldId id="285" r:id="rId24"/>
    <p:sldId id="287" r:id="rId25"/>
    <p:sldId id="286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5" r:id="rId53"/>
    <p:sldId id="314" r:id="rId54"/>
    <p:sldId id="316" r:id="rId55"/>
    <p:sldId id="317" r:id="rId56"/>
    <p:sldId id="318" r:id="rId57"/>
    <p:sldId id="319" r:id="rId58"/>
    <p:sldId id="320" r:id="rId59"/>
    <p:sldId id="321" r:id="rId60"/>
    <p:sldId id="322" r:id="rId61"/>
    <p:sldId id="323" r:id="rId6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00"/>
    <a:srgbClr val="FF0000"/>
    <a:srgbClr val="781106"/>
    <a:srgbClr val="7929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22BD0A8C-086D-496B-B3A0-E9C19588DB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6127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F591F-929F-4F3C-91D5-595CF41591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639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40EDEF-83EA-4A9E-A3CF-9AA2931A16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1112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C77C5E-2B20-4C11-A127-226086EEFB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054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AEECD23D-DF4F-400D-A05C-F8E648A8AA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213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AEC74-4347-4F56-808D-DEFB733C18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62015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FA3BC-BCC0-4C44-9D83-6BD52D93A8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653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fld id="{2C40487D-59B3-4025-A3CE-60BD47D81C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6206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93250-1C0C-42B4-9634-9024FF6E46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502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34B35-29F6-4611-9862-245268D9D8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19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F7E31-7EDA-4447-AA36-6745299190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537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EDA0F-8212-4B1C-B946-C203E28B6B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691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A5361F1F-DFF4-4A08-A2D9-0E16B35F476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2" r:id="rId4"/>
    <p:sldLayoutId id="2147483908" r:id="rId5"/>
    <p:sldLayoutId id="2147483903" r:id="rId6"/>
    <p:sldLayoutId id="2147483909" r:id="rId7"/>
    <p:sldLayoutId id="2147483910" r:id="rId8"/>
    <p:sldLayoutId id="2147483911" r:id="rId9"/>
    <p:sldLayoutId id="2147483904" r:id="rId10"/>
    <p:sldLayoutId id="2147483912" r:id="rId11"/>
    <p:sldLayoutId id="214748391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3149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i="1" dirty="0">
                <a:solidFill>
                  <a:srgbClr val="FF0000"/>
                </a:solidFill>
              </a:rPr>
              <a:t>                          С++</a:t>
            </a: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>         </a:t>
            </a:r>
            <a:r>
              <a:rPr lang="ru-RU" sz="4000" dirty="0">
                <a:solidFill>
                  <a:srgbClr val="000000"/>
                </a:solidFill>
              </a:rPr>
              <a:t>// язык программирования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428625"/>
            <a:ext cx="8269288" cy="6429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800" smtClean="0">
                <a:solidFill>
                  <a:srgbClr val="FF0000"/>
                </a:solidFill>
              </a:rPr>
              <a:t>Операции отрицания (-,!)</a:t>
            </a:r>
            <a:endParaRPr lang="en-US" altLang="ru-RU" sz="28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800" i="1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000" i="1" smtClean="0">
                <a:solidFill>
                  <a:srgbClr val="FF0000"/>
                </a:solidFill>
              </a:rPr>
              <a:t>(-)</a:t>
            </a:r>
            <a:r>
              <a:rPr lang="ru-RU" altLang="ru-RU" sz="2000" i="1" smtClean="0"/>
              <a:t> - </a:t>
            </a:r>
            <a:r>
              <a:rPr lang="ru-RU" altLang="ru-RU" sz="2000" i="1" smtClean="0">
                <a:solidFill>
                  <a:srgbClr val="FF0000"/>
                </a:solidFill>
              </a:rPr>
              <a:t>унарный минус </a:t>
            </a:r>
            <a:r>
              <a:rPr lang="ru-RU" altLang="ru-RU" sz="2000" i="1" smtClean="0"/>
              <a:t>– изменяет знак операнда целого или вещественного типа на противоположный;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ru-RU" altLang="ru-RU" sz="2000" i="1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000" i="1" smtClean="0">
                <a:solidFill>
                  <a:srgbClr val="FF0000"/>
                </a:solidFill>
              </a:rPr>
              <a:t>(!)</a:t>
            </a:r>
            <a:r>
              <a:rPr lang="ru-RU" altLang="ru-RU" sz="2000" i="1" smtClean="0"/>
              <a:t> – </a:t>
            </a:r>
            <a:r>
              <a:rPr lang="ru-RU" altLang="ru-RU" sz="2000" i="1" smtClean="0">
                <a:solidFill>
                  <a:srgbClr val="FF0000"/>
                </a:solidFill>
              </a:rPr>
              <a:t>логическое отрицание</a:t>
            </a:r>
            <a:r>
              <a:rPr lang="ru-RU" altLang="ru-RU" sz="2000" i="1" smtClean="0"/>
              <a:t>, даёт в результате значение 0(ложь), если операнд отличен от 0(истина),если равен операнд 0 (ложь);</a:t>
            </a:r>
          </a:p>
          <a:p>
            <a:pPr eaLnBrk="1" hangingPunct="1">
              <a:lnSpc>
                <a:spcPct val="80000"/>
              </a:lnSpc>
            </a:pPr>
            <a:endParaRPr lang="en-US" altLang="ru-RU" sz="2000" i="1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000" i="1" smtClean="0"/>
              <a:t>тип оп</a:t>
            </a:r>
            <a:r>
              <a:rPr lang="en-US" altLang="ru-RU" sz="2000" i="1" smtClean="0"/>
              <a:t>e</a:t>
            </a:r>
            <a:r>
              <a:rPr lang="ru-RU" altLang="ru-RU" sz="2000" i="1" smtClean="0"/>
              <a:t>ранда может быть любой.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ru-RU" sz="2000" i="1" u="sng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i="1" u="sng" smtClean="0"/>
              <a:t>Пример: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i="1" smtClean="0"/>
              <a:t>                  </a:t>
            </a:r>
            <a:r>
              <a:rPr lang="en-US" altLang="ru-RU" sz="2000" i="1" smtClean="0"/>
              <a:t>#include &lt;iosteram&gt;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 i="1" smtClean="0"/>
              <a:t>              </a:t>
            </a:r>
            <a:r>
              <a:rPr lang="ru-RU" altLang="ru-RU" sz="2000" i="1" smtClean="0"/>
              <a:t>    </a:t>
            </a:r>
            <a:r>
              <a:rPr lang="en-US" altLang="ru-RU" sz="2000" smtClean="0"/>
              <a:t>int main()             </a:t>
            </a:r>
            <a:endParaRPr lang="ru-RU" altLang="ru-RU" sz="20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</a:t>
            </a:r>
            <a:r>
              <a:rPr lang="ru-RU" altLang="ru-RU" sz="2000" smtClean="0"/>
              <a:t>    </a:t>
            </a:r>
            <a:r>
              <a:rPr lang="en-US" altLang="ru-RU" sz="2000" smtClean="0"/>
              <a:t>using nanespace std;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</a:t>
            </a:r>
            <a:r>
              <a:rPr lang="ru-RU" altLang="ru-RU" sz="2000" smtClean="0"/>
              <a:t>    </a:t>
            </a:r>
            <a:r>
              <a:rPr lang="en-US" altLang="ru-RU" sz="2000" smtClean="0"/>
              <a:t>  { int </a:t>
            </a:r>
            <a:r>
              <a:rPr lang="en-US" altLang="ru-RU" sz="2000" smtClean="0">
                <a:solidFill>
                  <a:srgbClr val="FF0000"/>
                </a:solidFill>
              </a:rPr>
              <a:t>x=3</a:t>
            </a:r>
            <a:r>
              <a:rPr lang="en-US" altLang="ru-RU" sz="2000" smtClean="0"/>
              <a:t>, </a:t>
            </a:r>
            <a:r>
              <a:rPr lang="en-US" altLang="ru-RU" sz="2000" smtClean="0">
                <a:solidFill>
                  <a:srgbClr val="FF0000"/>
                </a:solidFill>
              </a:rPr>
              <a:t>y=0</a:t>
            </a:r>
            <a:r>
              <a:rPr lang="en-US" altLang="ru-RU" sz="2000" smtClean="0"/>
              <a:t>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600" smtClean="0"/>
              <a:t>                </a:t>
            </a:r>
            <a:r>
              <a:rPr lang="ru-RU" altLang="ru-RU" sz="1600" smtClean="0"/>
              <a:t>     </a:t>
            </a:r>
            <a:r>
              <a:rPr lang="en-US" altLang="ru-RU" sz="2000" smtClean="0"/>
              <a:t>bool</a:t>
            </a:r>
            <a:r>
              <a:rPr lang="en-US" altLang="ru-RU" sz="2000" smtClean="0">
                <a:solidFill>
                  <a:srgbClr val="FF0000"/>
                </a:solidFill>
              </a:rPr>
              <a:t> f=false</a:t>
            </a:r>
            <a:r>
              <a:rPr lang="en-US" altLang="ru-RU" sz="2000" smtClean="0"/>
              <a:t>, </a:t>
            </a:r>
            <a:r>
              <a:rPr lang="en-US" altLang="ru-RU" sz="2000" smtClean="0">
                <a:solidFill>
                  <a:srgbClr val="FF0000"/>
                </a:solidFill>
              </a:rPr>
              <a:t>v=true</a:t>
            </a:r>
            <a:r>
              <a:rPr lang="en-US" altLang="ru-RU" sz="2000" smtClean="0"/>
              <a:t>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 </a:t>
            </a:r>
            <a:r>
              <a:rPr lang="ru-RU" altLang="ru-RU" sz="2000" smtClean="0"/>
              <a:t>     </a:t>
            </a:r>
            <a:r>
              <a:rPr lang="en-US" altLang="ru-RU" sz="2000" smtClean="0"/>
              <a:t> cout &lt;&lt;</a:t>
            </a:r>
            <a:r>
              <a:rPr lang="en-US" altLang="ru-RU" sz="2000" smtClean="0">
                <a:solidFill>
                  <a:srgbClr val="FF0000"/>
                </a:solidFill>
              </a:rPr>
              <a:t>-x</a:t>
            </a:r>
            <a:r>
              <a:rPr lang="en-US" altLang="ru-RU" sz="2000" smtClean="0"/>
              <a:t>&lt;&lt;“\t”&lt;&lt;</a:t>
            </a:r>
            <a:r>
              <a:rPr lang="en-US" altLang="ru-RU" sz="2000" smtClean="0">
                <a:solidFill>
                  <a:srgbClr val="FF0000"/>
                </a:solidFill>
              </a:rPr>
              <a:t>!y</a:t>
            </a:r>
            <a:r>
              <a:rPr lang="en-US" altLang="ru-RU" sz="2000" smtClean="0"/>
              <a:t>&lt;&lt;endl;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</a:t>
            </a:r>
            <a:r>
              <a:rPr lang="ru-RU" altLang="ru-RU" sz="2000" smtClean="0"/>
              <a:t>     </a:t>
            </a:r>
            <a:r>
              <a:rPr lang="en-US" altLang="ru-RU" sz="2000" smtClean="0"/>
              <a:t>  cout &lt;&lt;</a:t>
            </a:r>
            <a:r>
              <a:rPr lang="en-US" altLang="ru-RU" sz="2000" smtClean="0">
                <a:solidFill>
                  <a:srgbClr val="FF0000"/>
                </a:solidFill>
              </a:rPr>
              <a:t>-y</a:t>
            </a:r>
            <a:r>
              <a:rPr lang="en-US" altLang="ru-RU" sz="2000" smtClean="0"/>
              <a:t>&lt;&lt;“\t”&lt;&lt;</a:t>
            </a:r>
            <a:r>
              <a:rPr lang="en-US" altLang="ru-RU" sz="2000" smtClean="0">
                <a:solidFill>
                  <a:srgbClr val="FF0000"/>
                </a:solidFill>
              </a:rPr>
              <a:t>!y</a:t>
            </a:r>
            <a:r>
              <a:rPr lang="en-US" altLang="ru-RU" sz="2000" smtClean="0"/>
              <a:t>&lt;&lt;endl;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 </a:t>
            </a:r>
            <a:r>
              <a:rPr lang="ru-RU" altLang="ru-RU" sz="2000" smtClean="0"/>
              <a:t>     </a:t>
            </a:r>
            <a:r>
              <a:rPr lang="en-US" altLang="ru-RU" sz="2000" smtClean="0"/>
              <a:t> cout &lt;&lt;</a:t>
            </a:r>
            <a:r>
              <a:rPr lang="en-US" altLang="ru-RU" sz="2000" smtClean="0">
                <a:solidFill>
                  <a:srgbClr val="FF0000"/>
                </a:solidFill>
              </a:rPr>
              <a:t>v</a:t>
            </a:r>
            <a:r>
              <a:rPr lang="en-US" altLang="ru-RU" sz="2000" smtClean="0"/>
              <a:t>&lt;&lt;“\t”&lt;&lt;</a:t>
            </a:r>
            <a:r>
              <a:rPr lang="en-US" altLang="ru-RU" sz="2000" smtClean="0">
                <a:solidFill>
                  <a:srgbClr val="FF0000"/>
                </a:solidFill>
              </a:rPr>
              <a:t>!v</a:t>
            </a:r>
            <a:r>
              <a:rPr lang="en-US" altLang="ru-RU" sz="2000" smtClean="0"/>
              <a:t>&lt;&lt;endl;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  </a:t>
            </a:r>
            <a:r>
              <a:rPr lang="ru-RU" altLang="ru-RU" sz="2000" smtClean="0"/>
              <a:t>   </a:t>
            </a:r>
            <a:r>
              <a:rPr lang="en-US" altLang="ru-RU" sz="2000" smtClean="0"/>
              <a:t>return 0;}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0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/>
              <a:t>Бинарные</a:t>
            </a:r>
            <a:r>
              <a:rPr lang="ru-RU" sz="2500" dirty="0"/>
              <a:t> операции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43000"/>
            <a:ext cx="8964612" cy="57150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i="1" dirty="0" smtClean="0">
                <a:solidFill>
                  <a:srgbClr val="FF0000"/>
                </a:solidFill>
              </a:rPr>
              <a:t>Арифметические </a:t>
            </a:r>
            <a:r>
              <a:rPr lang="ru-RU" sz="2000" i="1" dirty="0">
                <a:solidFill>
                  <a:srgbClr val="FF0000"/>
                </a:solidFill>
              </a:rPr>
              <a:t>операции</a:t>
            </a:r>
            <a:r>
              <a:rPr lang="ru-RU" sz="2000" i="1" dirty="0"/>
              <a:t>: </a:t>
            </a:r>
            <a:r>
              <a:rPr lang="ru-RU" sz="2000" i="1" dirty="0">
                <a:solidFill>
                  <a:srgbClr val="000000"/>
                </a:solidFill>
              </a:rPr>
              <a:t>умножение</a:t>
            </a:r>
            <a:r>
              <a:rPr lang="ru-RU" sz="2000" i="1" dirty="0">
                <a:solidFill>
                  <a:srgbClr val="FF0000"/>
                </a:solidFill>
              </a:rPr>
              <a:t>.(*), </a:t>
            </a:r>
            <a:r>
              <a:rPr lang="ru-RU" sz="2000" i="1" dirty="0">
                <a:solidFill>
                  <a:srgbClr val="000000"/>
                </a:solidFill>
              </a:rPr>
              <a:t>деление</a:t>
            </a:r>
            <a:r>
              <a:rPr lang="ru-RU" sz="2000" i="1" dirty="0">
                <a:solidFill>
                  <a:srgbClr val="FF0000"/>
                </a:solidFill>
              </a:rPr>
              <a:t>.(/), </a:t>
            </a:r>
            <a:r>
              <a:rPr lang="ru-RU" sz="2000" i="1" dirty="0">
                <a:solidFill>
                  <a:srgbClr val="000000"/>
                </a:solidFill>
              </a:rPr>
              <a:t>остаток от деления</a:t>
            </a:r>
            <a:r>
              <a:rPr lang="en-US" sz="2000" i="1" dirty="0">
                <a:solidFill>
                  <a:srgbClr val="FF0000"/>
                </a:solidFill>
              </a:rPr>
              <a:t>.</a:t>
            </a:r>
            <a:r>
              <a:rPr lang="ru-RU" sz="2000" i="1" dirty="0">
                <a:solidFill>
                  <a:srgbClr val="FF0000"/>
                </a:solidFill>
              </a:rPr>
              <a:t>(%); </a:t>
            </a:r>
            <a:r>
              <a:rPr lang="ru-RU" sz="2000" i="1" dirty="0">
                <a:solidFill>
                  <a:srgbClr val="000000"/>
                </a:solidFill>
              </a:rPr>
              <a:t>слож</a:t>
            </a:r>
            <a:r>
              <a:rPr lang="ru-RU" sz="2000" i="1" dirty="0">
                <a:solidFill>
                  <a:srgbClr val="FF0000"/>
                </a:solidFill>
              </a:rPr>
              <a:t>.(+), </a:t>
            </a:r>
            <a:r>
              <a:rPr lang="ru-RU" sz="2000" i="1" dirty="0">
                <a:solidFill>
                  <a:srgbClr val="000000"/>
                </a:solidFill>
              </a:rPr>
              <a:t>вычит</a:t>
            </a:r>
            <a:r>
              <a:rPr lang="ru-RU" sz="2000" i="1" dirty="0" smtClean="0">
                <a:solidFill>
                  <a:srgbClr val="FF0000"/>
                </a:solidFill>
              </a:rPr>
              <a:t>.(-)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u="sng" dirty="0" smtClean="0"/>
              <a:t>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u="sng" dirty="0" smtClean="0"/>
              <a:t>Рассмотрим </a:t>
            </a:r>
            <a:r>
              <a:rPr lang="ru-RU" sz="2000" u="sng" dirty="0"/>
              <a:t>операции деления и остаток от деления: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/>
              <a:t>            #include &lt;iosteram&gt;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using nanespace std;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/>
              <a:t>             </a:t>
            </a:r>
            <a:r>
              <a:rPr lang="en-US" sz="2000" dirty="0"/>
              <a:t>int main()           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{ cout &lt;&lt;</a:t>
            </a:r>
            <a:r>
              <a:rPr lang="ru-RU" sz="2000" dirty="0">
                <a:solidFill>
                  <a:srgbClr val="FF0000"/>
                </a:solidFill>
              </a:rPr>
              <a:t>100/24</a:t>
            </a:r>
            <a:r>
              <a:rPr lang="en-US" sz="2000" dirty="0"/>
              <a:t>&lt;&lt;“\t”&lt;&lt;</a:t>
            </a:r>
            <a:r>
              <a:rPr lang="ru-RU" sz="2000" dirty="0">
                <a:solidFill>
                  <a:srgbClr val="FF0000"/>
                </a:solidFill>
              </a:rPr>
              <a:t>100/24</a:t>
            </a:r>
            <a:r>
              <a:rPr lang="en-US" sz="2000" dirty="0"/>
              <a:t>&lt;&lt;endl;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   cout &lt;&lt;</a:t>
            </a:r>
            <a:r>
              <a:rPr lang="ru-RU" sz="2000" dirty="0">
                <a:solidFill>
                  <a:srgbClr val="FF0000"/>
                </a:solidFill>
              </a:rPr>
              <a:t>100/21</a:t>
            </a:r>
            <a:r>
              <a:rPr lang="en-US" sz="2000" dirty="0"/>
              <a:t>&lt;&lt;“\t”&lt;&lt;</a:t>
            </a:r>
            <a:r>
              <a:rPr lang="ru-RU" sz="2000" dirty="0">
                <a:solidFill>
                  <a:srgbClr val="FF0000"/>
                </a:solidFill>
              </a:rPr>
              <a:t>100,0/24</a:t>
            </a:r>
            <a:r>
              <a:rPr lang="en-US" sz="2000" dirty="0"/>
              <a:t>&lt;&lt;endl;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   cout &lt;&lt;</a:t>
            </a:r>
            <a:r>
              <a:rPr lang="ru-RU" sz="2000" dirty="0">
                <a:solidFill>
                  <a:srgbClr val="FF0000"/>
                </a:solidFill>
              </a:rPr>
              <a:t>21%3</a:t>
            </a:r>
            <a:r>
              <a:rPr lang="en-US" sz="2000" dirty="0"/>
              <a:t>&lt;&lt;“\t”&lt;&lt;</a:t>
            </a:r>
            <a:r>
              <a:rPr lang="ru-RU" sz="2000" dirty="0">
                <a:solidFill>
                  <a:srgbClr val="FF0000"/>
                </a:solidFill>
              </a:rPr>
              <a:t>21%6</a:t>
            </a:r>
            <a:r>
              <a:rPr lang="en-US" sz="2000" dirty="0"/>
              <a:t>&lt;&lt;“</a:t>
            </a:r>
            <a:r>
              <a:rPr lang="en-US" sz="2000" dirty="0">
                <a:solidFill>
                  <a:srgbClr val="FF0000"/>
                </a:solidFill>
              </a:rPr>
              <a:t>-21%8</a:t>
            </a:r>
            <a:r>
              <a:rPr lang="en-US" sz="2000" dirty="0"/>
              <a:t>”&lt;&lt;endl;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  </a:t>
            </a:r>
            <a:r>
              <a:rPr lang="en-US" sz="2000" dirty="0" smtClean="0"/>
              <a:t>return </a:t>
            </a:r>
            <a:r>
              <a:rPr lang="en-US" sz="2000" dirty="0"/>
              <a:t>0</a:t>
            </a:r>
            <a:r>
              <a:rPr lang="en-US" sz="2000" dirty="0" smtClean="0"/>
              <a:t>;}</a:t>
            </a: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i="1" dirty="0" smtClean="0">
                <a:solidFill>
                  <a:srgbClr val="FF0000"/>
                </a:solidFill>
              </a:rPr>
              <a:t> - Операции отрицания (-,!)</a:t>
            </a:r>
            <a:r>
              <a:rPr lang="ru-RU" sz="2000" i="1" dirty="0" smtClean="0"/>
              <a:t> унарный минус – изменяет знак операнда целого или вещест-го типа на противоположный.</a:t>
            </a:r>
            <a:endParaRPr lang="en-US" sz="2000" i="1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i="1" dirty="0" smtClean="0">
                <a:solidFill>
                  <a:srgbClr val="FF0000"/>
                </a:solidFill>
              </a:rPr>
              <a:t> - Операции </a:t>
            </a:r>
            <a:r>
              <a:rPr lang="ru-RU" sz="2000" i="1" dirty="0">
                <a:solidFill>
                  <a:srgbClr val="FF0000"/>
                </a:solidFill>
              </a:rPr>
              <a:t>отношения: (</a:t>
            </a:r>
            <a:r>
              <a:rPr lang="en-US" sz="2000" i="1" dirty="0">
                <a:solidFill>
                  <a:srgbClr val="FF0000"/>
                </a:solidFill>
              </a:rPr>
              <a:t>&lt;,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&lt;=,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&gt;,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&gt;=,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==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!=)</a:t>
            </a:r>
            <a:r>
              <a:rPr lang="ru-RU" sz="2000" i="1" dirty="0"/>
              <a:t>, меньше, меньше или равно, больше, больше или равно,</a:t>
            </a:r>
            <a:r>
              <a:rPr lang="en-US" sz="2000" i="1" dirty="0"/>
              <a:t> </a:t>
            </a:r>
            <a:r>
              <a:rPr lang="ru-RU" sz="2000" i="1" dirty="0"/>
              <a:t>равно, не равно, не равно соответственно).</a:t>
            </a:r>
            <a:endParaRPr lang="en-US" sz="2000" i="1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i="1" dirty="0"/>
              <a:t>Результатом операций являются значения </a:t>
            </a:r>
            <a:r>
              <a:rPr lang="en-US" sz="2000" i="1" dirty="0">
                <a:solidFill>
                  <a:srgbClr val="FF0000"/>
                </a:solidFill>
              </a:rPr>
              <a:t>true, false</a:t>
            </a:r>
            <a:r>
              <a:rPr lang="en-US" sz="2000" i="1" dirty="0"/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/>
              <a:t> </a:t>
            </a:r>
            <a:endParaRPr lang="en-US" sz="20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357188"/>
            <a:ext cx="8715375" cy="6500812"/>
          </a:xfrm>
        </p:spPr>
        <p:txBody>
          <a:bodyPr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i="1" dirty="0">
                <a:solidFill>
                  <a:srgbClr val="FF0000"/>
                </a:solidFill>
              </a:rPr>
              <a:t>Логические операции (</a:t>
            </a:r>
            <a:r>
              <a:rPr lang="en-US" sz="2400" i="1" dirty="0">
                <a:solidFill>
                  <a:srgbClr val="FF0000"/>
                </a:solidFill>
              </a:rPr>
              <a:t>&amp;&amp;</a:t>
            </a:r>
            <a:r>
              <a:rPr lang="ru-RU" sz="2400" i="1" dirty="0">
                <a:solidFill>
                  <a:srgbClr val="FF0000"/>
                </a:solidFill>
              </a:rPr>
              <a:t> и </a:t>
            </a:r>
            <a:r>
              <a:rPr lang="en-US" sz="2400" i="1" dirty="0">
                <a:solidFill>
                  <a:srgbClr val="FF0000"/>
                </a:solidFill>
              </a:rPr>
              <a:t>||)</a:t>
            </a:r>
            <a:endParaRPr lang="ru-RU" sz="2400" i="1" dirty="0">
              <a:solidFill>
                <a:srgbClr val="FF0000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800" i="1" dirty="0">
              <a:solidFill>
                <a:srgbClr val="FF0000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i="1" dirty="0" smtClean="0">
                <a:solidFill>
                  <a:srgbClr val="FF0000"/>
                </a:solidFill>
              </a:rPr>
              <a:t>И </a:t>
            </a:r>
            <a:r>
              <a:rPr lang="ru-RU" sz="2000" i="1" dirty="0">
                <a:solidFill>
                  <a:srgbClr val="FF0000"/>
                </a:solidFill>
              </a:rPr>
              <a:t>(</a:t>
            </a:r>
            <a:r>
              <a:rPr lang="en-US" sz="2000" i="1" dirty="0">
                <a:solidFill>
                  <a:srgbClr val="FF0000"/>
                </a:solidFill>
              </a:rPr>
              <a:t>&amp;&amp;</a:t>
            </a:r>
            <a:r>
              <a:rPr lang="ru-RU" sz="2000" i="1" dirty="0">
                <a:solidFill>
                  <a:srgbClr val="FF0000"/>
                </a:solidFill>
              </a:rPr>
              <a:t>)</a:t>
            </a:r>
            <a:r>
              <a:rPr lang="en-US" sz="2000" i="1" dirty="0"/>
              <a:t> - </a:t>
            </a:r>
            <a:r>
              <a:rPr lang="ru-RU" sz="2000" i="1" dirty="0"/>
              <a:t>возвращает  значение истина тогда и только тогда, когда оба операнда принимают значение истина, в пр</a:t>
            </a:r>
            <a:r>
              <a:rPr lang="ru-RU" sz="2000" dirty="0"/>
              <a:t>отивном случае операция возращ.знач.ложь.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solidFill>
                  <a:srgbClr val="FF0000"/>
                </a:solidFill>
              </a:rPr>
              <a:t>ИЛИ </a:t>
            </a:r>
            <a:r>
              <a:rPr lang="en-US" sz="2000" dirty="0">
                <a:solidFill>
                  <a:srgbClr val="FF0000"/>
                </a:solidFill>
              </a:rPr>
              <a:t>||</a:t>
            </a:r>
            <a:r>
              <a:rPr lang="ru-RU" sz="2000" dirty="0"/>
              <a:t> - возвращает знач.истина тогда и.т.тогда, когда хотя бы один операнд принимает значение истина, в противном случае –ложь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ru-RU" sz="2000" i="1" dirty="0"/>
              <a:t>логические операции выполняются слева направо;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ru-RU" sz="2000" i="1" dirty="0"/>
              <a:t>приоритет операции </a:t>
            </a:r>
            <a:r>
              <a:rPr lang="en-US" sz="2000" i="1" dirty="0"/>
              <a:t>&amp;&amp;</a:t>
            </a:r>
            <a:r>
              <a:rPr lang="ru-RU" sz="2000" i="1" dirty="0"/>
              <a:t> выше </a:t>
            </a:r>
            <a:r>
              <a:rPr lang="en-US" sz="2000" i="1" dirty="0"/>
              <a:t>||.</a:t>
            </a:r>
            <a:endParaRPr lang="ru-RU" sz="2000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en-US" sz="2000" i="1" u="sng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2000" i="1" u="sng" dirty="0"/>
              <a:t>Пример:</a:t>
            </a:r>
            <a:r>
              <a:rPr lang="ru-RU" sz="2000" i="1" dirty="0"/>
              <a:t>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i="1" dirty="0"/>
              <a:t>                  </a:t>
            </a:r>
            <a:r>
              <a:rPr lang="en-US" sz="2000" i="1" dirty="0"/>
              <a:t>#include &lt;iosteram&gt;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</a:t>
            </a:r>
            <a:r>
              <a:rPr lang="ru-RU" sz="2000" dirty="0"/>
              <a:t>     </a:t>
            </a:r>
            <a:r>
              <a:rPr lang="en-US" sz="2000" dirty="0"/>
              <a:t> using </a:t>
            </a:r>
            <a:r>
              <a:rPr lang="en-US" sz="2000" dirty="0" smtClean="0"/>
              <a:t>namespace </a:t>
            </a:r>
            <a:r>
              <a:rPr lang="en-US" sz="2000" dirty="0"/>
              <a:t>std;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/>
              <a:t>             </a:t>
            </a:r>
            <a:r>
              <a:rPr lang="ru-RU" sz="2000" i="1" dirty="0"/>
              <a:t>     </a:t>
            </a:r>
            <a:r>
              <a:rPr lang="en-US" sz="2000" dirty="0"/>
              <a:t>int main()           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</a:t>
            </a:r>
            <a:r>
              <a:rPr lang="ru-RU" sz="2000" dirty="0"/>
              <a:t>      </a:t>
            </a:r>
            <a:r>
              <a:rPr lang="en-US" sz="2000" dirty="0"/>
              <a:t>{  </a:t>
            </a:r>
            <a:r>
              <a:rPr lang="en-US" sz="2000" dirty="0" err="1"/>
              <a:t>cout</a:t>
            </a:r>
            <a:r>
              <a:rPr lang="en-US" sz="2000" dirty="0"/>
              <a:t> </a:t>
            </a:r>
            <a:r>
              <a:rPr lang="en-US" sz="2000" dirty="0" smtClean="0"/>
              <a:t>&lt;&lt;</a:t>
            </a:r>
            <a:r>
              <a:rPr lang="en-US" sz="2000" dirty="0" smtClean="0">
                <a:solidFill>
                  <a:srgbClr val="FF0000"/>
                </a:solidFill>
              </a:rPr>
              <a:t>‘x\t </a:t>
            </a:r>
            <a:r>
              <a:rPr lang="en-US" sz="2000" dirty="0">
                <a:solidFill>
                  <a:srgbClr val="FF0000"/>
                </a:solidFill>
              </a:rPr>
              <a:t>y\t &amp;&amp;\t</a:t>
            </a:r>
            <a:r>
              <a:rPr lang="en-US" sz="2000" dirty="0" smtClean="0">
                <a:solidFill>
                  <a:srgbClr val="FF0000"/>
                </a:solidFill>
              </a:rPr>
              <a:t>||’</a:t>
            </a:r>
            <a:r>
              <a:rPr lang="en-US" sz="2000" dirty="0" err="1" smtClean="0"/>
              <a:t>endl</a:t>
            </a:r>
            <a:r>
              <a:rPr lang="en-US" sz="2000" dirty="0"/>
              <a:t>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  </a:t>
            </a:r>
            <a:r>
              <a:rPr lang="ru-RU" sz="2000" dirty="0"/>
              <a:t>     </a:t>
            </a:r>
            <a:r>
              <a:rPr lang="en-US" sz="2000" dirty="0"/>
              <a:t>cout &lt;&lt;</a:t>
            </a:r>
            <a:r>
              <a:rPr lang="en-US" sz="2000" dirty="0">
                <a:solidFill>
                  <a:srgbClr val="FF0000"/>
                </a:solidFill>
              </a:rPr>
              <a:t>“0\t 1\t”</a:t>
            </a:r>
            <a:r>
              <a:rPr lang="en-US" sz="2000" dirty="0"/>
              <a:t>&lt;&lt;(0 &amp;&amp; 1</a:t>
            </a:r>
            <a:r>
              <a:rPr lang="en-US" sz="2000" dirty="0" smtClean="0"/>
              <a:t>)&lt;&lt;</a:t>
            </a:r>
            <a:r>
              <a:rPr lang="en-US" sz="2000" dirty="0" smtClean="0">
                <a:solidFill>
                  <a:srgbClr val="FF0000"/>
                </a:solidFill>
              </a:rPr>
              <a:t>‘\t’</a:t>
            </a:r>
            <a:r>
              <a:rPr lang="en-US" sz="2000" dirty="0" smtClean="0"/>
              <a:t>&lt;&lt;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>
                <a:solidFill>
                  <a:srgbClr val="FF0000"/>
                </a:solidFill>
              </a:rPr>
              <a:t>0||1)</a:t>
            </a:r>
            <a:r>
              <a:rPr lang="en-US" sz="2000" dirty="0"/>
              <a:t>endl;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  </a:t>
            </a:r>
            <a:r>
              <a:rPr lang="ru-RU" sz="2000" dirty="0"/>
              <a:t>     </a:t>
            </a:r>
            <a:r>
              <a:rPr lang="en-US" sz="2000" dirty="0" err="1"/>
              <a:t>cout</a:t>
            </a:r>
            <a:r>
              <a:rPr lang="en-US" sz="2000" dirty="0"/>
              <a:t> </a:t>
            </a:r>
            <a:r>
              <a:rPr lang="en-US" sz="2000" dirty="0" smtClean="0"/>
              <a:t>&lt;&lt;</a:t>
            </a:r>
            <a:r>
              <a:rPr lang="en-US" sz="2000" dirty="0" smtClean="0">
                <a:solidFill>
                  <a:srgbClr val="FF0000"/>
                </a:solidFill>
              </a:rPr>
              <a:t>‘0\t 1\t’</a:t>
            </a:r>
            <a:r>
              <a:rPr lang="en-US" sz="2000" dirty="0" smtClean="0"/>
              <a:t>&lt;&lt;(</a:t>
            </a:r>
            <a:r>
              <a:rPr lang="en-US" sz="2000" dirty="0"/>
              <a:t>0 &amp;&amp; 1</a:t>
            </a:r>
            <a:r>
              <a:rPr lang="en-US" sz="2000" dirty="0" smtClean="0"/>
              <a:t>)&lt;&lt;</a:t>
            </a:r>
            <a:r>
              <a:rPr lang="en-US" sz="2000" dirty="0" smtClean="0">
                <a:solidFill>
                  <a:srgbClr val="FF0000"/>
                </a:solidFill>
              </a:rPr>
              <a:t>\t’</a:t>
            </a:r>
            <a:r>
              <a:rPr lang="en-US" sz="2000" dirty="0" smtClean="0"/>
              <a:t>&lt;&lt; </a:t>
            </a:r>
            <a:r>
              <a:rPr lang="en-US" sz="2000" dirty="0">
                <a:solidFill>
                  <a:srgbClr val="FF0000"/>
                </a:solidFill>
              </a:rPr>
              <a:t>(0||1</a:t>
            </a:r>
            <a:r>
              <a:rPr lang="en-US" sz="2000" dirty="0"/>
              <a:t>)endl;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  </a:t>
            </a:r>
            <a:r>
              <a:rPr lang="ru-RU" sz="2000" dirty="0"/>
              <a:t>     </a:t>
            </a:r>
            <a:r>
              <a:rPr lang="en-US" sz="2000" dirty="0" err="1"/>
              <a:t>cout</a:t>
            </a:r>
            <a:r>
              <a:rPr lang="en-US" sz="2000" dirty="0"/>
              <a:t> </a:t>
            </a:r>
            <a:r>
              <a:rPr lang="en-US" sz="2000" dirty="0" smtClean="0"/>
              <a:t>&lt;&lt;</a:t>
            </a:r>
            <a:r>
              <a:rPr lang="en-US" sz="2000" dirty="0" smtClean="0">
                <a:solidFill>
                  <a:srgbClr val="FF0000"/>
                </a:solidFill>
              </a:rPr>
              <a:t>‘1\t 0\t’</a:t>
            </a:r>
            <a:r>
              <a:rPr lang="en-US" sz="2000" dirty="0" smtClean="0"/>
              <a:t>&lt;&lt;(</a:t>
            </a:r>
            <a:r>
              <a:rPr lang="en-US" sz="2000" dirty="0"/>
              <a:t>1 &amp;&amp; 0</a:t>
            </a:r>
            <a:r>
              <a:rPr lang="en-US" sz="2000" dirty="0" smtClean="0"/>
              <a:t>)&lt;&lt;</a:t>
            </a:r>
            <a:r>
              <a:rPr lang="en-US" sz="2000" dirty="0" smtClean="0">
                <a:solidFill>
                  <a:srgbClr val="FF0000"/>
                </a:solidFill>
              </a:rPr>
              <a:t>‘\t’</a:t>
            </a:r>
            <a:r>
              <a:rPr lang="en-US" sz="2000" dirty="0" smtClean="0"/>
              <a:t>&lt;&lt;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>
                <a:solidFill>
                  <a:srgbClr val="FF0000"/>
                </a:solidFill>
              </a:rPr>
              <a:t>1||0)</a:t>
            </a:r>
            <a:r>
              <a:rPr lang="en-US" sz="2000" dirty="0"/>
              <a:t>endl;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  </a:t>
            </a:r>
            <a:r>
              <a:rPr lang="ru-RU" sz="2000" dirty="0"/>
              <a:t>     </a:t>
            </a:r>
            <a:r>
              <a:rPr lang="en-US" sz="2000" dirty="0" err="1"/>
              <a:t>cout</a:t>
            </a:r>
            <a:r>
              <a:rPr lang="en-US" sz="2000" dirty="0"/>
              <a:t> </a:t>
            </a:r>
            <a:r>
              <a:rPr lang="en-US" sz="2000" dirty="0" smtClean="0"/>
              <a:t>&lt;&lt;</a:t>
            </a:r>
            <a:r>
              <a:rPr lang="en-US" sz="2000" dirty="0" smtClean="0">
                <a:solidFill>
                  <a:srgbClr val="FF0000"/>
                </a:solidFill>
              </a:rPr>
              <a:t>‘1\t 1\t’</a:t>
            </a:r>
            <a:r>
              <a:rPr lang="en-US" sz="2000" dirty="0" smtClean="0"/>
              <a:t>&lt;&lt;(</a:t>
            </a:r>
            <a:r>
              <a:rPr lang="en-US" sz="2000" dirty="0"/>
              <a:t>1 &amp;&amp; 1</a:t>
            </a:r>
            <a:r>
              <a:rPr lang="en-US" sz="2000" dirty="0" smtClean="0"/>
              <a:t>)&lt;&lt;</a:t>
            </a:r>
            <a:r>
              <a:rPr lang="en-US" sz="2000" dirty="0" smtClean="0">
                <a:solidFill>
                  <a:srgbClr val="FF0000"/>
                </a:solidFill>
              </a:rPr>
              <a:t>‘\t’</a:t>
            </a:r>
            <a:r>
              <a:rPr lang="en-US" sz="2000" dirty="0" smtClean="0"/>
              <a:t>&lt;&lt;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>
                <a:solidFill>
                  <a:srgbClr val="FF0000"/>
                </a:solidFill>
              </a:rPr>
              <a:t>1||1)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endl;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          </a:t>
            </a:r>
            <a:r>
              <a:rPr lang="ru-RU" sz="2000" dirty="0"/>
              <a:t>     </a:t>
            </a:r>
            <a:r>
              <a:rPr lang="en-US" sz="2000" dirty="0" smtClean="0"/>
              <a:t>return </a:t>
            </a:r>
            <a:r>
              <a:rPr lang="en-US" sz="2000" dirty="0"/>
              <a:t>0;}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800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800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800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i="1" dirty="0" smtClean="0">
                <a:solidFill>
                  <a:srgbClr val="FF0000"/>
                </a:solidFill>
              </a:rPr>
              <a:t>Операции присваивания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285875"/>
            <a:ext cx="8686800" cy="5286375"/>
          </a:xfrm>
        </p:spPr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формат операция простого присваивания </a:t>
            </a:r>
            <a:r>
              <a:rPr lang="ru-RU" dirty="0" smtClean="0">
                <a:solidFill>
                  <a:srgbClr val="FF0000"/>
                </a:solidFill>
              </a:rPr>
              <a:t>(=)</a:t>
            </a:r>
            <a:r>
              <a:rPr lang="ru-RU" dirty="0" smtClean="0"/>
              <a:t>:   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rgbClr val="FF0000"/>
                </a:solidFill>
              </a:rPr>
              <a:t>опреанд_1 = операнд_2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u="sng" dirty="0" smtClean="0"/>
              <a:t>пример</a:t>
            </a:r>
            <a:r>
              <a:rPr lang="ru-RU" dirty="0" smtClean="0"/>
              <a:t>:  </a:t>
            </a:r>
            <a:r>
              <a:rPr lang="en-US" dirty="0" smtClean="0"/>
              <a:t>a=b=c</a:t>
            </a:r>
            <a:r>
              <a:rPr lang="ru-RU" dirty="0" smtClean="0"/>
              <a:t>=100, это выражение выполняется справа налево,   результатом выполнения </a:t>
            </a:r>
            <a:r>
              <a:rPr lang="ru-RU" dirty="0" smtClean="0">
                <a:solidFill>
                  <a:srgbClr val="FF0000"/>
                </a:solidFill>
              </a:rPr>
              <a:t>с=100</a:t>
            </a:r>
            <a:r>
              <a:rPr lang="ru-RU" dirty="0" smtClean="0"/>
              <a:t>, является число 100, которое затем присвоиться переменной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ru-RU" dirty="0" smtClean="0"/>
              <a:t>, потом </a:t>
            </a:r>
            <a:r>
              <a:rPr lang="ru-RU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i="1" u="sng" dirty="0" smtClean="0">
                <a:solidFill>
                  <a:srgbClr val="FF0000"/>
                </a:solidFill>
              </a:rPr>
              <a:t>Сложные</a:t>
            </a:r>
            <a:r>
              <a:rPr lang="ru-RU" i="1" u="sng" dirty="0" smtClean="0"/>
              <a:t> операции присваивания</a:t>
            </a:r>
            <a:r>
              <a:rPr lang="ru-RU" dirty="0" smtClean="0"/>
              <a:t>: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rgbClr val="FF0000"/>
                </a:solidFill>
              </a:rPr>
              <a:t>(*=)</a:t>
            </a:r>
            <a:r>
              <a:rPr lang="ru-RU" dirty="0" smtClean="0"/>
              <a:t> – умножение с присв-ем,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rgbClr val="FF0000"/>
                </a:solidFill>
              </a:rPr>
              <a:t>( /=) </a:t>
            </a:r>
            <a:r>
              <a:rPr lang="ru-RU" dirty="0" smtClean="0"/>
              <a:t>- деление с присв-ем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(%= )- </a:t>
            </a:r>
            <a:r>
              <a:rPr lang="ru-RU" dirty="0" smtClean="0"/>
              <a:t>остаток от деления с присв-ем,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(+=)</a:t>
            </a:r>
            <a:r>
              <a:rPr lang="ru-RU" dirty="0" smtClean="0"/>
              <a:t> –сложение с присв.,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(-=)</a:t>
            </a:r>
            <a:r>
              <a:rPr lang="ru-RU" dirty="0" smtClean="0"/>
              <a:t> - вычит.с присв.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i="1" u="sng" dirty="0" smtClean="0"/>
              <a:t>пример</a:t>
            </a:r>
            <a:r>
              <a:rPr lang="ru-RU" i="1" dirty="0" smtClean="0"/>
              <a:t>:  </a:t>
            </a:r>
            <a:r>
              <a:rPr lang="ru-RU" dirty="0" smtClean="0"/>
              <a:t>к операнду _1 прибавляется операнд_2  и результат записывается в операнд_2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i="1" dirty="0" smtClean="0"/>
              <a:t>т.е</a:t>
            </a:r>
            <a:r>
              <a:rPr lang="ru-RU" dirty="0" smtClean="0"/>
              <a:t>.  с = с + а,  тогда </a:t>
            </a:r>
            <a:r>
              <a:rPr lang="ru-RU" dirty="0" smtClean="0">
                <a:solidFill>
                  <a:srgbClr val="FF0000"/>
                </a:solidFill>
              </a:rPr>
              <a:t>компактная запись  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+= а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Тернарная операция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214438"/>
            <a:ext cx="8848725" cy="5643562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i="1" dirty="0" smtClean="0">
                <a:solidFill>
                  <a:srgbClr val="FF0000"/>
                </a:solidFill>
              </a:rPr>
              <a:t>Условная операция (? : 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dirty="0" smtClean="0"/>
              <a:t>Формат условной операции:  </a:t>
            </a:r>
            <a:r>
              <a:rPr lang="ru-RU" sz="2100" dirty="0" smtClean="0">
                <a:solidFill>
                  <a:srgbClr val="FF3300"/>
                </a:solidFill>
              </a:rPr>
              <a:t>операнд_1 ? операнд_2 ? : операнд_3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dirty="0" smtClean="0">
                <a:solidFill>
                  <a:srgbClr val="FF0000"/>
                </a:solidFill>
              </a:rPr>
              <a:t>Операнд_1</a:t>
            </a:r>
            <a:r>
              <a:rPr lang="ru-RU" sz="2100" dirty="0" smtClean="0"/>
              <a:t>  это логическое или арифметич-ое  выражение;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dirty="0" smtClean="0"/>
              <a:t>Оценивается  с точки зрения эквивалентности константам </a:t>
            </a:r>
            <a:r>
              <a:rPr lang="en-US" sz="2100" dirty="0" smtClean="0"/>
              <a:t>true </a:t>
            </a:r>
            <a:r>
              <a:rPr lang="ru-RU" sz="2100" dirty="0" smtClean="0"/>
              <a:t>и</a:t>
            </a:r>
            <a:r>
              <a:rPr lang="en-US" sz="2100" dirty="0" smtClean="0"/>
              <a:t> false</a:t>
            </a:r>
            <a:r>
              <a:rPr lang="ru-RU" sz="2100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dirty="0" smtClean="0">
                <a:solidFill>
                  <a:srgbClr val="FF0000"/>
                </a:solidFill>
              </a:rPr>
              <a:t>Если</a:t>
            </a:r>
            <a:r>
              <a:rPr lang="ru-RU" sz="2100" dirty="0" smtClean="0"/>
              <a:t>  результат вычисления </a:t>
            </a:r>
            <a:r>
              <a:rPr lang="ru-RU" sz="2100" dirty="0" smtClean="0">
                <a:solidFill>
                  <a:srgbClr val="FF0000"/>
                </a:solidFill>
              </a:rPr>
              <a:t>операнда_1 равен  </a:t>
            </a:r>
            <a:r>
              <a:rPr lang="en-US" sz="2100" dirty="0" smtClean="0">
                <a:solidFill>
                  <a:srgbClr val="FF0000"/>
                </a:solidFill>
              </a:rPr>
              <a:t>true</a:t>
            </a:r>
            <a:r>
              <a:rPr lang="ru-RU" sz="2100" dirty="0" smtClean="0"/>
              <a:t>,то результат условной операции </a:t>
            </a:r>
            <a:r>
              <a:rPr lang="ru-RU" sz="2100" dirty="0" smtClean="0">
                <a:solidFill>
                  <a:srgbClr val="FF0000"/>
                </a:solidFill>
              </a:rPr>
              <a:t>будет значение операнда_2</a:t>
            </a:r>
            <a:r>
              <a:rPr lang="ru-RU" sz="2100" dirty="0" smtClean="0"/>
              <a:t>, иначе операнда_3;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dirty="0" smtClean="0"/>
              <a:t>Тип может различаться;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dirty="0" smtClean="0"/>
              <a:t>Условная операция является сокращ. формой услов-го оператора </a:t>
            </a:r>
            <a:r>
              <a:rPr lang="en-US" sz="2100" dirty="0" smtClean="0"/>
              <a:t>if</a:t>
            </a:r>
            <a:r>
              <a:rPr lang="ru-RU" sz="2100" dirty="0" smtClean="0"/>
              <a:t>;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u="sng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u="sng" dirty="0" smtClean="0"/>
              <a:t>Пример</a:t>
            </a:r>
            <a:r>
              <a:rPr lang="ru-RU" sz="2000" dirty="0" smtClean="0"/>
              <a:t>:</a:t>
            </a:r>
            <a:r>
              <a:rPr lang="en-US" sz="2000" dirty="0" smtClean="0"/>
              <a:t>                                                                              </a:t>
            </a:r>
            <a:r>
              <a:rPr lang="ru-RU" sz="2000" dirty="0" smtClean="0"/>
              <a:t>   </a:t>
            </a:r>
            <a:r>
              <a:rPr lang="ru-RU" sz="2000" u="sng" dirty="0" smtClean="0"/>
              <a:t>Результат: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 smtClean="0"/>
              <a:t>             </a:t>
            </a:r>
            <a:r>
              <a:rPr lang="en-US" sz="2400" dirty="0" smtClean="0"/>
              <a:t>#include &lt;iosteram&gt; </a:t>
            </a:r>
            <a:r>
              <a:rPr lang="ru-RU" sz="2400" dirty="0" smtClean="0"/>
              <a:t>                                               для х=11 и </a:t>
            </a:r>
            <a:r>
              <a:rPr lang="en-US" sz="2400" dirty="0" smtClean="0"/>
              <a:t>y</a:t>
            </a:r>
            <a:r>
              <a:rPr lang="ru-RU" sz="2400" dirty="0" smtClean="0"/>
              <a:t>=9</a:t>
            </a:r>
            <a:endParaRPr lang="en-US" sz="2400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              int main()              </a:t>
            </a:r>
            <a:r>
              <a:rPr lang="ru-RU" sz="2400" dirty="0" smtClean="0"/>
              <a:t>                                                    11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              using nanespace std;</a:t>
            </a:r>
            <a:r>
              <a:rPr lang="ru-RU" sz="2400" dirty="0" smtClean="0"/>
              <a:t>                                              11</a:t>
            </a:r>
            <a:endParaRPr lang="en-US" sz="2400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              { int x, y</a:t>
            </a:r>
            <a:r>
              <a:rPr lang="ru-RU" sz="2400" dirty="0" smtClean="0"/>
              <a:t>,</a:t>
            </a:r>
            <a:r>
              <a:rPr lang="en-US" sz="2400" dirty="0" smtClean="0"/>
              <a:t>max;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                cin &gt;&gt;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x&gt;&gt;y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               </a:t>
            </a:r>
            <a:r>
              <a:rPr lang="en-US" sz="2400" dirty="0" smtClean="0">
                <a:solidFill>
                  <a:srgbClr val="FF0000"/>
                </a:solidFill>
              </a:rPr>
              <a:t>(x&gt;y)? cout &lt;&lt;x: cout&lt;&lt;y&lt;&lt;endl</a:t>
            </a:r>
            <a:r>
              <a:rPr lang="en-US" sz="2400" dirty="0" smtClean="0"/>
              <a:t>;   </a:t>
            </a:r>
            <a:r>
              <a:rPr lang="ru-RU" sz="2400" dirty="0" smtClean="0"/>
              <a:t>  </a:t>
            </a:r>
            <a:r>
              <a:rPr lang="en-US" sz="2400" dirty="0" smtClean="0"/>
              <a:t>//1</a:t>
            </a:r>
            <a:r>
              <a:rPr lang="ru-RU" sz="2400" dirty="0" smtClean="0"/>
              <a:t>    </a:t>
            </a:r>
            <a:r>
              <a:rPr lang="ru-RU" sz="1900" i="1" dirty="0" smtClean="0"/>
              <a:t>нахождение наибольшего зна-</a:t>
            </a:r>
            <a:endParaRPr lang="en-US" sz="1900" i="1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               </a:t>
            </a:r>
            <a:r>
              <a:rPr lang="en-US" sz="2400" dirty="0" smtClean="0">
                <a:solidFill>
                  <a:srgbClr val="FF0000"/>
                </a:solidFill>
              </a:rPr>
              <a:t>max=(x&gt;y)? x:y;                                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//2</a:t>
            </a:r>
            <a:r>
              <a:rPr lang="ru-RU" sz="2400" dirty="0" smtClean="0"/>
              <a:t>   </a:t>
            </a:r>
            <a:r>
              <a:rPr lang="ru-RU" sz="1900" i="1" dirty="0" smtClean="0"/>
              <a:t>чения для двух целых чисел;</a:t>
            </a:r>
            <a:endParaRPr lang="en-US" sz="1900" i="1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               cout&lt;&lt;max&lt;&lt;endl;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               return 0;}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dirty="0" smtClean="0"/>
              <a:t>                       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7188"/>
            <a:ext cx="8435975" cy="6429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i="1" dirty="0">
                <a:effectLst/>
              </a:rPr>
              <a:t>Выражения преобразования типов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125538"/>
            <a:ext cx="5400675" cy="57324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1800" i="1" u="sng" smtClean="0"/>
              <a:t>Примеры</a:t>
            </a:r>
            <a:r>
              <a:rPr lang="ru-RU" altLang="ru-RU" sz="1800" i="1" smtClean="0"/>
              <a:t>:</a:t>
            </a:r>
            <a:r>
              <a:rPr lang="ru-RU" altLang="ru-RU" sz="1800" smtClean="0"/>
              <a:t>  </a:t>
            </a:r>
            <a:endParaRPr lang="en-US" altLang="ru-RU" sz="180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1800" smtClean="0"/>
              <a:t>(</a:t>
            </a:r>
            <a:r>
              <a:rPr lang="en-US" altLang="ru-RU" sz="1800" smtClean="0"/>
              <a:t>a+0,12)/6;        x &amp;&amp; y || !z;   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800" smtClean="0"/>
              <a:t>  (t*sin(x)-1,05e4)/((2*k+2)*(2*k+3))4;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800" smtClean="0"/>
              <a:t>операции выполняются в соответствии с приоритетом;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800" smtClean="0"/>
              <a:t>если в одном выражении  имеются неск.операций одинаково приоритета, то унарные операции выполняются- </a:t>
            </a:r>
            <a:r>
              <a:rPr lang="ru-RU" altLang="ru-RU" sz="1800" i="1" smtClean="0"/>
              <a:t>справа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800" i="1" smtClean="0"/>
              <a:t>налево</a:t>
            </a:r>
            <a:r>
              <a:rPr lang="ru-RU" altLang="ru-RU" sz="1800" smtClean="0"/>
              <a:t>, остальные –</a:t>
            </a:r>
            <a:r>
              <a:rPr lang="ru-RU" altLang="ru-RU" sz="1800" i="1" smtClean="0"/>
              <a:t>слева направо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800" i="1" smtClean="0"/>
              <a:t>Т.е :    </a:t>
            </a:r>
            <a:r>
              <a:rPr lang="en-US" altLang="ru-RU" sz="1800" i="1" smtClean="0"/>
              <a:t>a=</a:t>
            </a:r>
            <a:r>
              <a:rPr lang="ru-RU" altLang="ru-RU" sz="1800" i="1" smtClean="0"/>
              <a:t> </a:t>
            </a:r>
            <a:r>
              <a:rPr lang="en-US" altLang="ru-RU" sz="1800" i="1" smtClean="0"/>
              <a:t>b+c   </a:t>
            </a:r>
            <a:r>
              <a:rPr lang="ru-RU" altLang="ru-RU" sz="1800" i="1" smtClean="0"/>
              <a:t>значит   </a:t>
            </a:r>
            <a:r>
              <a:rPr lang="en-US" altLang="ru-RU" sz="1800" i="1" smtClean="0"/>
              <a:t>a=(b=c),</a:t>
            </a:r>
            <a:endParaRPr lang="ru-RU" altLang="ru-RU" sz="1800" i="1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1800" i="1" smtClean="0"/>
              <a:t>           а + </a:t>
            </a:r>
            <a:r>
              <a:rPr lang="en-US" altLang="ru-RU" sz="1800" i="1" smtClean="0"/>
              <a:t>b+c  </a:t>
            </a:r>
            <a:r>
              <a:rPr lang="ru-RU" altLang="ru-RU" sz="1800" i="1" smtClean="0"/>
              <a:t>значит   </a:t>
            </a:r>
            <a:r>
              <a:rPr lang="en-US" altLang="ru-RU" sz="1800" i="1" smtClean="0"/>
              <a:t>(a</a:t>
            </a:r>
            <a:r>
              <a:rPr lang="ru-RU" altLang="ru-RU" sz="1800" i="1" smtClean="0"/>
              <a:t> </a:t>
            </a:r>
            <a:r>
              <a:rPr lang="en-US" altLang="ru-RU" sz="1800" i="1" smtClean="0"/>
              <a:t>+b)</a:t>
            </a:r>
            <a:r>
              <a:rPr lang="ru-RU" altLang="ru-RU" sz="1800" i="1" smtClean="0"/>
              <a:t> </a:t>
            </a:r>
            <a:r>
              <a:rPr lang="en-US" altLang="ru-RU" sz="1800" i="1" smtClean="0"/>
              <a:t>+c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800" i="1" smtClean="0"/>
              <a:t>в выражения могут входить операнды различных типов;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800" i="1" smtClean="0"/>
              <a:t>при одинаковом типе операндов, результат будет им.тот же тип;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800" i="1" smtClean="0"/>
              <a:t>если разного типа операнды, то операнд с более «низким» типом будет преобразован к более «высокому» типу</a:t>
            </a:r>
            <a:r>
              <a:rPr lang="en-US" altLang="ru-RU" sz="1800" i="1" smtClean="0"/>
              <a:t>  </a:t>
            </a:r>
            <a:r>
              <a:rPr lang="ru-RU" altLang="ru-RU" sz="1800" i="1" smtClean="0"/>
              <a:t>для сохранения значимости и точности: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1800" i="1" smtClean="0"/>
          </a:p>
        </p:txBody>
      </p:sp>
      <p:graphicFrame>
        <p:nvGraphicFramePr>
          <p:cNvPr id="47331" name="Group 227"/>
          <p:cNvGraphicFramePr>
            <a:graphicFrameLocks noGrp="1"/>
          </p:cNvGraphicFramePr>
          <p:nvPr>
            <p:ph sz="quarter" idx="2"/>
          </p:nvPr>
        </p:nvGraphicFramePr>
        <p:xfrm>
          <a:off x="5651500" y="1916113"/>
          <a:ext cx="3313113" cy="2682875"/>
        </p:xfrm>
        <a:graphic>
          <a:graphicData uri="http://schemas.openxmlformats.org/drawingml/2006/table">
            <a:tbl>
              <a:tblPr/>
              <a:tblGrid>
                <a:gridCol w="1658938"/>
                <a:gridCol w="1654175"/>
              </a:tblGrid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ип данных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Старшинство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har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высший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double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float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Iong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short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char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низший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388" y="1268413"/>
            <a:ext cx="4824412" cy="5329237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u="sng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u="sng" dirty="0"/>
              <a:t>Неявное преобразование: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u="sng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/>
              <a:t>include &lt;iosteram&gt;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using nanespace std;</a:t>
            </a:r>
            <a:endParaRPr lang="ru-RU" sz="20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/>
              <a:t> </a:t>
            </a:r>
            <a:r>
              <a:rPr lang="en-US" sz="2000" dirty="0"/>
              <a:t>int main()</a:t>
            </a:r>
            <a:endParaRPr lang="ru-RU" sz="20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{ </a:t>
            </a:r>
            <a:r>
              <a:rPr lang="en-US" sz="2000" dirty="0">
                <a:solidFill>
                  <a:srgbClr val="FF0000"/>
                </a:solidFill>
              </a:rPr>
              <a:t>int</a:t>
            </a:r>
            <a:r>
              <a:rPr lang="en-US" sz="2000" dirty="0"/>
              <a:t> a=100, b;   </a:t>
            </a:r>
            <a:r>
              <a:rPr lang="en-US" sz="2000" dirty="0">
                <a:solidFill>
                  <a:srgbClr val="FF0000"/>
                </a:solidFill>
              </a:rPr>
              <a:t>float</a:t>
            </a:r>
            <a:r>
              <a:rPr lang="en-US" sz="2000" dirty="0"/>
              <a:t> c=4,5, d;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dirty="0"/>
              <a:t>=</a:t>
            </a:r>
            <a:r>
              <a:rPr lang="en-US" sz="2000" dirty="0">
                <a:solidFill>
                  <a:srgbClr val="FF0000"/>
                </a:solidFill>
              </a:rPr>
              <a:t>a/c</a:t>
            </a:r>
            <a:r>
              <a:rPr lang="en-US" sz="2000" dirty="0"/>
              <a:t>;        //1</a:t>
            </a:r>
            <a:r>
              <a:rPr lang="ru-RU" sz="2000" dirty="0"/>
              <a:t>- </a:t>
            </a:r>
            <a:r>
              <a:rPr lang="ru-RU" sz="1800" i="1" dirty="0"/>
              <a:t>без потери точности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cout &lt;&lt; “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dirty="0"/>
              <a:t>=” &lt;&lt;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dirty="0"/>
              <a:t>&lt;&lt;endl;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</a:t>
            </a:r>
            <a:r>
              <a:rPr lang="en-US" sz="2000" dirty="0">
                <a:solidFill>
                  <a:srgbClr val="FF0000"/>
                </a:solidFill>
              </a:rPr>
              <a:t>b</a:t>
            </a:r>
            <a:r>
              <a:rPr lang="en-US" sz="2000" dirty="0"/>
              <a:t>=</a:t>
            </a:r>
            <a:r>
              <a:rPr lang="en-US" sz="2000" dirty="0">
                <a:solidFill>
                  <a:srgbClr val="FF0000"/>
                </a:solidFill>
              </a:rPr>
              <a:t>a/c</a:t>
            </a:r>
            <a:r>
              <a:rPr lang="en-US" sz="2000" dirty="0"/>
              <a:t>;         //2</a:t>
            </a:r>
            <a:r>
              <a:rPr lang="ru-RU" sz="2000" dirty="0"/>
              <a:t>- </a:t>
            </a:r>
            <a:r>
              <a:rPr lang="ru-RU" sz="1800" i="1" dirty="0"/>
              <a:t>с</a:t>
            </a:r>
            <a:r>
              <a:rPr lang="ru-RU" sz="2000" dirty="0"/>
              <a:t> </a:t>
            </a:r>
            <a:r>
              <a:rPr lang="ru-RU" sz="1800" i="1" dirty="0"/>
              <a:t>потерей точности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cout &lt;&lt;“</a:t>
            </a:r>
            <a:r>
              <a:rPr lang="en-US" sz="2000" dirty="0">
                <a:solidFill>
                  <a:srgbClr val="FF0000"/>
                </a:solidFill>
              </a:rPr>
              <a:t>b</a:t>
            </a:r>
            <a:r>
              <a:rPr lang="en-US" sz="2000" dirty="0"/>
              <a:t>=”&lt;&lt;</a:t>
            </a:r>
            <a:r>
              <a:rPr lang="en-US" sz="2000" dirty="0">
                <a:solidFill>
                  <a:srgbClr val="FF0000"/>
                </a:solidFill>
              </a:rPr>
              <a:t>b</a:t>
            </a:r>
            <a:r>
              <a:rPr lang="en-US" sz="2000" dirty="0"/>
              <a:t>&lt;&lt;endl; refurn 0;}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6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600" dirty="0"/>
          </a:p>
        </p:txBody>
      </p:sp>
      <p:sp>
        <p:nvSpPr>
          <p:cNvPr id="72709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357688" y="1143000"/>
            <a:ext cx="4613275" cy="5500688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Задания: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1.</a:t>
            </a:r>
            <a:r>
              <a:rPr lang="ru-RU" sz="2400" dirty="0"/>
              <a:t>Составить программу, которая для заданного значения х вычисляет значения выражения: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/>
              <a:t>        </a:t>
            </a:r>
            <a:r>
              <a:rPr lang="ru-RU" sz="2400" dirty="0" smtClean="0"/>
              <a:t>Х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+</a:t>
            </a:r>
            <a:r>
              <a:rPr lang="en-US" sz="2400" dirty="0"/>
              <a:t>sin (x+1)/</a:t>
            </a:r>
            <a:r>
              <a:rPr lang="en-US" sz="2400" dirty="0" smtClean="0"/>
              <a:t>25, c </a:t>
            </a:r>
            <a:r>
              <a:rPr lang="ru-RU" sz="2400" dirty="0" smtClean="0"/>
              <a:t>учётом приоритета операций в с++: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   </a:t>
            </a:r>
            <a:r>
              <a:rPr lang="en-US" sz="2400" dirty="0" smtClean="0"/>
              <a:t>(pow(x,2)+sin(x+1)/25;</a:t>
            </a:r>
            <a:endParaRPr lang="en-US" sz="24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2.</a:t>
            </a:r>
            <a:r>
              <a:rPr lang="ru-RU" sz="2400" dirty="0" smtClean="0"/>
              <a:t>Написать программу, подсчитывающую площадь квадрата, периметр которого равен </a:t>
            </a:r>
            <a:r>
              <a:rPr lang="en-US" sz="2400" dirty="0" smtClean="0"/>
              <a:t>p.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Пусть дан квадрат со стороны </a:t>
            </a:r>
            <a:r>
              <a:rPr lang="ru-RU" sz="2400" i="1" dirty="0" smtClean="0"/>
              <a:t>а</a:t>
            </a:r>
            <a:r>
              <a:rPr lang="ru-RU" sz="2400" dirty="0" smtClean="0"/>
              <a:t>, тогда:</a:t>
            </a:r>
            <a:r>
              <a:rPr lang="ru-RU" sz="2400" i="1" dirty="0" smtClean="0"/>
              <a:t> </a:t>
            </a:r>
            <a:r>
              <a:rPr lang="en-US" sz="2400" i="1" dirty="0" smtClean="0"/>
              <a:t>p</a:t>
            </a:r>
            <a:r>
              <a:rPr lang="ru-RU" sz="2400" i="1" dirty="0" smtClean="0"/>
              <a:t> </a:t>
            </a:r>
            <a:r>
              <a:rPr lang="ru-RU" sz="2400" dirty="0" smtClean="0"/>
              <a:t>=</a:t>
            </a:r>
            <a:r>
              <a:rPr lang="ru-RU" sz="2400" i="1" dirty="0" smtClean="0"/>
              <a:t> </a:t>
            </a:r>
            <a:r>
              <a:rPr lang="en-US" sz="2400" i="1" dirty="0" smtClean="0"/>
              <a:t>4a</a:t>
            </a:r>
            <a:r>
              <a:rPr lang="ru-RU" sz="2400" i="1" dirty="0" smtClean="0"/>
              <a:t>, а =</a:t>
            </a:r>
            <a:r>
              <a:rPr lang="en-US" sz="2400" i="1" dirty="0" smtClean="0"/>
              <a:t>p/4……</a:t>
            </a: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               s=a</a:t>
            </a:r>
            <a:r>
              <a:rPr lang="ru-RU" sz="2400" baseline="30000" dirty="0" smtClean="0"/>
              <a:t>2</a:t>
            </a:r>
            <a:r>
              <a:rPr lang="en-US" sz="2400" baseline="30000" dirty="0" smtClean="0"/>
              <a:t>    </a:t>
            </a:r>
            <a:r>
              <a:rPr lang="ru-RU" sz="2400" baseline="30000" dirty="0" smtClean="0"/>
              <a:t>……………………………</a:t>
            </a:r>
            <a:r>
              <a:rPr lang="en-US" sz="2400" baseline="30000" dirty="0" smtClean="0"/>
              <a:t>…..S=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85725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Операторы С++</a:t>
            </a:r>
            <a:endParaRPr lang="ru-RU" dirty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142875" y="1285875"/>
            <a:ext cx="8686800" cy="5383213"/>
          </a:xfrm>
        </p:spPr>
        <p:txBody>
          <a:bodyPr/>
          <a:lstStyle/>
          <a:p>
            <a:pPr eaLnBrk="1" hangingPunct="1"/>
            <a:r>
              <a:rPr lang="ru-RU" altLang="ru-RU" smtClean="0"/>
              <a:t>Программа на языке С++ состоит из последовательности операторов, каждый из них определяет значение некоторого действия;</a:t>
            </a:r>
          </a:p>
          <a:p>
            <a:pPr eaLnBrk="1" hangingPunct="1"/>
            <a:r>
              <a:rPr lang="ru-RU" altLang="ru-RU" smtClean="0"/>
              <a:t>Все операторы разделены на 4 группы: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- операторы следования;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- операторы ветвления;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- операторы цикла;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- операторы передачи управления.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0013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Операторы следования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071563"/>
            <a:ext cx="9001125" cy="5786437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dirty="0" smtClean="0"/>
              <a:t> К ним отн-ся : </a:t>
            </a:r>
            <a:r>
              <a:rPr lang="ru-RU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оператор выражение </a:t>
            </a:r>
            <a:r>
              <a:rPr lang="ru-RU" sz="2000" i="1" dirty="0" smtClean="0">
                <a:solidFill>
                  <a:schemeClr val="tx1"/>
                </a:solidFill>
              </a:rPr>
              <a:t>и</a:t>
            </a:r>
            <a:r>
              <a:rPr lang="ru-RU" sz="2000" b="1" i="1" dirty="0" smtClean="0">
                <a:solidFill>
                  <a:srgbClr val="FF3300"/>
                </a:solidFill>
              </a:rPr>
              <a:t> </a:t>
            </a:r>
            <a:r>
              <a:rPr lang="ru-RU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составной оператор.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Выражение</a:t>
            </a:r>
            <a:r>
              <a:rPr lang="ru-RU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ru-RU" sz="2000" i="1" dirty="0" smtClean="0"/>
              <a:t> </a:t>
            </a:r>
            <a:r>
              <a:rPr lang="ru-RU" sz="2000" dirty="0" smtClean="0"/>
              <a:t>завершающееся точкой с запятой, рассматривается как оператор (вычислении значения выражения или выполнении законченного действия);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++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  <a:r>
              <a:rPr lang="ru-RU" sz="2000" dirty="0" smtClean="0">
                <a:solidFill>
                  <a:srgbClr val="FF0000"/>
                </a:solidFill>
              </a:rPr>
              <a:t>	  </a:t>
            </a:r>
            <a:r>
              <a:rPr lang="ru-RU" sz="2000" i="1" dirty="0" smtClean="0">
                <a:solidFill>
                  <a:schemeClr val="tx1"/>
                </a:solidFill>
              </a:rPr>
              <a:t>//</a:t>
            </a:r>
            <a:r>
              <a:rPr lang="ru-RU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оператор инкремента</a:t>
            </a: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х+=у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  <a:r>
              <a:rPr lang="ru-RU" sz="2000" dirty="0" smtClean="0">
                <a:solidFill>
                  <a:schemeClr val="tx1"/>
                </a:solidFill>
              </a:rPr>
              <a:t>	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//оператор сложение с присваиванием</a:t>
            </a: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>    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	  </a:t>
            </a:r>
            <a:r>
              <a:rPr lang="ru-RU" sz="2000" dirty="0" smtClean="0">
                <a:solidFill>
                  <a:schemeClr val="tx1"/>
                </a:solidFill>
              </a:rPr>
              <a:t>//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вызов функции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=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max (a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+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*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</a:t>
            </a:r>
            <a:r>
              <a:rPr lang="ru-RU" sz="2000" i="1" dirty="0" smtClean="0">
                <a:solidFill>
                  <a:schemeClr val="tx1"/>
                </a:solidFill>
              </a:rPr>
              <a:t>//вычисление сложного выражения</a:t>
            </a:r>
            <a:endParaRPr lang="ru-RU" sz="20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dirty="0" smtClean="0"/>
              <a:t>Частным случаем оператора выражения является </a:t>
            </a:r>
            <a:r>
              <a:rPr lang="ru-RU" sz="2000" b="1" i="1" dirty="0" smtClean="0"/>
              <a:t>пустой оператор </a:t>
            </a:r>
            <a:r>
              <a:rPr lang="ru-RU" sz="2000" i="1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 (</a:t>
            </a:r>
            <a:r>
              <a:rPr lang="ru-RU" sz="2000" dirty="0" smtClean="0"/>
              <a:t>используется, когда по синтаксису оператор требуется, а по смыслу — нет</a:t>
            </a:r>
            <a:r>
              <a:rPr lang="en-US" sz="2000" dirty="0" smtClean="0"/>
              <a:t>)</a:t>
            </a: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Составной оператор </a:t>
            </a:r>
            <a:r>
              <a:rPr lang="ru-RU" sz="2000" dirty="0" smtClean="0"/>
              <a:t>или </a:t>
            </a:r>
            <a:r>
              <a:rPr lang="ru-RU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блок</a:t>
            </a:r>
            <a:r>
              <a:rPr lang="ru-RU" sz="2000" i="1" dirty="0" smtClean="0"/>
              <a:t> </a:t>
            </a:r>
            <a:r>
              <a:rPr lang="ru-RU" sz="2000" dirty="0" smtClean="0"/>
              <a:t>представляет собой последоват-ть операторов, заключенных в фигурные скобки.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b="1" dirty="0" smtClean="0"/>
              <a:t>Блок обладает собственной </a:t>
            </a:r>
            <a:r>
              <a:rPr lang="ru-RU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областью видимости: </a:t>
            </a:r>
            <a:r>
              <a:rPr lang="ru-RU" sz="2000" dirty="0" smtClean="0"/>
              <a:t>объявленные внутри блока имена доступны только внутри блока;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dirty="0" smtClean="0"/>
              <a:t>Составные операторы применяются в случае, когда правила языка предусматривают наличие только одного оператора, а логика программы требует нескольких операторов.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1434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Операторы ветвления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143000"/>
            <a:ext cx="9001125" cy="5715000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 ним отн-ся :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условный оператор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и оператор выбора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switch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они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позволяют изменить порядок выполнения операторов в программе</a:t>
            </a:r>
            <a:r>
              <a:rPr lang="ru-RU" sz="1800" baseline="-25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9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Условный оператор </a:t>
            </a:r>
            <a:r>
              <a:rPr lang="en-US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endParaRPr lang="ru-RU" sz="1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используется для разветвления процесса обработки данных на два направления. 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имеет формы: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сокращенную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полную.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сокращенного оператора </a:t>
            </a:r>
            <a:r>
              <a:rPr lang="en-US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(В) </a:t>
            </a: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en-US" sz="1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9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–логич</a:t>
            </a:r>
            <a:r>
              <a:rPr lang="en-US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или арифметич. выражение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истинность которого проверяет­ся;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19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9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 -</a:t>
            </a:r>
            <a:r>
              <a:rPr lang="en-US" sz="19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один оператор: простой или составной.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При выполнении сокращенной формы оператора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сначала вычисляется выражение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В,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затем проводится анализ его результата: если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истинно, то выполняется оператор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 если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ложно, то оператор </a:t>
            </a:r>
            <a:r>
              <a:rPr lang="en-US" sz="1900" i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пропускается. 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помощью сокращенной формы оператора </a:t>
            </a:r>
            <a:r>
              <a:rPr lang="en-US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можно либо выполнить оператор </a:t>
            </a:r>
            <a:r>
              <a:rPr lang="en-US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либо пропустить его.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полного оператора </a:t>
            </a:r>
            <a:r>
              <a:rPr lang="en-US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           </a:t>
            </a:r>
            <a:r>
              <a:rPr lang="en-US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;</a:t>
            </a: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else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9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ru-RU" sz="19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9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ru-RU" sz="1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один оператор: простой или составной.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При выполнении полной формы оператора </a:t>
            </a:r>
            <a:r>
              <a:rPr lang="en-US" sz="1900" i="1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сначала вычисляется выражение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В,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затем анализируется его результат: если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истинно, то выполняется оператор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S1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а оператор </a:t>
            </a:r>
            <a:r>
              <a:rPr lang="en-US" sz="19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пропускается; если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ложно, то выполняется оператор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9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1 -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пропускается. 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помощью полной формы оператора </a:t>
            </a:r>
            <a:r>
              <a:rPr lang="en-US" sz="19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можно выбрать одно из двух альтернативных действий процесса обработки данных.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191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rgbClr val="FF0000"/>
                </a:solidFill>
              </a:rPr>
              <a:t>Структура программы С++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00213"/>
            <a:ext cx="8748712" cy="580548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609600" indent="-60960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70" dirty="0">
                <a:latin typeface="Times New Roman" pitchFamily="18" charset="0"/>
              </a:rPr>
              <a:t>Каждая подпрограмма имеет структуру, подобную функции main();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70" dirty="0">
                <a:latin typeface="Times New Roman" pitchFamily="18" charset="0"/>
              </a:rPr>
              <a:t>Каждая программа содержит одну или несколько функций;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70" dirty="0">
                <a:latin typeface="Times New Roman" pitchFamily="18" charset="0"/>
              </a:rPr>
              <a:t>Каждая функция содержит 4 основных элемента: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170" dirty="0">
                <a:latin typeface="Times New Roman" pitchFamily="18" charset="0"/>
              </a:rPr>
              <a:t>   </a:t>
            </a:r>
            <a:endParaRPr lang="en-US" sz="2170" dirty="0">
              <a:latin typeface="Times New Roman" pitchFamily="18" charset="0"/>
            </a:endParaRP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170" dirty="0">
                <a:latin typeface="Times New Roman" pitchFamily="18" charset="0"/>
              </a:rPr>
              <a:t>   </a:t>
            </a:r>
            <a:r>
              <a:rPr lang="ru-RU" sz="2170" dirty="0">
                <a:latin typeface="Times New Roman" pitchFamily="18" charset="0"/>
              </a:rPr>
              <a:t> 1. тип возвращаемого значения;    </a:t>
            </a:r>
            <a:r>
              <a:rPr lang="en-US" sz="2170" dirty="0">
                <a:solidFill>
                  <a:srgbClr val="FF0000"/>
                </a:solidFill>
                <a:latin typeface="Times New Roman" pitchFamily="18" charset="0"/>
              </a:rPr>
              <a:t>Int</a:t>
            </a:r>
            <a:endParaRPr lang="ru-RU" sz="2170" dirty="0">
              <a:solidFill>
                <a:srgbClr val="FF0000"/>
              </a:solidFill>
              <a:latin typeface="Times New Roman" pitchFamily="18" charset="0"/>
            </a:endParaRP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170" dirty="0">
                <a:latin typeface="Times New Roman" pitchFamily="18" charset="0"/>
              </a:rPr>
              <a:t>    2. имя функции;</a:t>
            </a:r>
            <a:r>
              <a:rPr lang="en-US" sz="2170" dirty="0">
                <a:latin typeface="Times New Roman" pitchFamily="18" charset="0"/>
              </a:rPr>
              <a:t>                                </a:t>
            </a:r>
            <a:r>
              <a:rPr lang="ru-RU" sz="2170" dirty="0">
                <a:latin typeface="Times New Roman" pitchFamily="18" charset="0"/>
              </a:rPr>
              <a:t>  </a:t>
            </a:r>
            <a:r>
              <a:rPr lang="en-US" sz="2170" dirty="0">
                <a:solidFill>
                  <a:srgbClr val="FF0000"/>
                </a:solidFill>
                <a:latin typeface="Times New Roman" pitchFamily="18" charset="0"/>
              </a:rPr>
              <a:t>main()</a:t>
            </a:r>
            <a:r>
              <a:rPr lang="en-US" sz="2170" dirty="0">
                <a:latin typeface="Times New Roman" pitchFamily="18" charset="0"/>
              </a:rPr>
              <a:t>                                           </a:t>
            </a:r>
            <a:r>
              <a:rPr lang="ru-RU" sz="2170" dirty="0">
                <a:latin typeface="Times New Roman" pitchFamily="18" charset="0"/>
              </a:rPr>
              <a:t>          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170" dirty="0">
                <a:latin typeface="Times New Roman" pitchFamily="18" charset="0"/>
              </a:rPr>
              <a:t>    3. список параметров,</a:t>
            </a:r>
            <a:r>
              <a:rPr lang="en-US" sz="2170" dirty="0">
                <a:latin typeface="Times New Roman" pitchFamily="18" charset="0"/>
              </a:rPr>
              <a:t>                     </a:t>
            </a:r>
            <a:r>
              <a:rPr lang="en-US" sz="2170" dirty="0">
                <a:solidFill>
                  <a:srgbClr val="FF0000"/>
                </a:solidFill>
                <a:latin typeface="Times New Roman" pitchFamily="18" charset="0"/>
              </a:rPr>
              <a:t>{</a:t>
            </a:r>
            <a:r>
              <a:rPr lang="en-US" sz="2170" dirty="0" smtClean="0">
                <a:solidFill>
                  <a:srgbClr val="FF0000"/>
                </a:solidFill>
                <a:latin typeface="Times New Roman" pitchFamily="18" charset="0"/>
              </a:rPr>
              <a:t>return </a:t>
            </a:r>
            <a:r>
              <a:rPr lang="en-US" sz="2170" dirty="0">
                <a:solidFill>
                  <a:srgbClr val="FF0000"/>
                </a:solidFill>
                <a:latin typeface="Times New Roman" pitchFamily="18" charset="0"/>
              </a:rPr>
              <a:t>0;}</a:t>
            </a:r>
            <a:r>
              <a:rPr lang="en-US" sz="2170" dirty="0">
                <a:latin typeface="Times New Roman" pitchFamily="18" charset="0"/>
              </a:rPr>
              <a:t>  -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170" dirty="0">
                <a:latin typeface="Times New Roman" pitchFamily="18" charset="0"/>
              </a:rPr>
              <a:t> </a:t>
            </a:r>
            <a:r>
              <a:rPr lang="en-US" sz="2170" dirty="0">
                <a:latin typeface="Times New Roman" pitchFamily="18" charset="0"/>
              </a:rPr>
              <a:t>      </a:t>
            </a:r>
            <a:r>
              <a:rPr lang="ru-RU" sz="2170" dirty="0">
                <a:latin typeface="Times New Roman" pitchFamily="18" charset="0"/>
              </a:rPr>
              <a:t>заключённый в круглые скобки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170" dirty="0">
                <a:latin typeface="Times New Roman" pitchFamily="18" charset="0"/>
              </a:rPr>
              <a:t>    4. тело функции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170" dirty="0">
                <a:latin typeface="Times New Roman" pitchFamily="18" charset="0"/>
              </a:rPr>
              <a:t>    -  эта строка значит "</a:t>
            </a:r>
            <a:r>
              <a:rPr lang="ru-RU" sz="2170" i="1" dirty="0">
                <a:latin typeface="Times New Roman" pitchFamily="18" charset="0"/>
              </a:rPr>
              <a:t>вернуть операционной системе в качестве сигнала об</a:t>
            </a:r>
            <a:r>
              <a:rPr lang="en-US" sz="2170" i="1" dirty="0">
                <a:latin typeface="Times New Roman" pitchFamily="18" charset="0"/>
              </a:rPr>
              <a:t> </a:t>
            </a:r>
            <a:r>
              <a:rPr lang="ru-RU" sz="2170" i="1" dirty="0">
                <a:latin typeface="Times New Roman" pitchFamily="18" charset="0"/>
              </a:rPr>
              <a:t>успешном завершении программы значение 0</a:t>
            </a:r>
            <a:r>
              <a:rPr lang="ru-RU" sz="2170" dirty="0">
                <a:latin typeface="Times New Roman" pitchFamily="18" charset="0"/>
              </a:rPr>
              <a:t>". 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609600" indent="-60960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0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929687" cy="6643687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3400" b="1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400" dirty="0" smtClean="0">
                <a:solidFill>
                  <a:srgbClr val="FF0000"/>
                </a:solidFill>
              </a:rPr>
              <a:t>Примеры записи условного оператора </a:t>
            </a:r>
            <a:r>
              <a:rPr lang="en-US" sz="4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if</a:t>
            </a:r>
            <a:r>
              <a:rPr lang="ru-RU" sz="4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/>
              <a:t> </a:t>
            </a:r>
            <a:endParaRPr lang="en-US" sz="2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&gt; 0)  х=у;	     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300" i="1" dirty="0" smtClean="0">
                <a:latin typeface="Times New Roman" pitchFamily="18" charset="0"/>
                <a:cs typeface="Times New Roman" pitchFamily="18" charset="0"/>
              </a:rPr>
              <a:t>// сокращенная форма с простым оператором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(++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 {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=2*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;}	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  // </a:t>
            </a:r>
            <a:r>
              <a:rPr lang="ru-RU" sz="3300" i="1" dirty="0" smtClean="0">
                <a:latin typeface="Times New Roman" pitchFamily="18" charset="0"/>
                <a:cs typeface="Times New Roman" pitchFamily="18" charset="0"/>
              </a:rPr>
              <a:t>сокращенная форма с составным оператором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(а &gt; 0 |'|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&lt;0)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eise x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     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300" i="1" dirty="0" smtClean="0">
                <a:latin typeface="Times New Roman" pitchFamily="18" charset="0"/>
                <a:cs typeface="Times New Roman" pitchFamily="18" charset="0"/>
              </a:rPr>
              <a:t>//полная форма с простым оператором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-1) { х= 0; у= 1;}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=1; у:=0;} </a:t>
            </a:r>
            <a:r>
              <a:rPr lang="ru-RU" sz="3300" i="1" dirty="0" smtClean="0">
                <a:latin typeface="Times New Roman" pitchFamily="18" charset="0"/>
                <a:cs typeface="Times New Roman" pitchFamily="18" charset="0"/>
              </a:rPr>
              <a:t>//полная форма с составными операт</a:t>
            </a:r>
            <a:endParaRPr lang="en-US" sz="33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Операторы </a:t>
            </a:r>
            <a:r>
              <a:rPr lang="en-US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3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могут являться операторами</a:t>
            </a:r>
            <a:r>
              <a:rPr lang="ru-RU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такие операторы наз. </a:t>
            </a:r>
            <a:r>
              <a:rPr lang="ru-RU" sz="3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вложенные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Ключевое слово </a:t>
            </a:r>
            <a:r>
              <a:rPr lang="en-US" sz="3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en-US" sz="3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связывается с ближайшим предыдущим словом </a:t>
            </a:r>
            <a:r>
              <a:rPr lang="en-US" sz="33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3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которое еще не связано ни с одним </a:t>
            </a:r>
            <a:r>
              <a:rPr lang="en-US" sz="3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ru-RU" sz="3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n-US" sz="33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Примеры алгоритмов с использованием вложенных условных операторов:</a:t>
            </a:r>
            <a:endParaRPr lang="en-US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n-US" sz="3300" u="sng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300" u="sng" dirty="0" smtClean="0">
                <a:latin typeface="Times New Roman" pitchFamily="18" charset="0"/>
                <a:cs typeface="Times New Roman" pitchFamily="18" charset="0"/>
              </a:rPr>
              <a:t>Пример1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Уровни вложенности </a:t>
            </a:r>
            <a:r>
              <a:rPr lang="en-US" sz="3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300" u="sng" dirty="0" smtClean="0">
                <a:latin typeface="Times New Roman" pitchFamily="18" charset="0"/>
                <a:cs typeface="Times New Roman" pitchFamily="18" charset="0"/>
              </a:rPr>
              <a:t>Пример 2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Уровни вложенности </a:t>
            </a:r>
            <a:r>
              <a:rPr lang="en-US" sz="3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endParaRPr lang="ru-RU" sz="33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if(A&lt;B)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if (A&lt;B) 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if (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&lt; D)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                                    if (C&lt;D) X=Y       2         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if(E&lt;F)X=Q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                                                          else  X=Z:</a:t>
            </a:r>
            <a:endParaRPr lang="ru-RU" sz="33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else X = R;                3     2         1                                 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else                                    1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X=Z;                                                                           if (E&lt;F) X=R;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else X = Y;                                                                           else X=Q;             2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endParaRPr lang="ru-RU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2428875" y="5143500"/>
            <a:ext cx="46038" cy="4286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2857500" y="4857750"/>
            <a:ext cx="46038" cy="10001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3286125" y="4643438"/>
            <a:ext cx="214313" cy="15716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7072313" y="4857750"/>
            <a:ext cx="142875" cy="3571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7143750" y="5715000"/>
            <a:ext cx="142875" cy="3571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7858125" y="4572000"/>
            <a:ext cx="71438" cy="17145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500063"/>
            <a:ext cx="9001125" cy="614362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800" dirty="0" smtClean="0"/>
              <a:t>Оператор выбора </a:t>
            </a:r>
            <a:r>
              <a:rPr lang="en-US" sz="3800" i="1" dirty="0" smtClean="0">
                <a:solidFill>
                  <a:srgbClr val="FF0000"/>
                </a:solidFill>
              </a:rPr>
              <a:t>switch</a:t>
            </a:r>
            <a:endParaRPr lang="en-US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     предназначен для разветвления процесса вычислений на несколько направлений. </a:t>
            </a:r>
            <a:endParaRPr lang="en-US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Формат оператора: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switch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(&lt;выражение&gt;)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{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case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&lt;константное_выражение_1&gt;: [&lt;оператор 1&gt;] </a:t>
            </a: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case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&lt;константное_выражение_2&gt;: [&lt;оператор 2&gt;]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…………………………..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case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&lt;константное_выражение_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&gt;: [&lt;оператор 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&gt;]</a:t>
            </a: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[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default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: &lt;оператор&gt; ]}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Выражение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стоящее за ключевым словом </a:t>
            </a:r>
            <a:r>
              <a:rPr lang="en-US" sz="21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switch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должно иметь арифметич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тип или тип указатель.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Все константные выражения должны иметь разные значения, но совпадать с типом выражения, стоящим после </a:t>
            </a:r>
            <a:r>
              <a:rPr lang="en-US" sz="21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switch.</a:t>
            </a:r>
            <a:r>
              <a:rPr lang="ru-RU" sz="2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n-US" sz="21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Ключевое слово </a:t>
            </a:r>
            <a:r>
              <a:rPr lang="en-US" sz="21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и расположенное после него константное выражение называют также </a:t>
            </a:r>
            <a:r>
              <a:rPr lang="ru-RU" sz="2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меткой </a:t>
            </a:r>
            <a:r>
              <a:rPr lang="en-US" sz="21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1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1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313" y="142875"/>
            <a:ext cx="4500562" cy="6715125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Выполнение оператора начинается с вычисления выражения, расположенного за ключевым словом </a:t>
            </a:r>
            <a:r>
              <a:rPr lang="en-US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switch</a:t>
            </a:r>
            <a:r>
              <a:rPr lang="ru-RU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3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Полученный результат сравнивается с </a:t>
            </a:r>
            <a:r>
              <a:rPr lang="ru-RU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меткой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Если результат выражения соответствует </a:t>
            </a:r>
            <a:r>
              <a:rPr lang="ru-RU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метке </a:t>
            </a:r>
            <a:r>
              <a:rPr lang="en-US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то выполняется оператор, стоящий после этой метки.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Затем последовательно выполняются все операторы до конца оператора 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switch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если только их выполнение не будет прервано с помощью </a:t>
            </a:r>
            <a:r>
              <a:rPr lang="ru-RU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оператора передачи управления </a:t>
            </a:r>
            <a:r>
              <a:rPr lang="en-US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break </a:t>
            </a:r>
            <a:endParaRPr lang="ru-RU" sz="2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При использование </a:t>
            </a:r>
            <a:r>
              <a:rPr lang="ru-RU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оператора </a:t>
            </a:r>
            <a:r>
              <a:rPr lang="en-US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break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происходит выход из </a:t>
            </a:r>
            <a:r>
              <a:rPr lang="en-US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switch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и управление переходит к первому после него оператору.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Если  совпадения выражения ни с одной </a:t>
            </a:r>
            <a:r>
              <a:rPr lang="ru-RU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меткой </a:t>
            </a:r>
            <a:r>
              <a:rPr lang="en-US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не произошло, то выполняется оператор, стоящий после слова</a:t>
            </a:r>
            <a:r>
              <a:rPr lang="ru-RU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default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а при его отсутствии управление передается следующему за </a:t>
            </a:r>
            <a:r>
              <a:rPr lang="en-US" sz="23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switch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оператору.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6313" y="285750"/>
            <a:ext cx="4357687" cy="6215063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Пример. Известен порядковый номер дня недели. Вывести на экран его название.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6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#include &lt;iostream&gt;</a:t>
            </a:r>
            <a:endParaRPr lang="ru-RU" sz="26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using namespace std;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 int main() </a:t>
            </a:r>
            <a:endParaRPr lang="ru-RU" sz="26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{int x; cin &gt;&gt;x; </a:t>
            </a:r>
            <a:endParaRPr lang="ru-RU" sz="26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switch (x)</a:t>
            </a:r>
            <a:r>
              <a:rPr lang="ru-RU" sz="2600" dirty="0" smtClean="0"/>
              <a:t>                                                              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/>
              <a:t>{</a:t>
            </a:r>
            <a:r>
              <a:rPr lang="en-US" sz="2600" dirty="0" smtClean="0"/>
              <a:t> case </a:t>
            </a:r>
            <a:r>
              <a:rPr lang="ru-RU" sz="2600" dirty="0" smtClean="0"/>
              <a:t>1</a:t>
            </a:r>
            <a:r>
              <a:rPr lang="en-US" sz="2600" dirty="0" smtClean="0"/>
              <a:t>:</a:t>
            </a:r>
            <a:r>
              <a:rPr lang="ru-RU" sz="2600" dirty="0" smtClean="0"/>
              <a:t> </a:t>
            </a:r>
            <a:r>
              <a:rPr lang="en-US" sz="2600" dirty="0" smtClean="0"/>
              <a:t>cout &lt;&lt;</a:t>
            </a:r>
            <a:r>
              <a:rPr lang="ru-RU" sz="2600" dirty="0" smtClean="0"/>
              <a:t>"понедельник"; </a:t>
            </a:r>
            <a:r>
              <a:rPr lang="en-US" sz="2600" dirty="0" smtClean="0"/>
              <a:t>break</a:t>
            </a:r>
            <a:r>
              <a:rPr lang="ru-RU" sz="2600" dirty="0" smtClean="0"/>
              <a:t>;</a:t>
            </a: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  case </a:t>
            </a:r>
            <a:r>
              <a:rPr lang="ru-RU" sz="2600" dirty="0" smtClean="0"/>
              <a:t>2: </a:t>
            </a:r>
            <a:r>
              <a:rPr lang="en-US" sz="2600" dirty="0" smtClean="0"/>
              <a:t>cout &lt;&lt;</a:t>
            </a:r>
            <a:r>
              <a:rPr lang="ru-RU" sz="2600" dirty="0" smtClean="0"/>
              <a:t>"вторник"; </a:t>
            </a:r>
            <a:r>
              <a:rPr lang="en-US" sz="2600" dirty="0" smtClean="0"/>
              <a:t>break</a:t>
            </a:r>
            <a:r>
              <a:rPr lang="ru-RU" sz="2600" dirty="0" smtClean="0"/>
              <a:t>;</a:t>
            </a:r>
            <a:endParaRPr lang="en-US" sz="2600" i="1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i="1" dirty="0" smtClean="0"/>
              <a:t>  </a:t>
            </a:r>
            <a:r>
              <a:rPr lang="en-US" sz="2600" dirty="0" smtClean="0"/>
              <a:t>case</a:t>
            </a:r>
            <a:r>
              <a:rPr lang="en-US" sz="2600" i="1" dirty="0" smtClean="0"/>
              <a:t> </a:t>
            </a:r>
            <a:r>
              <a:rPr lang="ru-RU" sz="2600" i="1" dirty="0" smtClean="0"/>
              <a:t>3:</a:t>
            </a:r>
            <a:r>
              <a:rPr lang="en-US" sz="2600" i="1" dirty="0" smtClean="0"/>
              <a:t> </a:t>
            </a:r>
            <a:r>
              <a:rPr lang="en-US" sz="2600" dirty="0" smtClean="0"/>
              <a:t>cout &lt;&lt;</a:t>
            </a:r>
            <a:r>
              <a:rPr lang="ru-RU" sz="2600" dirty="0" smtClean="0"/>
              <a:t>"среда"; </a:t>
            </a:r>
            <a:r>
              <a:rPr lang="en-US" sz="2600" dirty="0" smtClean="0"/>
              <a:t>break</a:t>
            </a:r>
            <a:r>
              <a:rPr lang="ru-RU" sz="2600" dirty="0" smtClean="0"/>
              <a:t>;</a:t>
            </a: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  case </a:t>
            </a:r>
            <a:r>
              <a:rPr lang="ru-RU" sz="2600" dirty="0" smtClean="0"/>
              <a:t>4: </a:t>
            </a:r>
            <a:r>
              <a:rPr lang="en-US" sz="2600" dirty="0" smtClean="0"/>
              <a:t>cout &lt;&lt;</a:t>
            </a:r>
            <a:r>
              <a:rPr lang="ru-RU" sz="2600" dirty="0" smtClean="0"/>
              <a:t>"четверг"; </a:t>
            </a:r>
            <a:r>
              <a:rPr lang="en-US" sz="2600" dirty="0" smtClean="0"/>
              <a:t>break</a:t>
            </a:r>
            <a:r>
              <a:rPr lang="ru-RU" sz="2600" dirty="0" smtClean="0"/>
              <a:t>;</a:t>
            </a: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  case </a:t>
            </a:r>
            <a:r>
              <a:rPr lang="ru-RU" sz="2600" dirty="0" smtClean="0"/>
              <a:t>5: </a:t>
            </a:r>
            <a:r>
              <a:rPr lang="en-US" sz="2600" dirty="0" smtClean="0"/>
              <a:t>cout &lt;&lt;</a:t>
            </a:r>
            <a:r>
              <a:rPr lang="ru-RU" sz="2600" dirty="0" smtClean="0"/>
              <a:t>"пятница"; </a:t>
            </a:r>
            <a:r>
              <a:rPr lang="en-US" sz="2600" dirty="0" smtClean="0"/>
              <a:t>break</a:t>
            </a:r>
            <a:r>
              <a:rPr lang="ru-RU" sz="2600" dirty="0" smtClean="0"/>
              <a:t>;</a:t>
            </a: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   case </a:t>
            </a:r>
            <a:r>
              <a:rPr lang="ru-RU" sz="2600" dirty="0" smtClean="0"/>
              <a:t>6: </a:t>
            </a:r>
            <a:r>
              <a:rPr lang="en-US" sz="2600" dirty="0" smtClean="0"/>
              <a:t>cout &lt;&lt;</a:t>
            </a:r>
            <a:r>
              <a:rPr lang="ru-RU" sz="2600" dirty="0" smtClean="0"/>
              <a:t>"суббота"; </a:t>
            </a:r>
            <a:r>
              <a:rPr lang="en-US" sz="2600" dirty="0" smtClean="0"/>
              <a:t>break</a:t>
            </a:r>
            <a:r>
              <a:rPr lang="ru-RU" sz="2600" dirty="0" smtClean="0"/>
              <a:t>;</a:t>
            </a: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   case</a:t>
            </a:r>
            <a:r>
              <a:rPr lang="ru-RU" sz="2600" dirty="0" smtClean="0"/>
              <a:t>7: </a:t>
            </a:r>
            <a:r>
              <a:rPr lang="en-US" sz="2600" dirty="0" smtClean="0"/>
              <a:t>cout &lt;&lt;</a:t>
            </a:r>
            <a:r>
              <a:rPr lang="ru-RU" sz="2600" dirty="0" smtClean="0"/>
              <a:t>"воскресенье";</a:t>
            </a:r>
            <a:r>
              <a:rPr lang="en-US" sz="2600" dirty="0" smtClean="0"/>
              <a:t>break</a:t>
            </a:r>
            <a:r>
              <a:rPr lang="ru-RU" sz="2600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/>
              <a:t>   </a:t>
            </a:r>
            <a:r>
              <a:rPr lang="en-US" sz="2600" dirty="0" smtClean="0"/>
              <a:t>default</a:t>
            </a:r>
            <a:r>
              <a:rPr lang="ru-RU" sz="2600" dirty="0" smtClean="0"/>
              <a:t>: </a:t>
            </a:r>
            <a:r>
              <a:rPr lang="en-US" sz="2600" dirty="0" smtClean="0"/>
              <a:t>cout &lt;&lt;</a:t>
            </a:r>
            <a:r>
              <a:rPr lang="ru-RU" sz="2600" dirty="0" smtClean="0"/>
              <a:t>"вы ошиблись";}	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return </a:t>
            </a:r>
            <a:r>
              <a:rPr lang="ru-RU" sz="2600" dirty="0" smtClean="0"/>
              <a:t>0;}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0013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Использование операторов ветвления: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143000"/>
            <a:ext cx="8929687" cy="57150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Дана точка на плоскости с координатами (х, у).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Составим программу, которая выдает одно из сообщений «Да», «Нет», «На границе»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зависимости от того, лежит ли точка внутри заштрихованной области, вне заштрихованной области или на ее границе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Заданная область разбивает всю плоскость на 3 непересекающихся множества точек.                                                                                                        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baseline="-25000" dirty="0" smtClean="0"/>
              <a:t>1</a:t>
            </a:r>
            <a:r>
              <a:rPr lang="ru-RU" sz="1800" dirty="0" smtClean="0"/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-множество точек, лежащих внутри области;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/>
              <a:t>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множество точек, лежащих вне области;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 smtClean="0"/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множество точек, образующих границу области.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10       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x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-10                       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Точка с координатами (х, у) может принадлежать только одному из них;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Множества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aseline="-25000" dirty="0" smtClean="0"/>
              <a:t>1 </a:t>
            </a:r>
            <a:r>
              <a:rPr lang="en-US" sz="1800" dirty="0" smtClean="0"/>
              <a:t>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aseline="-25000" dirty="0" smtClean="0"/>
              <a:t>2,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значительно труднее описать математич-ки, чем интервалы в примере 2,поэтому для  проверки выбираются те два множества, которые наиболее просто описать математич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ки.(труднее всего описать точки границы области).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рис. 1 множества задаются следующим образом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baseline="-25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:х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у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&lt;10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	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b="1" baseline="-2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:х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у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&gt;10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	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I</a:t>
            </a:r>
            <a:r>
              <a:rPr lang="ru-RU" sz="1800" b="1" baseline="-2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х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+у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072313" y="3000375"/>
            <a:ext cx="1000125" cy="85725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6751638" y="3463925"/>
            <a:ext cx="1643062" cy="1588"/>
          </a:xfrm>
          <a:prstGeom prst="straightConnector1">
            <a:avLst/>
          </a:prstGeom>
          <a:ln w="2222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572250" y="3429000"/>
            <a:ext cx="2000250" cy="1588"/>
          </a:xfrm>
          <a:prstGeom prst="straightConnector1">
            <a:avLst/>
          </a:prstGeom>
          <a:ln w="2222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313" y="214313"/>
            <a:ext cx="4929187" cy="6643687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Множества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baseline="-25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:х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у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&lt;10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	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b="1" baseline="-2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:х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у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&gt;10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	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</a:t>
            </a:r>
            <a:endParaRPr lang="ru-RU" sz="1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I</a:t>
            </a:r>
            <a:r>
              <a:rPr lang="ru-RU" sz="1800" b="1" baseline="-2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х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+у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ru-RU" sz="18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рис.1</a:t>
            </a:r>
            <a:endParaRPr lang="ru-RU" sz="1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х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#include &lt; iosfream&gt;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#include &lt;cmath&gt;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                               10  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9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using namespace std;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int main()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                           -10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{  float x,y;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   cout &lt;&lt; "x="; cin &gt;&gt;x;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   cout &lt;&lt; “y”; cin &gt;&gt;y;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    if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&lt; 100) 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//точки внутри области ?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   cout &lt;&lt;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"Да";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   else if (x*x+y*y&gt;100)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//точки вне области?</a:t>
            </a:r>
            <a:endParaRPr lang="en-US" sz="19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          cout&lt;&lt;"H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T“;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    else cout &lt;&lt;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"на границе"; 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return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0;}</a:t>
            </a:r>
            <a:endParaRPr lang="ru-RU" sz="19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3500" y="428625"/>
            <a:ext cx="3714750" cy="642937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Результат программы: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u="sng" dirty="0" smtClean="0">
                <a:latin typeface="Times New Roman" pitchFamily="18" charset="0"/>
                <a:cs typeface="Times New Roman" pitchFamily="18" charset="0"/>
              </a:rPr>
              <a:t>Координаты точек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1900" u="sng" dirty="0" smtClean="0">
                <a:latin typeface="Times New Roman" pitchFamily="18" charset="0"/>
                <a:cs typeface="Times New Roman" pitchFamily="18" charset="0"/>
              </a:rPr>
              <a:t>ответ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i="1" dirty="0" smtClean="0"/>
              <a:t>  0                                                     да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i="1" dirty="0" smtClean="0"/>
              <a:t> 10                                   на границе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i="1" dirty="0" smtClean="0"/>
              <a:t>-</a:t>
            </a:r>
            <a:r>
              <a:rPr lang="ru-RU" sz="1900" dirty="0" smtClean="0"/>
              <a:t>12                                                  </a:t>
            </a:r>
            <a:r>
              <a:rPr lang="ru-RU" sz="1800" dirty="0" smtClean="0"/>
              <a:t>нет</a:t>
            </a:r>
            <a:endParaRPr lang="ru-RU" sz="1800" dirty="0"/>
          </a:p>
        </p:txBody>
      </p:sp>
      <p:sp>
        <p:nvSpPr>
          <p:cNvPr id="5" name="Овал 4"/>
          <p:cNvSpPr/>
          <p:nvPr/>
        </p:nvSpPr>
        <p:spPr>
          <a:xfrm>
            <a:off x="3000375" y="2000250"/>
            <a:ext cx="1000125" cy="1000125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2608263" y="2535238"/>
            <a:ext cx="178593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500313" y="2500313"/>
            <a:ext cx="19288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686800" cy="66436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rgbClr val="F0A22E"/>
              </a:buClr>
              <a:buFont typeface="Wingdings 2"/>
              <a:buNone/>
              <a:defRPr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Clr>
                <a:srgbClr val="F0A22E"/>
              </a:buClr>
              <a:buFont typeface="Wingdings 2"/>
              <a:buChar char="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Множества задаются (для рисунка 2)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baseline="-25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: |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|&lt;10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|y|&lt;5;	I</a:t>
            </a:r>
            <a:r>
              <a:rPr lang="en-US" sz="1800" b="1" baseline="-25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: |x| &gt;10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|y|&gt;5;</a:t>
            </a:r>
            <a:endParaRPr lang="ru-RU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b="1" baseline="-25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:(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|х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&lt;=10и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= 5)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или(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|х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&lt;=10и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= -5)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|&lt;5и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10)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или(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|у|&lt;5и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х = -10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  рис.2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#include &lt;iostream&gt;                  </a:t>
            </a:r>
            <a:r>
              <a:rPr lang="en-US" sz="1850" i="1" dirty="0" smtClean="0"/>
              <a:t>y                              </a:t>
            </a:r>
            <a:r>
              <a:rPr lang="ru-RU" sz="1850" i="1" dirty="0" smtClean="0"/>
              <a:t> </a:t>
            </a:r>
            <a:r>
              <a:rPr lang="en-US" sz="1850" i="1" dirty="0" smtClean="0"/>
              <a:t> </a:t>
            </a:r>
            <a:r>
              <a:rPr lang="ru-RU" sz="1850" b="1" i="1" dirty="0" smtClean="0"/>
              <a:t>Результат:</a:t>
            </a:r>
            <a:endParaRPr lang="ru-RU" sz="1850" b="1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 #include &lt;cmath&gt;                         5</a:t>
            </a:r>
            <a:r>
              <a:rPr lang="ru-RU" sz="1850" dirty="0" smtClean="0"/>
              <a:t>                           </a:t>
            </a:r>
            <a:r>
              <a:rPr lang="ru-RU" sz="1850" u="sng" dirty="0" smtClean="0"/>
              <a:t>координаты точек</a:t>
            </a:r>
            <a:r>
              <a:rPr lang="ru-RU" sz="1850" dirty="0" smtClean="0"/>
              <a:t>                  </a:t>
            </a:r>
            <a:r>
              <a:rPr lang="ru-RU" sz="1850" u="sng" dirty="0" smtClean="0"/>
              <a:t>ответ</a:t>
            </a:r>
            <a:endParaRPr lang="ru-RU" sz="185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 int main()                                                     </a:t>
            </a:r>
            <a:r>
              <a:rPr lang="en-US" sz="1850" i="1" dirty="0" smtClean="0"/>
              <a:t>x</a:t>
            </a:r>
            <a:r>
              <a:rPr lang="ru-RU" sz="1850" i="1" dirty="0" smtClean="0"/>
              <a:t>                           0      0                               да</a:t>
            </a:r>
            <a:endParaRPr lang="ru-RU" sz="185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   cout &lt;&lt;“x=“; cin&gt;&gt;x;</a:t>
            </a:r>
            <a:r>
              <a:rPr lang="ru-RU" sz="1850" dirty="0" smtClean="0"/>
              <a:t>                              10                          10    5                на границе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   cout &lt;&lt;"y="; cin&gt;&gt;y;</a:t>
            </a:r>
            <a:r>
              <a:rPr lang="ru-RU" sz="1850" dirty="0" smtClean="0"/>
              <a:t>                                                            -12    13                           нет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   If</a:t>
            </a:r>
            <a:r>
              <a:rPr lang="ru-RU" sz="1850" dirty="0" smtClean="0"/>
              <a:t> (</a:t>
            </a:r>
            <a:r>
              <a:rPr lang="en-US" sz="1850" dirty="0" smtClean="0"/>
              <a:t>fabs(x</a:t>
            </a:r>
            <a:r>
              <a:rPr lang="ru-RU" sz="1850" dirty="0" smtClean="0"/>
              <a:t>)&lt;10 &amp;&amp; </a:t>
            </a:r>
            <a:r>
              <a:rPr lang="en-US" sz="1850" dirty="0" smtClean="0"/>
              <a:t>fabs</a:t>
            </a:r>
            <a:r>
              <a:rPr lang="ru-RU" sz="1850" dirty="0" smtClean="0"/>
              <a:t>(</a:t>
            </a:r>
            <a:r>
              <a:rPr lang="en-US" sz="1850" dirty="0" smtClean="0"/>
              <a:t>y</a:t>
            </a:r>
            <a:r>
              <a:rPr lang="ru-RU" sz="1850" dirty="0" smtClean="0"/>
              <a:t>)&lt;5) </a:t>
            </a:r>
            <a:r>
              <a:rPr lang="en-US" sz="1850" dirty="0" smtClean="0"/>
              <a:t>     </a:t>
            </a:r>
            <a:r>
              <a:rPr lang="ru-RU" sz="1850" i="1" dirty="0" smtClean="0"/>
              <a:t>//точки внутри области?</a:t>
            </a:r>
            <a:endParaRPr lang="ru-RU" sz="185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  </a:t>
            </a:r>
            <a:r>
              <a:rPr lang="en-US" sz="1850" dirty="0" err="1" smtClean="0"/>
              <a:t>cout</a:t>
            </a:r>
            <a:r>
              <a:rPr lang="en-US" sz="1850" dirty="0" smtClean="0"/>
              <a:t> &lt;&lt;</a:t>
            </a:r>
            <a:r>
              <a:rPr lang="ru-RU" sz="1850" dirty="0" smtClean="0"/>
              <a:t>"Да";      </a:t>
            </a:r>
            <a:r>
              <a:rPr lang="en-US" sz="1850" dirty="0" smtClean="0"/>
              <a:t>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  else if (fabs(x)&gt;101 || fabs(y)&gt;5)     </a:t>
            </a:r>
            <a:r>
              <a:rPr lang="ru-RU" sz="1850" i="1" dirty="0" smtClean="0"/>
              <a:t>//точки вне области?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50" i="1" dirty="0" smtClean="0"/>
              <a:t> </a:t>
            </a:r>
            <a:r>
              <a:rPr lang="en-US" sz="1850" i="1" dirty="0" smtClean="0"/>
              <a:t>         </a:t>
            </a:r>
            <a:r>
              <a:rPr lang="en-US" sz="1850" dirty="0" err="1" smtClean="0"/>
              <a:t>cout</a:t>
            </a:r>
            <a:r>
              <a:rPr lang="en-US" sz="1850" dirty="0" smtClean="0"/>
              <a:t>&lt;&lt;"</a:t>
            </a:r>
            <a:r>
              <a:rPr lang="en-US" sz="1850" dirty="0" err="1" smtClean="0"/>
              <a:t>HeT</a:t>
            </a:r>
            <a:r>
              <a:rPr lang="en-US" sz="1850" dirty="0" smtClean="0"/>
              <a:t>"; </a:t>
            </a:r>
            <a:endParaRPr lang="ru-RU" sz="185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          else </a:t>
            </a:r>
            <a:r>
              <a:rPr lang="en-US" sz="1850" dirty="0" err="1" smtClean="0"/>
              <a:t>cout</a:t>
            </a:r>
            <a:r>
              <a:rPr lang="en-US" sz="1850" dirty="0" smtClean="0"/>
              <a:t> &lt;&lt;</a:t>
            </a:r>
            <a:r>
              <a:rPr lang="ru-RU" sz="1850" dirty="0" smtClean="0"/>
              <a:t>"на границе";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50" dirty="0" smtClean="0"/>
              <a:t>return </a:t>
            </a:r>
            <a:r>
              <a:rPr lang="ru-RU" sz="1850" dirty="0" smtClean="0"/>
              <a:t>0;}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375" y="2714625"/>
            <a:ext cx="1214438" cy="5715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 flipH="1" flipV="1">
            <a:off x="2786856" y="2999582"/>
            <a:ext cx="1571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500313" y="3000375"/>
            <a:ext cx="22145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9001125" cy="6643687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77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 номер фигуры (1- квадрат, 2 - треугольник);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77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номеру фигуры запросить необходимые данные для вычисления площади;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77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прои</a:t>
            </a:r>
            <a:r>
              <a:rPr lang="ru-RU" sz="177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звести вычисление площади фигуры и вывести получ-ые данные на экран.</a:t>
            </a:r>
            <a:endParaRPr lang="en-US" sz="177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#</a:t>
            </a:r>
            <a:r>
              <a:rPr lang="en-US" sz="1800" dirty="0" smtClean="0">
                <a:cs typeface="Times New Roman" pitchFamily="18" charset="0"/>
              </a:rPr>
              <a:t>include</a:t>
            </a:r>
            <a:r>
              <a:rPr lang="ru-RU" sz="1800" dirty="0" smtClean="0">
                <a:cs typeface="Times New Roman" pitchFamily="18" charset="0"/>
              </a:rPr>
              <a:t> &lt;</a:t>
            </a:r>
            <a:r>
              <a:rPr lang="en-US" sz="1800" dirty="0" smtClean="0">
                <a:cs typeface="Times New Roman" pitchFamily="18" charset="0"/>
              </a:rPr>
              <a:t>iostream</a:t>
            </a:r>
            <a:r>
              <a:rPr lang="ru-RU" sz="1800" dirty="0" smtClean="0">
                <a:cs typeface="Times New Roman" pitchFamily="18" charset="0"/>
              </a:rPr>
              <a:t>&gt;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#</a:t>
            </a:r>
            <a:r>
              <a:rPr lang="en-US" sz="1800" dirty="0" smtClean="0">
                <a:cs typeface="Times New Roman" pitchFamily="18" charset="0"/>
              </a:rPr>
              <a:t>include</a:t>
            </a:r>
            <a:r>
              <a:rPr lang="ru-RU" sz="1800" dirty="0" smtClean="0">
                <a:cs typeface="Times New Roman" pitchFamily="18" charset="0"/>
              </a:rPr>
              <a:t> &lt;</a:t>
            </a:r>
            <a:r>
              <a:rPr lang="en-US" sz="1800" dirty="0" smtClean="0">
                <a:cs typeface="Times New Roman" pitchFamily="18" charset="0"/>
              </a:rPr>
              <a:t>cmath</a:t>
            </a:r>
            <a:r>
              <a:rPr lang="ru-RU" sz="1800" dirty="0" smtClean="0">
                <a:cs typeface="Times New Roman" pitchFamily="18" charset="0"/>
              </a:rPr>
              <a:t>&gt;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</a:t>
            </a:r>
            <a:r>
              <a:rPr lang="en-US" sz="1800" dirty="0" smtClean="0">
                <a:cs typeface="Times New Roman" pitchFamily="18" charset="0"/>
              </a:rPr>
              <a:t>using namespace std</a:t>
            </a:r>
            <a:r>
              <a:rPr lang="ru-RU" sz="1800" dirty="0" smtClean="0">
                <a:cs typeface="Times New Roman" pitchFamily="18" charset="0"/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</a:t>
            </a:r>
            <a:r>
              <a:rPr lang="en-US" sz="1800" dirty="0" smtClean="0">
                <a:cs typeface="Times New Roman" pitchFamily="18" charset="0"/>
              </a:rPr>
              <a:t>int main</a:t>
            </a:r>
            <a:r>
              <a:rPr lang="ru-RU" sz="1800" dirty="0" smtClean="0">
                <a:cs typeface="Times New Roman" pitchFamily="18" charset="0"/>
              </a:rPr>
              <a:t>()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{</a:t>
            </a:r>
            <a:r>
              <a:rPr lang="en-US" sz="1800" dirty="0" smtClean="0">
                <a:cs typeface="Times New Roman" pitchFamily="18" charset="0"/>
              </a:rPr>
              <a:t> int x</a:t>
            </a:r>
            <a:r>
              <a:rPr lang="ru-RU" sz="1800" dirty="0" smtClean="0">
                <a:cs typeface="Times New Roman" pitchFamily="18" charset="0"/>
              </a:rPr>
              <a:t>;</a:t>
            </a:r>
            <a:endParaRPr lang="en-US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</a:t>
            </a:r>
            <a:r>
              <a:rPr lang="en-US" sz="1800" dirty="0" smtClean="0">
                <a:cs typeface="Times New Roman" pitchFamily="18" charset="0"/>
              </a:rPr>
              <a:t>   </a:t>
            </a:r>
            <a:r>
              <a:rPr lang="ru-RU" sz="1800" dirty="0" smtClean="0">
                <a:cs typeface="Times New Roman" pitchFamily="18" charset="0"/>
              </a:rPr>
              <a:t> </a:t>
            </a:r>
            <a:r>
              <a:rPr lang="en-US" sz="1800" dirty="0" smtClean="0">
                <a:cs typeface="Times New Roman" pitchFamily="18" charset="0"/>
              </a:rPr>
              <a:t>cout &lt;&lt;</a:t>
            </a:r>
            <a:r>
              <a:rPr lang="ru-RU" sz="1800" dirty="0" smtClean="0">
                <a:cs typeface="Times New Roman" pitchFamily="18" charset="0"/>
              </a:rPr>
              <a:t> </a:t>
            </a:r>
            <a:r>
              <a:rPr lang="en-US" sz="1800" dirty="0" smtClean="0">
                <a:cs typeface="Times New Roman" pitchFamily="18" charset="0"/>
              </a:rPr>
              <a:t>“</a:t>
            </a:r>
            <a:r>
              <a:rPr lang="ru-RU" sz="1800" dirty="0" smtClean="0">
                <a:cs typeface="Times New Roman" pitchFamily="18" charset="0"/>
              </a:rPr>
              <a:t>Программа подсчитывает площадь:\</a:t>
            </a:r>
            <a:r>
              <a:rPr lang="en-US" sz="1800" dirty="0" smtClean="0">
                <a:cs typeface="Times New Roman" pitchFamily="18" charset="0"/>
              </a:rPr>
              <a:t>n</a:t>
            </a:r>
            <a:r>
              <a:rPr lang="ru-RU" sz="1800" dirty="0" smtClean="0">
                <a:cs typeface="Times New Roman" pitchFamily="18" charset="0"/>
              </a:rPr>
              <a:t>1.</a:t>
            </a:r>
            <a:r>
              <a:rPr lang="en-US" sz="1800" dirty="0" smtClean="0">
                <a:cs typeface="Times New Roman" pitchFamily="18" charset="0"/>
              </a:rPr>
              <a:t> </a:t>
            </a:r>
            <a:r>
              <a:rPr lang="ru-RU" sz="1800" dirty="0" smtClean="0">
                <a:cs typeface="Times New Roman" pitchFamily="18" charset="0"/>
              </a:rPr>
              <a:t>квадрата;\</a:t>
            </a:r>
            <a:r>
              <a:rPr lang="en-US" sz="1800" dirty="0" smtClean="0">
                <a:cs typeface="Times New Roman" pitchFamily="18" charset="0"/>
              </a:rPr>
              <a:t>n</a:t>
            </a:r>
            <a:r>
              <a:rPr lang="ru-RU" sz="1800" dirty="0" smtClean="0">
                <a:cs typeface="Times New Roman" pitchFamily="18" charset="0"/>
              </a:rPr>
              <a:t>2. треугольника</a:t>
            </a:r>
            <a:r>
              <a:rPr lang="en-US" sz="1800" dirty="0" smtClean="0">
                <a:cs typeface="Times New Roman" pitchFamily="18" charset="0"/>
              </a:rPr>
              <a:t>.\n</a:t>
            </a:r>
            <a:r>
              <a:rPr lang="ru-RU" sz="1800" dirty="0" smtClean="0">
                <a:cs typeface="Times New Roman" pitchFamily="18" charset="0"/>
              </a:rPr>
              <a:t>З. выход из программы</a:t>
            </a:r>
            <a:r>
              <a:rPr lang="en-US" sz="1800" dirty="0" smtClean="0">
                <a:cs typeface="Times New Roman" pitchFamily="18" charset="0"/>
              </a:rPr>
              <a:t>’’</a:t>
            </a:r>
            <a:r>
              <a:rPr lang="ru-RU" sz="1800" dirty="0" smtClean="0">
                <a:cs typeface="Times New Roman" pitchFamily="18" charset="0"/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</a:t>
            </a:r>
            <a:r>
              <a:rPr lang="en-US" sz="1800" dirty="0" smtClean="0">
                <a:cs typeface="Times New Roman" pitchFamily="18" charset="0"/>
              </a:rPr>
              <a:t>   cout &lt;&lt;“</a:t>
            </a:r>
            <a:r>
              <a:rPr lang="ru-RU" sz="1800" dirty="0" smtClean="0">
                <a:cs typeface="Times New Roman" pitchFamily="18" charset="0"/>
              </a:rPr>
              <a:t>Укажите номер фигуры или завершите работу с программой</a:t>
            </a:r>
            <a:r>
              <a:rPr lang="en-US" sz="1800" dirty="0" smtClean="0">
                <a:cs typeface="Times New Roman" pitchFamily="18" charset="0"/>
              </a:rPr>
              <a:t>.\n”</a:t>
            </a:r>
            <a:r>
              <a:rPr lang="ru-RU" sz="1800" dirty="0" smtClean="0">
                <a:cs typeface="Times New Roman" pitchFamily="18" charset="0"/>
              </a:rPr>
              <a:t>; </a:t>
            </a:r>
            <a:endParaRPr lang="en-US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</a:t>
            </a:r>
            <a:r>
              <a:rPr lang="en-US" sz="1800" dirty="0" smtClean="0">
                <a:cs typeface="Times New Roman" pitchFamily="18" charset="0"/>
              </a:rPr>
              <a:t>   cin &gt;&gt; x</a:t>
            </a:r>
            <a:r>
              <a:rPr lang="ru-RU" sz="1800" dirty="0" smtClean="0">
                <a:cs typeface="Times New Roman" pitchFamily="18" charset="0"/>
              </a:rPr>
              <a:t>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</a:t>
            </a:r>
            <a:r>
              <a:rPr lang="en-US" sz="1800" dirty="0" smtClean="0">
                <a:cs typeface="Times New Roman" pitchFamily="18" charset="0"/>
              </a:rPr>
              <a:t>  switch</a:t>
            </a:r>
            <a:r>
              <a:rPr lang="ru-RU" sz="1800" dirty="0" smtClean="0">
                <a:cs typeface="Times New Roman" pitchFamily="18" charset="0"/>
              </a:rPr>
              <a:t> (</a:t>
            </a:r>
            <a:r>
              <a:rPr lang="en-US" sz="1800" dirty="0" smtClean="0">
                <a:cs typeface="Times New Roman" pitchFamily="18" charset="0"/>
              </a:rPr>
              <a:t>x</a:t>
            </a:r>
            <a:r>
              <a:rPr lang="ru-RU" sz="1800" dirty="0" smtClean="0">
                <a:cs typeface="Times New Roman" pitchFamily="18" charset="0"/>
              </a:rPr>
              <a:t>) </a:t>
            </a:r>
            <a:endParaRPr lang="en-US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</a:t>
            </a:r>
            <a:r>
              <a:rPr lang="en-US" sz="1800" dirty="0" smtClean="0">
                <a:cs typeface="Times New Roman" pitchFamily="18" charset="0"/>
              </a:rPr>
              <a:t>    </a:t>
            </a:r>
            <a:r>
              <a:rPr lang="ru-RU" sz="1800" dirty="0" smtClean="0">
                <a:cs typeface="Times New Roman" pitchFamily="18" charset="0"/>
              </a:rPr>
              <a:t>{</a:t>
            </a:r>
            <a:r>
              <a:rPr lang="en-US" sz="1800" dirty="0" smtClean="0">
                <a:cs typeface="Times New Roman" pitchFamily="18" charset="0"/>
              </a:rPr>
              <a:t>case </a:t>
            </a:r>
            <a:r>
              <a:rPr lang="ru-RU" sz="1800" dirty="0" smtClean="0">
                <a:cs typeface="Times New Roman" pitchFamily="18" charset="0"/>
              </a:rPr>
              <a:t>1 :{</a:t>
            </a:r>
            <a:r>
              <a:rPr lang="en-US" sz="1800" dirty="0" smtClean="0">
                <a:cs typeface="Times New Roman" pitchFamily="18" charset="0"/>
              </a:rPr>
              <a:t>cout &lt;&lt;</a:t>
            </a:r>
            <a:r>
              <a:rPr lang="ru-RU" sz="1800" dirty="0" smtClean="0">
                <a:cs typeface="Times New Roman" pitchFamily="18" charset="0"/>
              </a:rPr>
              <a:t>"введите длину стороны квадрата\</a:t>
            </a:r>
            <a:r>
              <a:rPr lang="en-US" sz="1800" dirty="0" smtClean="0">
                <a:cs typeface="Times New Roman" pitchFamily="18" charset="0"/>
              </a:rPr>
              <a:t>n</a:t>
            </a:r>
            <a:r>
              <a:rPr lang="ru-RU" sz="1800" dirty="0" smtClean="0">
                <a:cs typeface="Times New Roman" pitchFamily="18" charset="0"/>
              </a:rPr>
              <a:t>";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            </a:t>
            </a:r>
            <a:r>
              <a:rPr lang="en-US" sz="1800" dirty="0" smtClean="0">
                <a:cs typeface="Times New Roman" pitchFamily="18" charset="0"/>
              </a:rPr>
              <a:t>  float a</a:t>
            </a:r>
            <a:r>
              <a:rPr lang="ru-RU" sz="1800" dirty="0" smtClean="0">
                <a:cs typeface="Times New Roman" pitchFamily="18" charset="0"/>
              </a:rPr>
              <a:t>; </a:t>
            </a:r>
            <a:r>
              <a:rPr lang="en-US" sz="1800" dirty="0" smtClean="0">
                <a:cs typeface="Times New Roman" pitchFamily="18" charset="0"/>
              </a:rPr>
              <a:t>cin &gt;&gt;a</a:t>
            </a:r>
            <a:r>
              <a:rPr lang="ru-RU" sz="1800" dirty="0" smtClean="0">
                <a:cs typeface="Times New Roman" pitchFamily="18" charset="0"/>
              </a:rPr>
              <a:t>;</a:t>
            </a:r>
            <a:r>
              <a:rPr lang="en-US" sz="1800" dirty="0" smtClean="0">
                <a:cs typeface="Times New Roman" pitchFamily="18" charset="0"/>
              </a:rPr>
              <a:t>                  </a:t>
            </a:r>
            <a:endParaRPr lang="ru-RU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              </a:t>
            </a:r>
            <a:r>
              <a:rPr lang="en-US" sz="1800" dirty="0" smtClean="0">
                <a:cs typeface="Times New Roman" pitchFamily="18" charset="0"/>
              </a:rPr>
              <a:t>if</a:t>
            </a:r>
            <a:r>
              <a:rPr lang="ru-RU" sz="1800" dirty="0" smtClean="0">
                <a:cs typeface="Times New Roman" pitchFamily="18" charset="0"/>
              </a:rPr>
              <a:t> (</a:t>
            </a:r>
            <a:r>
              <a:rPr lang="en-US" sz="1800" dirty="0" smtClean="0">
                <a:cs typeface="Times New Roman" pitchFamily="18" charset="0"/>
              </a:rPr>
              <a:t>a</a:t>
            </a:r>
            <a:r>
              <a:rPr lang="ru-RU" sz="1800" dirty="0" smtClean="0">
                <a:cs typeface="Times New Roman" pitchFamily="18" charset="0"/>
              </a:rPr>
              <a:t>&gt;0) </a:t>
            </a:r>
            <a:r>
              <a:rPr lang="en-US" sz="1800" dirty="0" smtClean="0">
                <a:cs typeface="Times New Roman" pitchFamily="18" charset="0"/>
              </a:rPr>
              <a:t>cout</a:t>
            </a:r>
            <a:r>
              <a:rPr lang="ru-RU" sz="1800" dirty="0" smtClean="0">
                <a:cs typeface="Times New Roman" pitchFamily="18" charset="0"/>
              </a:rPr>
              <a:t>«"Площадь квадрата со стороной" </a:t>
            </a:r>
            <a:r>
              <a:rPr lang="en-US" sz="1800" dirty="0" smtClean="0">
                <a:cs typeface="Times New Roman" pitchFamily="18" charset="0"/>
              </a:rPr>
              <a:t>&lt;&lt;</a:t>
            </a:r>
            <a:r>
              <a:rPr lang="ru-RU" sz="1800" dirty="0" smtClean="0">
                <a:cs typeface="Times New Roman" pitchFamily="18" charset="0"/>
              </a:rPr>
              <a:t>а </a:t>
            </a:r>
            <a:r>
              <a:rPr lang="en-US" sz="1800" dirty="0" smtClean="0">
                <a:cs typeface="Times New Roman" pitchFamily="18" charset="0"/>
              </a:rPr>
              <a:t>&lt;&lt;</a:t>
            </a:r>
            <a:r>
              <a:rPr lang="ru-RU" sz="1800" dirty="0" smtClean="0">
                <a:cs typeface="Times New Roman" pitchFamily="18" charset="0"/>
              </a:rPr>
              <a:t>"равна\</a:t>
            </a:r>
            <a:r>
              <a:rPr lang="en-US" sz="1800" dirty="0" smtClean="0">
                <a:cs typeface="Times New Roman" pitchFamily="18" charset="0"/>
              </a:rPr>
              <a:t>t</a:t>
            </a:r>
            <a:r>
              <a:rPr lang="ru-RU" sz="1800" dirty="0" smtClean="0">
                <a:cs typeface="Times New Roman" pitchFamily="18" charset="0"/>
              </a:rPr>
              <a:t> </a:t>
            </a:r>
            <a:r>
              <a:rPr lang="en-US" sz="1800" dirty="0" smtClean="0">
                <a:cs typeface="Times New Roman" pitchFamily="18" charset="0"/>
              </a:rPr>
              <a:t>&lt;&lt;</a:t>
            </a:r>
            <a:r>
              <a:rPr lang="ru-RU" sz="1800" dirty="0" smtClean="0">
                <a:cs typeface="Times New Roman" pitchFamily="18" charset="0"/>
              </a:rPr>
              <a:t>а*а;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                </a:t>
            </a:r>
            <a:r>
              <a:rPr lang="en-US" sz="1800" dirty="0" smtClean="0">
                <a:cs typeface="Times New Roman" pitchFamily="18" charset="0"/>
              </a:rPr>
              <a:t>else cout </a:t>
            </a:r>
            <a:r>
              <a:rPr lang="ru-RU" sz="1800" dirty="0" smtClean="0">
                <a:cs typeface="Times New Roman" pitchFamily="18" charset="0"/>
              </a:rPr>
              <a:t>«"Квадрат не существует</a:t>
            </a:r>
            <a:r>
              <a:rPr lang="en-US" sz="1800" dirty="0" smtClean="0">
                <a:cs typeface="Times New Roman" pitchFamily="18" charset="0"/>
              </a:rPr>
              <a:t>\n</a:t>
            </a:r>
            <a:r>
              <a:rPr lang="ru-RU" sz="1800" dirty="0" smtClean="0">
                <a:cs typeface="Times New Roman" pitchFamily="18" charset="0"/>
              </a:rPr>
              <a:t>";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            </a:t>
            </a:r>
            <a:r>
              <a:rPr lang="en-US" sz="1800" dirty="0" smtClean="0">
                <a:cs typeface="Times New Roman" pitchFamily="18" charset="0"/>
              </a:rPr>
              <a:t>  break</a:t>
            </a:r>
            <a:r>
              <a:rPr lang="ru-RU" sz="1800" dirty="0" smtClean="0">
                <a:cs typeface="Times New Roman" pitchFamily="18" charset="0"/>
              </a:rPr>
              <a:t>;}</a:t>
            </a:r>
            <a:endParaRPr lang="en-US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 </a:t>
            </a:r>
            <a:r>
              <a:rPr lang="en-US" sz="1800" dirty="0" smtClean="0">
                <a:cs typeface="Times New Roman" pitchFamily="18" charset="0"/>
              </a:rPr>
              <a:t>case </a:t>
            </a:r>
            <a:r>
              <a:rPr lang="ru-RU" sz="1800" dirty="0" smtClean="0">
                <a:cs typeface="Times New Roman" pitchFamily="18" charset="0"/>
              </a:rPr>
              <a:t>2: {</a:t>
            </a:r>
            <a:r>
              <a:rPr lang="en-US" sz="1800" dirty="0" smtClean="0">
                <a:cs typeface="Times New Roman" pitchFamily="18" charset="0"/>
              </a:rPr>
              <a:t>cout</a:t>
            </a:r>
            <a:r>
              <a:rPr lang="ru-RU" sz="1800" dirty="0" smtClean="0">
                <a:cs typeface="Times New Roman" pitchFamily="18" charset="0"/>
              </a:rPr>
              <a:t>« "введите длины сторон треугольника</a:t>
            </a:r>
            <a:r>
              <a:rPr lang="en-US" sz="1800" dirty="0" smtClean="0">
                <a:cs typeface="Times New Roman" pitchFamily="18" charset="0"/>
              </a:rPr>
              <a:t>\n</a:t>
            </a:r>
            <a:r>
              <a:rPr lang="ru-RU" sz="1800" dirty="0" smtClean="0">
                <a:cs typeface="Times New Roman" pitchFamily="18" charset="0"/>
              </a:rPr>
              <a:t>";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              </a:t>
            </a:r>
            <a:r>
              <a:rPr lang="en-US" sz="1800" dirty="0" smtClean="0">
                <a:cs typeface="Times New Roman" pitchFamily="18" charset="0"/>
              </a:rPr>
              <a:t>float a,b,c,p, s; cin &gt;&gt;a &gt;&gt;b &gt;&gt;c;</a:t>
            </a:r>
            <a:endParaRPr lang="ru-RU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cs typeface="Times New Roman" pitchFamily="18" charset="0"/>
              </a:rPr>
              <a:t>           </a:t>
            </a:r>
            <a:r>
              <a:rPr lang="ru-RU" sz="1800" dirty="0" smtClean="0">
                <a:cs typeface="Times New Roman" pitchFamily="18" charset="0"/>
              </a:rPr>
              <a:t>             </a:t>
            </a:r>
            <a:r>
              <a:rPr lang="en-US" sz="1800" dirty="0" smtClean="0">
                <a:cs typeface="Times New Roman" pitchFamily="18" charset="0"/>
              </a:rPr>
              <a:t> if (a+b&gt;c &amp;&amp; a+c&gt;b &amp;&amp; b+c&gt;a)</a:t>
            </a:r>
            <a:endParaRPr lang="ru-RU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             </a:t>
            </a:r>
            <a:r>
              <a:rPr lang="en-US" sz="1800" dirty="0" smtClean="0">
                <a:cs typeface="Times New Roman" pitchFamily="18" charset="0"/>
              </a:rPr>
              <a:t>{p=(a+b+c)/2;   s= sqrt(p*(p-a)*(p-b)*(p-c));</a:t>
            </a:r>
            <a:endParaRPr lang="ru-RU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              </a:t>
            </a:r>
            <a:r>
              <a:rPr lang="en-US" sz="1800" dirty="0" smtClean="0">
                <a:cs typeface="Times New Roman" pitchFamily="18" charset="0"/>
              </a:rPr>
              <a:t>cout &lt;&lt;</a:t>
            </a:r>
            <a:r>
              <a:rPr lang="ru-RU" sz="1800" dirty="0" smtClean="0">
                <a:cs typeface="Times New Roman" pitchFamily="18" charset="0"/>
              </a:rPr>
              <a:t>"Площадь треугольника со сторонами" </a:t>
            </a:r>
            <a:r>
              <a:rPr lang="en-US" sz="1800" dirty="0" smtClean="0">
                <a:cs typeface="Times New Roman" pitchFamily="18" charset="0"/>
              </a:rPr>
              <a:t>&lt;&lt;a &lt;&lt;b</a:t>
            </a:r>
            <a:r>
              <a:rPr lang="ru-RU" sz="1800" dirty="0" smtClean="0">
                <a:cs typeface="Times New Roman" pitchFamily="18" charset="0"/>
              </a:rPr>
              <a:t> &lt;&lt;</a:t>
            </a:r>
            <a:r>
              <a:rPr lang="en-US" sz="1800" dirty="0" smtClean="0">
                <a:cs typeface="Times New Roman" pitchFamily="18" charset="0"/>
              </a:rPr>
              <a:t>c &lt;&lt;</a:t>
            </a:r>
            <a:r>
              <a:rPr lang="ru-RU" sz="1800" dirty="0" smtClean="0">
                <a:cs typeface="Times New Roman" pitchFamily="18" charset="0"/>
              </a:rPr>
              <a:t>"равная</a:t>
            </a:r>
            <a:r>
              <a:rPr lang="en-US" sz="1800" dirty="0" smtClean="0">
                <a:cs typeface="Times New Roman" pitchFamily="18" charset="0"/>
              </a:rPr>
              <a:t>\t</a:t>
            </a:r>
            <a:r>
              <a:rPr lang="ru-RU" sz="1800" dirty="0" smtClean="0">
                <a:cs typeface="Times New Roman" pitchFamily="18" charset="0"/>
              </a:rPr>
              <a:t>" &lt;&lt;</a:t>
            </a:r>
            <a:r>
              <a:rPr lang="en-US" sz="1800" dirty="0" smtClean="0">
                <a:cs typeface="Times New Roman" pitchFamily="18" charset="0"/>
              </a:rPr>
              <a:t>s</a:t>
            </a:r>
            <a:r>
              <a:rPr lang="ru-RU" sz="1800" dirty="0" smtClean="0">
                <a:cs typeface="Times New Roman" pitchFamily="18" charset="0"/>
              </a:rPr>
              <a:t>;}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</a:t>
            </a:r>
            <a:r>
              <a:rPr lang="en-US" sz="1800" dirty="0" smtClean="0">
                <a:cs typeface="Times New Roman" pitchFamily="18" charset="0"/>
              </a:rPr>
              <a:t>              else cout&lt;&lt;</a:t>
            </a:r>
            <a:r>
              <a:rPr lang="ru-RU" sz="1800" dirty="0" smtClean="0">
                <a:cs typeface="Times New Roman" pitchFamily="18" charset="0"/>
              </a:rPr>
              <a:t>"</a:t>
            </a:r>
            <a:r>
              <a:rPr lang="en-US" sz="1800" dirty="0" smtClean="0">
                <a:cs typeface="Times New Roman" pitchFamily="18" charset="0"/>
              </a:rPr>
              <a:t>Tpey</a:t>
            </a:r>
            <a:r>
              <a:rPr lang="ru-RU" sz="1800" dirty="0" smtClean="0">
                <a:cs typeface="Times New Roman" pitchFamily="18" charset="0"/>
              </a:rPr>
              <a:t>гольник не существуетет</a:t>
            </a:r>
            <a:r>
              <a:rPr lang="en-US" sz="1800" dirty="0" smtClean="0">
                <a:cs typeface="Times New Roman" pitchFamily="18" charset="0"/>
              </a:rPr>
              <a:t>\n</a:t>
            </a:r>
            <a:r>
              <a:rPr lang="ru-RU" sz="1800" dirty="0" smtClean="0">
                <a:cs typeface="Times New Roman" pitchFamily="18" charset="0"/>
              </a:rPr>
              <a:t>";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cs typeface="Times New Roman" pitchFamily="18" charset="0"/>
              </a:rPr>
              <a:t>                        </a:t>
            </a:r>
            <a:r>
              <a:rPr lang="en-US" sz="1800" dirty="0" smtClean="0">
                <a:cs typeface="Times New Roman" pitchFamily="18" charset="0"/>
              </a:rPr>
              <a:t> break</a:t>
            </a:r>
            <a:r>
              <a:rPr lang="ru-RU" sz="1800" dirty="0" smtClean="0">
                <a:cs typeface="Times New Roman" pitchFamily="18" charset="0"/>
              </a:rPr>
              <a:t>;}      </a:t>
            </a:r>
            <a:endParaRPr lang="en-US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>
                <a:cs typeface="Times New Roman" pitchFamily="18" charset="0"/>
              </a:rPr>
              <a:t>case</a:t>
            </a:r>
            <a:r>
              <a:rPr lang="ru-RU" sz="1800" dirty="0" smtClean="0">
                <a:cs typeface="Times New Roman" pitchFamily="18" charset="0"/>
              </a:rPr>
              <a:t> 3:</a:t>
            </a:r>
            <a:r>
              <a:rPr lang="en-US" sz="1800" dirty="0" smtClean="0">
                <a:cs typeface="Times New Roman" pitchFamily="18" charset="0"/>
              </a:rPr>
              <a:t>break</a:t>
            </a:r>
            <a:r>
              <a:rPr lang="ru-RU" sz="1800" dirty="0" smtClean="0">
                <a:cs typeface="Times New Roman" pitchFamily="18" charset="0"/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>
                <a:cs typeface="Times New Roman" pitchFamily="18" charset="0"/>
              </a:rPr>
              <a:t> default</a:t>
            </a:r>
            <a:r>
              <a:rPr lang="ru-RU" sz="1800" dirty="0" smtClean="0">
                <a:cs typeface="Times New Roman" pitchFamily="18" charset="0"/>
              </a:rPr>
              <a:t>: </a:t>
            </a:r>
            <a:r>
              <a:rPr lang="en-US" sz="1800" dirty="0" smtClean="0">
                <a:cs typeface="Times New Roman" pitchFamily="18" charset="0"/>
              </a:rPr>
              <a:t>cout &lt;&lt;</a:t>
            </a:r>
            <a:r>
              <a:rPr lang="ru-RU" sz="1800" dirty="0" smtClean="0">
                <a:cs typeface="Times New Roman" pitchFamily="18" charset="0"/>
              </a:rPr>
              <a:t>"Номер фигуры указан не верно\</a:t>
            </a:r>
            <a:r>
              <a:rPr lang="en-US" sz="1800" dirty="0" smtClean="0">
                <a:cs typeface="Times New Roman" pitchFamily="18" charset="0"/>
              </a:rPr>
              <a:t>n</a:t>
            </a:r>
            <a:r>
              <a:rPr lang="ru-RU" sz="1800" dirty="0" smtClean="0">
                <a:cs typeface="Times New Roman" pitchFamily="18" charset="0"/>
              </a:rPr>
              <a:t>";} </a:t>
            </a:r>
            <a:endParaRPr lang="en-US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return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0;}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7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42873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7891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5357812"/>
          </a:xfrm>
        </p:spPr>
        <p:txBody>
          <a:bodyPr/>
          <a:lstStyle/>
          <a:p>
            <a:pPr eaLnBrk="1" hangingPunct="1"/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Дана точка на плоскости с координатами (х, у).</a:t>
            </a:r>
          </a:p>
          <a:p>
            <a:pPr eaLnBrk="1" hangingPunct="1"/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Составить </a:t>
            </a:r>
            <a:r>
              <a:rPr lang="ru-RU" altLang="ru-RU" sz="2000" u="sng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программы</a:t>
            </a:r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которые выдают одно из сообщений:</a:t>
            </a:r>
          </a:p>
          <a:p>
            <a:pPr eaLnBrk="1" hangingPunct="1"/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«Да», «Нет», «На границе» ,</a:t>
            </a:r>
          </a:p>
          <a:p>
            <a:pPr eaLnBrk="1" hangingPunct="1"/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зависимости от того, лежит ли точка: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 внутри заштрихованной области,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 вне заштрихованной области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 или на ее границе.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Области задаются графически следующим образом: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00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Дан порядковый номер месяца, вывести на экран его название.</a:t>
            </a:r>
          </a:p>
          <a:p>
            <a:pPr eaLnBrk="1" hangingPunct="1"/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</a:t>
            </a:r>
            <a:r>
              <a:rPr lang="ru-RU" altLang="ru-RU" sz="2000" smtClean="0"/>
              <a:t> </a:t>
            </a:r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Дан порядковый номер дня недели, вывести на экран количество дней оставшихся до конца недели.</a:t>
            </a:r>
          </a:p>
          <a:p>
            <a:pPr eaLnBrk="1" hangingPunct="1"/>
            <a:endParaRPr lang="ru-RU" altLang="ru-RU" sz="200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endParaRPr lang="ru-RU" altLang="ru-RU" sz="200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6072198" y="2071678"/>
            <a:ext cx="285752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57150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Операторы цикла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143000"/>
            <a:ext cx="9001125" cy="5715000"/>
          </a:xfrm>
        </p:spPr>
        <p:txBody>
          <a:bodyPr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800" i="1" dirty="0" smtClean="0"/>
              <a:t>Операторы цикла используются для организации многократно повторяющихся вычислений. </a:t>
            </a:r>
            <a:endParaRPr lang="en-US" sz="3800" i="1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800" b="1" dirty="0" smtClean="0"/>
              <a:t> -  </a:t>
            </a:r>
            <a:r>
              <a:rPr lang="ru-RU" sz="3800" dirty="0" smtClean="0"/>
              <a:t>цикл с предусловием </a:t>
            </a:r>
            <a:r>
              <a:rPr lang="en-US" sz="3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while</a:t>
            </a:r>
            <a:r>
              <a:rPr lang="ru-RU" sz="3800" dirty="0" smtClean="0"/>
              <a:t>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800" dirty="0" smtClean="0"/>
              <a:t> - </a:t>
            </a:r>
            <a:r>
              <a:rPr lang="en-US" sz="3800" dirty="0" smtClean="0"/>
              <a:t> </a:t>
            </a:r>
            <a:r>
              <a:rPr lang="ru-RU" sz="3800" dirty="0" smtClean="0"/>
              <a:t>цикл с постусловием </a:t>
            </a:r>
            <a:r>
              <a:rPr lang="en-US" sz="3800" dirty="0" smtClean="0"/>
              <a:t>do while </a:t>
            </a:r>
            <a:endParaRPr lang="ru-RU" sz="3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800" dirty="0" smtClean="0"/>
              <a:t> -  цикл с параметром </a:t>
            </a:r>
            <a:r>
              <a:rPr lang="en-US" sz="3800" dirty="0" smtClean="0"/>
              <a:t>for.</a:t>
            </a:r>
            <a:endParaRPr lang="ru-RU" sz="3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i="1" u="sng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400" b="1" i="1" dirty="0" smtClean="0">
                <a:solidFill>
                  <a:srgbClr val="FF0000"/>
                </a:solidFill>
              </a:rPr>
              <a:t>Цикл с предусловием </a:t>
            </a:r>
            <a:r>
              <a:rPr lang="en-US" sz="4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while</a:t>
            </a:r>
            <a:r>
              <a:rPr lang="ru-RU" sz="4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ru-RU" sz="4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4200" dirty="0" smtClean="0"/>
              <a:t>Оператор цикла </a:t>
            </a:r>
            <a:r>
              <a:rPr lang="en-US" sz="4200" i="1" dirty="0" smtClean="0"/>
              <a:t>while </a:t>
            </a:r>
            <a:r>
              <a:rPr lang="ru-RU" sz="4200" dirty="0" smtClean="0"/>
              <a:t>организует выполнение одного оператора (простого или составного) неизвестное заранее число раз.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4200" dirty="0" smtClean="0"/>
              <a:t> </a:t>
            </a:r>
            <a:r>
              <a:rPr lang="ru-RU" sz="4200" b="1" i="1" dirty="0" smtClean="0"/>
              <a:t>Формат цикла </a:t>
            </a:r>
            <a:r>
              <a:rPr lang="en-US" sz="4200" b="1" i="1" dirty="0" smtClean="0"/>
              <a:t>while</a:t>
            </a:r>
            <a:r>
              <a:rPr lang="ru-RU" sz="4200" b="1" i="1" dirty="0" smtClean="0"/>
              <a:t>:                         </a:t>
            </a:r>
            <a:r>
              <a:rPr lang="en-US" sz="4200" b="1" dirty="0" smtClean="0"/>
              <a:t>while </a:t>
            </a:r>
            <a:r>
              <a:rPr lang="ru-RU" sz="4200" b="1" dirty="0" smtClean="0"/>
              <a:t>(В) </a:t>
            </a:r>
            <a:r>
              <a:rPr lang="en-US" sz="4200" b="1" dirty="0" smtClean="0"/>
              <a:t>S</a:t>
            </a:r>
            <a:r>
              <a:rPr lang="ru-RU" sz="4200" b="1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4200" b="1" i="1" dirty="0" smtClean="0"/>
              <a:t>В</a:t>
            </a:r>
            <a:r>
              <a:rPr lang="ru-RU" sz="4200" i="1" dirty="0" smtClean="0"/>
              <a:t> </a:t>
            </a:r>
            <a:r>
              <a:rPr lang="ru-RU" sz="4200" dirty="0" smtClean="0"/>
              <a:t>- </a:t>
            </a:r>
            <a:r>
              <a:rPr lang="ru-RU" sz="4200" dirty="0" smtClean="0">
                <a:solidFill>
                  <a:srgbClr val="FF0000"/>
                </a:solidFill>
              </a:rPr>
              <a:t>выражение, истинность которого проверяется (условие завершения цикла)</a:t>
            </a:r>
            <a:r>
              <a:rPr lang="ru-RU" sz="4200" dirty="0" smtClean="0"/>
              <a:t>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4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en-US" sz="4200" i="1" dirty="0" smtClean="0"/>
              <a:t> </a:t>
            </a:r>
            <a:r>
              <a:rPr lang="ru-RU" sz="4200" dirty="0" smtClean="0"/>
              <a:t>- </a:t>
            </a:r>
            <a:r>
              <a:rPr lang="ru-RU" sz="4200" dirty="0" smtClean="0">
                <a:solidFill>
                  <a:srgbClr val="FF0000"/>
                </a:solidFill>
              </a:rPr>
              <a:t>тело цикла</a:t>
            </a:r>
            <a:r>
              <a:rPr lang="ru-RU" sz="4200" dirty="0" smtClean="0"/>
              <a:t>: </a:t>
            </a:r>
            <a:r>
              <a:rPr lang="ru-RU" sz="4200" dirty="0" smtClean="0">
                <a:solidFill>
                  <a:srgbClr val="FF0000"/>
                </a:solidFill>
              </a:rPr>
              <a:t>один оператор (простой или составной).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800" u="sng" dirty="0" smtClean="0"/>
              <a:t>Перед каждым выполнением тела цикла анализируется значение выражения </a:t>
            </a:r>
            <a:r>
              <a:rPr lang="ru-RU" sz="3800" i="1" u="sng" dirty="0" smtClean="0"/>
              <a:t>В: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800" i="1" dirty="0" smtClean="0"/>
              <a:t> 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если оно истинно, то выполняется тело цикла, и управление передается на повторную проверку условия В;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-  если значение В ложно - цикл завершается и управление передается на оператор, следующий за оператором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-  если результат выражения В окажется ложным при первой проверке, то тело цикла не выполнится ни разу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313"/>
            <a:ext cx="9124950" cy="6786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-  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если условие В во время работы цикла не будет изменяться, то возможна ситуация зацикливания, то есть невозможность выхода из цикла.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   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     Внутри тела должны находиться операторы, приводящие к изменению значения выражения </a:t>
            </a:r>
            <a:r>
              <a:rPr lang="ru-RU" sz="1800" i="1" dirty="0" smtClean="0"/>
              <a:t>В </a:t>
            </a:r>
            <a:r>
              <a:rPr lang="ru-RU" sz="1800" dirty="0" smtClean="0"/>
              <a:t>так, чтобы цикл мог  завершиться.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</a:t>
            </a:r>
            <a:r>
              <a:rPr lang="ru-RU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Рассмотрим программу вывода на экран целых чисел из интервала от 1 до </a:t>
            </a:r>
            <a:r>
              <a:rPr lang="en-US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n.</a:t>
            </a:r>
            <a:endParaRPr lang="ru-RU" sz="18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#include &lt;iostream&gt;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using namespace std: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 int main()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 { intn, i=1;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cout</a:t>
            </a:r>
            <a:r>
              <a:rPr lang="ru-RU" sz="1800" dirty="0" smtClean="0"/>
              <a:t> &lt;&lt;"</a:t>
            </a:r>
            <a:r>
              <a:rPr lang="en-US" sz="1800" dirty="0" smtClean="0"/>
              <a:t>n</a:t>
            </a:r>
            <a:r>
              <a:rPr lang="ru-RU" sz="1800" dirty="0" smtClean="0"/>
              <a:t>="; </a:t>
            </a:r>
            <a:r>
              <a:rPr lang="en-US" sz="1800" dirty="0" smtClean="0"/>
              <a:t>cin &gt;&gt;n</a:t>
            </a:r>
            <a:r>
              <a:rPr lang="ru-RU" sz="1800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b="1" dirty="0" smtClean="0"/>
              <a:t>while</a:t>
            </a:r>
            <a:r>
              <a:rPr lang="ru-RU" sz="1800" b="1" dirty="0" smtClean="0"/>
              <a:t> (</a:t>
            </a:r>
            <a:r>
              <a:rPr lang="en-US" sz="1800" b="1" dirty="0" smtClean="0"/>
              <a:t>i</a:t>
            </a:r>
            <a:r>
              <a:rPr lang="ru-RU" sz="1800" b="1" dirty="0" smtClean="0"/>
              <a:t>&lt;=</a:t>
            </a:r>
            <a:r>
              <a:rPr lang="en-US" sz="1800" b="1" dirty="0" smtClean="0"/>
              <a:t>n</a:t>
            </a:r>
            <a:r>
              <a:rPr lang="ru-RU" sz="1800" b="1" dirty="0" smtClean="0"/>
              <a:t>)	</a:t>
            </a:r>
            <a:r>
              <a:rPr lang="ru-RU" sz="1800" b="1" i="1" dirty="0" smtClean="0"/>
              <a:t>//пока </a:t>
            </a:r>
            <a:r>
              <a:rPr lang="en-US" sz="1800" b="1" i="1" dirty="0" smtClean="0"/>
              <a:t>i </a:t>
            </a:r>
            <a:r>
              <a:rPr lang="ru-RU" sz="1800" b="1" i="1" dirty="0" smtClean="0"/>
              <a:t>меньше или равно </a:t>
            </a:r>
            <a:r>
              <a:rPr lang="en-US" sz="1800" b="1" i="1" dirty="0" smtClean="0"/>
              <a:t>n</a:t>
            </a:r>
            <a:r>
              <a:rPr lang="ru-RU" sz="1800" b="1" i="1" dirty="0" smtClean="0"/>
              <a:t>	</a:t>
            </a:r>
            <a:r>
              <a:rPr lang="ru-RU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Результаты работы программы</a:t>
            </a:r>
            <a:r>
              <a:rPr lang="ru-RU" sz="1800" i="1" dirty="0" smtClean="0"/>
              <a:t>: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/>
              <a:t>{ </a:t>
            </a:r>
            <a:r>
              <a:rPr lang="en-US" sz="1800" dirty="0" smtClean="0"/>
              <a:t>cout</a:t>
            </a:r>
            <a:r>
              <a:rPr lang="ru-RU" sz="1800" dirty="0" smtClean="0"/>
              <a:t>«</a:t>
            </a:r>
            <a:r>
              <a:rPr lang="en-US" sz="1800" dirty="0" smtClean="0"/>
              <a:t>i</a:t>
            </a:r>
            <a:r>
              <a:rPr lang="ru-RU" sz="1800" dirty="0" smtClean="0"/>
              <a:t>«"\</a:t>
            </a:r>
            <a:r>
              <a:rPr lang="en-US" sz="1800" dirty="0" smtClean="0"/>
              <a:t>t</a:t>
            </a:r>
            <a:r>
              <a:rPr lang="ru-RU" sz="1800" dirty="0" smtClean="0"/>
              <a:t>";  </a:t>
            </a:r>
            <a:r>
              <a:rPr lang="en-US" sz="1800" dirty="0" smtClean="0"/>
              <a:t>    </a:t>
            </a:r>
            <a:r>
              <a:rPr lang="ru-RU" sz="1800" dirty="0" smtClean="0"/>
              <a:t> </a:t>
            </a:r>
            <a:r>
              <a:rPr lang="ru-RU" sz="1800" i="1" dirty="0" smtClean="0"/>
              <a:t>//выводим на экран значение </a:t>
            </a:r>
            <a:r>
              <a:rPr lang="en-US" sz="1800" i="1" dirty="0" smtClean="0"/>
              <a:t>i</a:t>
            </a:r>
            <a:r>
              <a:rPr lang="ru-RU" sz="1800" i="1" dirty="0" smtClean="0"/>
              <a:t>	</a:t>
            </a:r>
            <a:r>
              <a:rPr lang="en-US" sz="2000" i="1" baseline="-25000" dirty="0" smtClean="0"/>
              <a:t>n</a:t>
            </a:r>
            <a:r>
              <a:rPr lang="ru-RU" sz="2000" i="1" dirty="0" smtClean="0"/>
              <a:t>	</a:t>
            </a:r>
            <a:r>
              <a:rPr lang="ru-RU" sz="2000" baseline="-25000" dirty="0" smtClean="0"/>
              <a:t>ответ</a:t>
            </a: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   </a:t>
            </a:r>
            <a:r>
              <a:rPr lang="ru-RU" sz="1800" dirty="0" smtClean="0"/>
              <a:t>++</a:t>
            </a:r>
            <a:r>
              <a:rPr lang="en-US" sz="1800" dirty="0" smtClean="0"/>
              <a:t>i</a:t>
            </a:r>
            <a:r>
              <a:rPr lang="ru-RU" sz="1800" dirty="0" smtClean="0"/>
              <a:t>;}	</a:t>
            </a:r>
            <a:r>
              <a:rPr lang="ru-RU" sz="1800" i="1" dirty="0" smtClean="0"/>
              <a:t>//увеличиваем </a:t>
            </a:r>
            <a:r>
              <a:rPr lang="en-US" sz="1800" i="1" dirty="0" smtClean="0"/>
              <a:t>i </a:t>
            </a:r>
            <a:r>
              <a:rPr lang="ru-RU" sz="1800" i="1" dirty="0" smtClean="0"/>
              <a:t>на единицу	</a:t>
            </a:r>
            <a:r>
              <a:rPr lang="ru-RU" sz="1800" baseline="-25000" dirty="0" smtClean="0"/>
              <a:t>10</a:t>
            </a:r>
            <a:r>
              <a:rPr lang="ru-RU" sz="1800" dirty="0" smtClean="0"/>
              <a:t>	12345678910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return </a:t>
            </a:r>
            <a:r>
              <a:rPr lang="ru-RU" sz="1800" dirty="0" smtClean="0"/>
              <a:t>0;}</a:t>
            </a:r>
            <a:endParaRPr lang="en-US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/>
              <a:t>Замечание: используя операцию постфиксного инкремента, тело цикла можно заменить одной командой </a:t>
            </a:r>
            <a:r>
              <a:rPr lang="en-US" sz="1800" dirty="0" smtClean="0"/>
              <a:t>cout </a:t>
            </a:r>
            <a:r>
              <a:rPr lang="ru-RU" sz="1800" dirty="0" smtClean="0"/>
              <a:t>&lt;&lt;;'++ &lt;&lt;"\</a:t>
            </a:r>
            <a:r>
              <a:rPr lang="en-US" sz="1800" dirty="0" smtClean="0"/>
              <a:t>t</a:t>
            </a:r>
            <a:r>
              <a:rPr lang="ru-RU" sz="1800" dirty="0" smtClean="0"/>
              <a:t>".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357166"/>
            <a:ext cx="8929718" cy="857256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</a:rPr>
              <a:t>Организация консольного – ввода/вывода данных </a:t>
            </a:r>
            <a:br>
              <a:rPr 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</a:rPr>
              <a:t>(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</a:rPr>
              <a:t>т.е</a:t>
            </a:r>
            <a:r>
              <a:rPr 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</a:rPr>
              <a:t>. в режиме чёрного экрана)</a:t>
            </a:r>
            <a:r>
              <a:rPr lang="ru-RU" sz="2100" i="1" u="sng" dirty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2100" i="1" u="sng" dirty="0">
                <a:solidFill>
                  <a:srgbClr val="FF0000"/>
                </a:solidFill>
                <a:latin typeface="Times New Roman" pitchFamily="18" charset="0"/>
              </a:rPr>
            </a:br>
            <a:endParaRPr lang="ru-RU" sz="2100" i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0" y="785813"/>
            <a:ext cx="8893175" cy="607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800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#include &lt;iostream&gt;;</a:t>
            </a:r>
            <a:r>
              <a:rPr lang="ru-RU" sz="1900" dirty="0">
                <a:latin typeface="Times New Roman" pitchFamily="18" charset="0"/>
              </a:rPr>
              <a:t>  </a:t>
            </a:r>
            <a:r>
              <a:rPr lang="ru-RU" sz="1900" dirty="0" smtClean="0">
                <a:latin typeface="Times New Roman" pitchFamily="18" charset="0"/>
              </a:rPr>
              <a:t> </a:t>
            </a:r>
            <a:r>
              <a:rPr lang="en-US" sz="1900" dirty="0" smtClean="0">
                <a:latin typeface="Times New Roman" pitchFamily="18" charset="0"/>
              </a:rPr>
              <a:t> </a:t>
            </a:r>
            <a:r>
              <a:rPr lang="en-US" sz="1900" dirty="0">
                <a:latin typeface="Times New Roman" pitchFamily="18" charset="0"/>
              </a:rPr>
              <a:t>//</a:t>
            </a:r>
            <a:r>
              <a:rPr lang="ru-RU" sz="1900" i="1" dirty="0">
                <a:latin typeface="Times New Roman" pitchFamily="18" charset="0"/>
              </a:rPr>
              <a:t>директива процессора, предназначена для включения в исходный текст содержимое заголовочного файла, имя которого</a:t>
            </a:r>
            <a:r>
              <a:rPr lang="en-US" sz="1900" i="1" dirty="0">
                <a:latin typeface="Times New Roman" pitchFamily="18" charset="0"/>
              </a:rPr>
              <a:t>&lt;</a:t>
            </a:r>
            <a:r>
              <a:rPr lang="ru-RU" sz="1900" i="1" dirty="0">
                <a:latin typeface="Times New Roman" pitchFamily="18" charset="0"/>
              </a:rPr>
              <a:t> iostream</a:t>
            </a:r>
            <a:r>
              <a:rPr lang="en-US" sz="1900" i="1" dirty="0">
                <a:latin typeface="Times New Roman" pitchFamily="18" charset="0"/>
              </a:rPr>
              <a:t>&gt;</a:t>
            </a:r>
            <a:r>
              <a:rPr lang="ru-RU" sz="1900" i="1" dirty="0">
                <a:latin typeface="Times New Roman" pitchFamily="18" charset="0"/>
              </a:rPr>
              <a:t>, содержащий описания функций стандартной библиотеки ввода/вывода для работы с клавиатурой и экраном.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using namespace stg;</a:t>
            </a:r>
            <a:r>
              <a:rPr lang="en-US" sz="1900" dirty="0">
                <a:latin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</a:rPr>
              <a:t>  </a:t>
            </a:r>
            <a:r>
              <a:rPr lang="en-US" sz="1900" dirty="0" smtClean="0">
                <a:latin typeface="Times New Roman" pitchFamily="18" charset="0"/>
              </a:rPr>
              <a:t> </a:t>
            </a:r>
            <a:r>
              <a:rPr lang="en-US" sz="1900" i="1" dirty="0">
                <a:latin typeface="Times New Roman" pitchFamily="18" charset="0"/>
              </a:rPr>
              <a:t>//</a:t>
            </a:r>
            <a:r>
              <a:rPr lang="ru-RU" sz="1900" i="1" dirty="0">
                <a:latin typeface="Times New Roman" pitchFamily="18" charset="0"/>
              </a:rPr>
              <a:t>директива означ.что все определённые ниже имена </a:t>
            </a:r>
            <a:r>
              <a:rPr lang="ru-RU" sz="1900" i="1" dirty="0" smtClean="0">
                <a:latin typeface="Times New Roman" pitchFamily="18" charset="0"/>
              </a:rPr>
              <a:t>будут отн-ся </a:t>
            </a:r>
            <a:r>
              <a:rPr lang="ru-RU" sz="1900" i="1" dirty="0">
                <a:latin typeface="Times New Roman" pitchFamily="18" charset="0"/>
              </a:rPr>
              <a:t>к пространству имён</a:t>
            </a:r>
            <a:r>
              <a:rPr lang="ru-RU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9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std</a:t>
            </a:r>
            <a:endParaRPr lang="ru-RU" sz="19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Int </a:t>
            </a:r>
            <a:r>
              <a:rPr lang="ru-RU" sz="19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main()</a:t>
            </a:r>
            <a:r>
              <a:rPr lang="ru-RU" sz="1900" dirty="0">
                <a:latin typeface="Times New Roman" pitchFamily="18" charset="0"/>
              </a:rPr>
              <a:t>    </a:t>
            </a:r>
            <a:r>
              <a:rPr lang="en-US" sz="1900" dirty="0">
                <a:latin typeface="Times New Roman" pitchFamily="18" charset="0"/>
              </a:rPr>
              <a:t> //</a:t>
            </a:r>
            <a:r>
              <a:rPr lang="ru-RU" sz="1900" i="1" dirty="0">
                <a:latin typeface="Times New Roman" pitchFamily="18" charset="0"/>
              </a:rPr>
              <a:t>имя функции,кот.не содержит параметров и должна возвращать значение типа </a:t>
            </a:r>
            <a:r>
              <a:rPr lang="en-US" sz="1900" i="1" dirty="0">
                <a:latin typeface="Times New Roman" pitchFamily="18" charset="0"/>
              </a:rPr>
              <a:t>Int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{Int a,b;</a:t>
            </a:r>
            <a:r>
              <a:rPr lang="ru-RU" sz="1900" dirty="0">
                <a:latin typeface="Times New Roman" pitchFamily="18" charset="0"/>
              </a:rPr>
              <a:t>        </a:t>
            </a:r>
            <a:r>
              <a:rPr lang="en-US" sz="1900" dirty="0">
                <a:latin typeface="Times New Roman" pitchFamily="18" charset="0"/>
              </a:rPr>
              <a:t> //</a:t>
            </a:r>
            <a:r>
              <a:rPr lang="ru-RU" sz="1900" i="1" dirty="0">
                <a:latin typeface="Times New Roman" pitchFamily="18" charset="0"/>
              </a:rPr>
              <a:t>объявление двух переменных типа </a:t>
            </a:r>
            <a:r>
              <a:rPr lang="en-US" sz="1900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Int</a:t>
            </a:r>
            <a:r>
              <a:rPr lang="ru-RU" sz="1900" i="1" dirty="0">
                <a:latin typeface="Times New Roman" pitchFamily="18" charset="0"/>
              </a:rPr>
              <a:t> </a:t>
            </a:r>
            <a:r>
              <a:rPr lang="en-US" sz="1900" i="1" dirty="0">
                <a:latin typeface="Times New Roman" pitchFamily="18" charset="0"/>
              </a:rPr>
              <a:t>- </a:t>
            </a:r>
            <a:r>
              <a:rPr lang="ru-RU" sz="1900" i="1" dirty="0">
                <a:latin typeface="Times New Roman" pitchFamily="18" charset="0"/>
              </a:rPr>
              <a:t>целый тип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dirty="0">
                <a:latin typeface="Times New Roman" pitchFamily="18" charset="0"/>
              </a:rPr>
              <a:t>  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cout &lt;&lt;”</a:t>
            </a:r>
            <a:r>
              <a:rPr lang="ru-RU" sz="1900" dirty="0">
                <a:solidFill>
                  <a:srgbClr val="FF0000"/>
                </a:solidFill>
                <a:latin typeface="Times New Roman" pitchFamily="18" charset="0"/>
              </a:rPr>
              <a:t>введите два целых числа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”&lt;&lt;endl</a:t>
            </a:r>
            <a:r>
              <a:rPr lang="en-US" sz="1900" dirty="0">
                <a:latin typeface="Times New Roman" pitchFamily="18" charset="0"/>
              </a:rPr>
              <a:t>;     </a:t>
            </a:r>
            <a:r>
              <a:rPr lang="en-US" sz="1900" i="1" dirty="0">
                <a:latin typeface="Times New Roman" pitchFamily="18" charset="0"/>
              </a:rPr>
              <a:t>//</a:t>
            </a:r>
            <a:r>
              <a:rPr lang="ru-RU" sz="1900" i="1" dirty="0">
                <a:latin typeface="Times New Roman" pitchFamily="18" charset="0"/>
              </a:rPr>
              <a:t>оператор вывода данных на экран ,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i="1" dirty="0">
                <a:latin typeface="Times New Roman" pitchFamily="18" charset="0"/>
              </a:rPr>
              <a:t>           </a:t>
            </a:r>
            <a:r>
              <a:rPr lang="en-US" sz="1900" i="1" dirty="0">
                <a:latin typeface="Times New Roman" pitchFamily="18" charset="0"/>
              </a:rPr>
              <a:t>&lt;&lt;</a:t>
            </a:r>
            <a:r>
              <a:rPr lang="ru-RU" sz="1900" i="1" dirty="0">
                <a:latin typeface="Times New Roman" pitchFamily="18" charset="0"/>
              </a:rPr>
              <a:t> </a:t>
            </a:r>
            <a:r>
              <a:rPr lang="en-US" sz="1900" i="1" dirty="0">
                <a:latin typeface="Times New Roman" pitchFamily="18" charset="0"/>
              </a:rPr>
              <a:t>- </a:t>
            </a:r>
            <a:r>
              <a:rPr lang="ru-RU" sz="1900" i="1" dirty="0">
                <a:latin typeface="Times New Roman" pitchFamily="18" charset="0"/>
              </a:rPr>
              <a:t>операция</a:t>
            </a:r>
            <a:r>
              <a:rPr lang="en-US" sz="1900" i="1" dirty="0">
                <a:latin typeface="Times New Roman" pitchFamily="18" charset="0"/>
              </a:rPr>
              <a:t> </a:t>
            </a:r>
            <a:r>
              <a:rPr lang="ru-RU" sz="1900" i="1" dirty="0">
                <a:latin typeface="Times New Roman" pitchFamily="18" charset="0"/>
              </a:rPr>
              <a:t>помещения данных в выходной поток</a:t>
            </a:r>
            <a:r>
              <a:rPr lang="ru-RU" sz="1900" i="1" dirty="0" smtClean="0">
                <a:latin typeface="Times New Roman" pitchFamily="18" charset="0"/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b="1" i="1" dirty="0" smtClean="0">
                <a:latin typeface="Times New Roman" pitchFamily="18" charset="0"/>
              </a:rPr>
              <a:t>          </a:t>
            </a:r>
            <a:r>
              <a:rPr lang="en-US" sz="1900" b="1" i="1" dirty="0">
                <a:latin typeface="Times New Roman" pitchFamily="18" charset="0"/>
              </a:rPr>
              <a:t>endl</a:t>
            </a:r>
            <a:r>
              <a:rPr lang="ru-RU" sz="1900" b="1" i="1" dirty="0">
                <a:latin typeface="Times New Roman" pitchFamily="18" charset="0"/>
              </a:rPr>
              <a:t> </a:t>
            </a:r>
            <a:r>
              <a:rPr lang="en-US" sz="1900" i="1" dirty="0">
                <a:latin typeface="Times New Roman" pitchFamily="18" charset="0"/>
              </a:rPr>
              <a:t>-</a:t>
            </a:r>
            <a:r>
              <a:rPr lang="ru-RU" sz="1900" i="1" dirty="0">
                <a:latin typeface="Times New Roman" pitchFamily="18" charset="0"/>
              </a:rPr>
              <a:t> манипулятор, переводит сообщение на новую сточку.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cin</a:t>
            </a:r>
            <a:r>
              <a:rPr lang="en-US" sz="19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&gt;&gt;a &gt;&gt;b</a:t>
            </a:r>
            <a:r>
              <a:rPr lang="ru-RU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;</a:t>
            </a:r>
            <a:r>
              <a:rPr lang="ru-RU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</a:t>
            </a:r>
            <a:r>
              <a:rPr 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//</a:t>
            </a:r>
            <a:r>
              <a:rPr lang="ru-RU" sz="1900" i="1" dirty="0">
                <a:latin typeface="Times New Roman" pitchFamily="18" charset="0"/>
              </a:rPr>
              <a:t>оператор ввода данных с клавиатуры</a:t>
            </a:r>
            <a:r>
              <a:rPr lang="ru-RU" sz="1900" i="1" dirty="0" smtClean="0">
                <a:latin typeface="Times New Roman" pitchFamily="18" charset="0"/>
              </a:rPr>
              <a:t>,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i="1" dirty="0" smtClean="0">
                <a:latin typeface="Times New Roman" pitchFamily="18" charset="0"/>
              </a:rPr>
              <a:t>         </a:t>
            </a:r>
            <a:r>
              <a:rPr lang="en-US" sz="1900" i="1" dirty="0">
                <a:latin typeface="Times New Roman" pitchFamily="18" charset="0"/>
              </a:rPr>
              <a:t>&gt;&gt; - </a:t>
            </a:r>
            <a:r>
              <a:rPr lang="ru-RU" sz="1900" i="1" dirty="0">
                <a:latin typeface="Times New Roman" pitchFamily="18" charset="0"/>
              </a:rPr>
              <a:t>операция для извлечения данных из выходного потока, читает значения из </a:t>
            </a:r>
            <a:r>
              <a:rPr lang="en-US" sz="1900" b="1" i="1" dirty="0">
                <a:latin typeface="Times New Roman" pitchFamily="18" charset="0"/>
              </a:rPr>
              <a:t>cin</a:t>
            </a:r>
            <a:r>
              <a:rPr lang="ru-RU" sz="1900" i="1" dirty="0">
                <a:latin typeface="Times New Roman" pitchFamily="18" charset="0"/>
              </a:rPr>
              <a:t> и сохр. их в переменных.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dirty="0">
                <a:latin typeface="Times New Roman" pitchFamily="18" charset="0"/>
              </a:rPr>
              <a:t>  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cout &gt;&gt;”</a:t>
            </a:r>
            <a:r>
              <a:rPr lang="ru-RU" sz="1900" dirty="0">
                <a:solidFill>
                  <a:srgbClr val="FF0000"/>
                </a:solidFill>
                <a:latin typeface="Times New Roman" pitchFamily="18" charset="0"/>
              </a:rPr>
              <a:t>их сумма равна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”&lt;&lt;a+b</a:t>
            </a:r>
            <a:r>
              <a:rPr lang="en-US" sz="1900" dirty="0">
                <a:solidFill>
                  <a:srgbClr val="FF0000"/>
                </a:solidFill>
                <a:latin typeface="Times New Roman" pitchFamily="18" charset="0"/>
              </a:rPr>
              <a:t>;</a:t>
            </a:r>
            <a:r>
              <a:rPr lang="en-US" sz="1900" dirty="0">
                <a:latin typeface="Times New Roman" pitchFamily="18" charset="0"/>
              </a:rPr>
              <a:t>  </a:t>
            </a:r>
            <a:r>
              <a:rPr lang="ru-RU" sz="1900" dirty="0">
                <a:latin typeface="Times New Roman" pitchFamily="18" charset="0"/>
              </a:rPr>
              <a:t>//</a:t>
            </a:r>
            <a:r>
              <a:rPr lang="ru-RU" sz="1900" i="1" dirty="0">
                <a:latin typeface="Times New Roman" pitchFamily="18" charset="0"/>
              </a:rPr>
              <a:t>оператор вывода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</a:t>
            </a:r>
            <a:r>
              <a:rPr lang="en-US" sz="1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return 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0;}</a:t>
            </a:r>
            <a:r>
              <a:rPr 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//</a:t>
            </a:r>
            <a:r>
              <a:rPr lang="ru-RU" sz="1900" i="1" dirty="0">
                <a:latin typeface="Times New Roman" pitchFamily="18" charset="0"/>
              </a:rPr>
              <a:t>оператор вывода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900" i="1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Цикл с постусловием </a:t>
            </a:r>
            <a:r>
              <a:rPr lang="en-US" sz="3100" dirty="0" smtClean="0">
                <a:solidFill>
                  <a:srgbClr val="FF0000"/>
                </a:solidFill>
              </a:rPr>
              <a:t>do while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214438"/>
            <a:ext cx="9215438" cy="5643562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отличие от цикла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while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условие завершения цикла проверяется после выполнения тела цикла.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Формат цикла 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do while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          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do S while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(В);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В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выражение, истинность которого проверяется (условие завершения цикла);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тело цикла: один оператор (простой или блок).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Сначала выполняется оператор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 затем анализир-ся значение выражения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В: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если оно истинно, то управление передается оператору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если ложно - цикл заверш. и управление передается на оператор, следующий за условием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В.</a:t>
            </a:r>
            <a:endParaRPr lang="en-US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Пример(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do while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программа вывода на экран целых чисел из интервала от 1 до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п.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#include &lt;iostream&gt;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using namespace std;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int main()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{intn, i=1;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&lt;&lt;"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=";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cin &gt;&gt;n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//выводим на экран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, а замет увеличиваем  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      Результаты работы программы: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out&lt;&lt;i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++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&lt;&lt;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"\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";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//ее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значении на единицу      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n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whiie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&lt;=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);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//до тех пор пока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меньше или равна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800" i="1" cap="small" dirty="0" smtClean="0">
                <a:latin typeface="Times New Roman" pitchFamily="18" charset="0"/>
                <a:cs typeface="Times New Roman" pitchFamily="18" charset="0"/>
              </a:rPr>
              <a:t>10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9 10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return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0;}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Цикл с параметром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for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8929687" cy="5643562"/>
          </a:xfrm>
        </p:spPr>
        <p:txBody>
          <a:bodyPr/>
          <a:lstStyle/>
          <a:p>
            <a:pPr eaLnBrk="1" hangingPunct="1"/>
            <a:r>
              <a:rPr lang="ru-RU" altLang="ru-RU" sz="1800" smtClean="0"/>
              <a:t>Цикл с параметром имеет следующую структуру:</a:t>
            </a:r>
          </a:p>
          <a:p>
            <a:pPr eaLnBrk="1" hangingPunct="1"/>
            <a:r>
              <a:rPr lang="en-US" altLang="ru-RU" sz="1800" b="1" smtClean="0">
                <a:solidFill>
                  <a:srgbClr val="FF0000"/>
                </a:solidFill>
              </a:rPr>
              <a:t>for </a:t>
            </a:r>
            <a:r>
              <a:rPr lang="ru-RU" altLang="ru-RU" sz="1800" b="1" smtClean="0">
                <a:solidFill>
                  <a:srgbClr val="FF0000"/>
                </a:solidFill>
              </a:rPr>
              <a:t>(&lt;инициализация&gt;; </a:t>
            </a:r>
            <a:r>
              <a:rPr lang="en-US" altLang="ru-RU" sz="1800" b="1" smtClean="0">
                <a:solidFill>
                  <a:srgbClr val="FF0000"/>
                </a:solidFill>
              </a:rPr>
              <a:t>&lt;</a:t>
            </a:r>
            <a:r>
              <a:rPr lang="ru-RU" altLang="ru-RU" sz="1800" b="1" smtClean="0">
                <a:solidFill>
                  <a:srgbClr val="FF0000"/>
                </a:solidFill>
              </a:rPr>
              <a:t>выражение&gt;; &lt;модификации&gt;) &lt;оператор&gt;;</a:t>
            </a:r>
          </a:p>
          <a:p>
            <a:pPr eaLnBrk="1" hangingPunct="1"/>
            <a:r>
              <a:rPr lang="ru-RU" altLang="ru-RU" sz="1800" b="1" i="1" smtClean="0"/>
              <a:t>Инициализация</a:t>
            </a:r>
            <a:r>
              <a:rPr lang="ru-RU" altLang="ru-RU" sz="1800" i="1" smtClean="0"/>
              <a:t> </a:t>
            </a:r>
            <a:r>
              <a:rPr lang="en-US" altLang="ru-RU" sz="1800" i="1" smtClean="0"/>
              <a:t> </a:t>
            </a:r>
            <a:r>
              <a:rPr lang="ru-RU" altLang="ru-RU" sz="1800" i="1" smtClean="0"/>
              <a:t>используется для объявления и присвоения начальных значений величинам, используемым в цикле</a:t>
            </a:r>
            <a:r>
              <a:rPr lang="en-US" altLang="ru-RU" sz="1800" i="1" smtClean="0"/>
              <a:t>.</a:t>
            </a:r>
          </a:p>
          <a:p>
            <a:pPr eaLnBrk="1" hangingPunct="1"/>
            <a:r>
              <a:rPr lang="ru-RU" altLang="ru-RU" sz="1800" smtClean="0"/>
              <a:t> В этой части можно записать несколько операторов, разделенных запятой. Областью действия переменных, объявленных в части инициализации цикла, является цикл и вложенные блоки.</a:t>
            </a:r>
            <a:endParaRPr lang="en-US" altLang="ru-RU" sz="1800" smtClean="0"/>
          </a:p>
          <a:p>
            <a:pPr eaLnBrk="1" hangingPunct="1"/>
            <a:r>
              <a:rPr lang="ru-RU" altLang="ru-RU" sz="1800" b="1" smtClean="0"/>
              <a:t> </a:t>
            </a:r>
            <a:r>
              <a:rPr lang="ru-RU" altLang="ru-RU" sz="1800" b="1" i="1" smtClean="0"/>
              <a:t>Выражение </a:t>
            </a:r>
            <a:r>
              <a:rPr lang="ru-RU" altLang="ru-RU" sz="1800" i="1" smtClean="0"/>
              <a:t>определяет условие выполнения цикла: </a:t>
            </a:r>
            <a:endParaRPr lang="en-US" altLang="ru-RU" sz="1800" i="1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 sz="1800" i="1" smtClean="0"/>
              <a:t>  -  </a:t>
            </a:r>
            <a:r>
              <a:rPr lang="ru-RU" altLang="ru-RU" sz="1800" i="1" smtClean="0"/>
              <a:t>если его результат истинен, цикл выполняется.</a:t>
            </a:r>
            <a:endParaRPr lang="en-US" altLang="ru-RU" sz="1800" i="1" smtClean="0"/>
          </a:p>
          <a:p>
            <a:pPr eaLnBrk="1" hangingPunct="1"/>
            <a:r>
              <a:rPr lang="ru-RU" altLang="ru-RU" sz="1800" smtClean="0"/>
              <a:t> </a:t>
            </a:r>
            <a:r>
              <a:rPr lang="ru-RU" altLang="ru-RU" sz="1800" i="1" smtClean="0"/>
              <a:t>Истинность</a:t>
            </a:r>
            <a:r>
              <a:rPr lang="ru-RU" altLang="ru-RU" sz="1800" smtClean="0"/>
              <a:t> выражения проверяется перед каждым выполнением тела цикла, таким образом, цикл с параметром реализован как цикл с предусловием</a:t>
            </a:r>
            <a:r>
              <a:rPr lang="en-US" altLang="ru-RU" sz="1800" smtClean="0"/>
              <a:t>.</a:t>
            </a:r>
          </a:p>
          <a:p>
            <a:pPr eaLnBrk="1" hangingPunct="1"/>
            <a:r>
              <a:rPr lang="ru-RU" altLang="ru-RU" sz="1800" smtClean="0"/>
              <a:t> </a:t>
            </a:r>
            <a:r>
              <a:rPr lang="ru-RU" altLang="ru-RU" sz="1800" b="1" i="1" smtClean="0"/>
              <a:t>Модификации </a:t>
            </a:r>
            <a:r>
              <a:rPr lang="ru-RU" altLang="ru-RU" sz="1800" i="1" smtClean="0"/>
              <a:t>выполняются после каждой итерации цикла и служат обычно для изменения параметров цикла. </a:t>
            </a:r>
            <a:endParaRPr lang="en-US" altLang="ru-RU" sz="1800" i="1" smtClean="0"/>
          </a:p>
          <a:p>
            <a:pPr eaLnBrk="1" hangingPunct="1"/>
            <a:r>
              <a:rPr lang="ru-RU" altLang="ru-RU" sz="1800" smtClean="0"/>
              <a:t>В части модификаций можно записать несколько операторов через запятую. </a:t>
            </a:r>
            <a:endParaRPr lang="en-US" altLang="ru-RU" sz="1800" smtClean="0"/>
          </a:p>
          <a:p>
            <a:pPr eaLnBrk="1" hangingPunct="1"/>
            <a:r>
              <a:rPr lang="ru-RU" altLang="ru-RU" sz="1800" b="1" i="1" smtClean="0"/>
              <a:t>Оператор</a:t>
            </a:r>
            <a:r>
              <a:rPr lang="ru-RU" altLang="ru-RU" sz="1800" i="1" smtClean="0"/>
              <a:t> </a:t>
            </a:r>
            <a:r>
              <a:rPr lang="ru-RU" altLang="ru-RU" sz="1800" smtClean="0"/>
              <a:t>(простой или составной) представляет собой тело цикла.</a:t>
            </a:r>
          </a:p>
          <a:p>
            <a:pPr eaLnBrk="1" hangingPunct="1"/>
            <a:endParaRPr lang="ru-RU" alt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85750"/>
            <a:ext cx="8929687" cy="6357938"/>
          </a:xfrm>
        </p:spPr>
        <p:txBody>
          <a:bodyPr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n-US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n-US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n-US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900" dirty="0" smtClean="0"/>
              <a:t>Любая из частей оператора </a:t>
            </a:r>
            <a:r>
              <a:rPr lang="en-US" sz="2900" i="1" dirty="0" smtClean="0"/>
              <a:t>for </a:t>
            </a:r>
            <a:r>
              <a:rPr lang="ru-RU" sz="2900" dirty="0" smtClean="0"/>
              <a:t>(инициализация, выражение, модификация, оператор) может отсутствовать, но точку с запятой, определяющую позицию пропускаемой части, надо оставить.</a:t>
            </a:r>
            <a:endParaRPr lang="en-US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2900" dirty="0" smtClean="0"/>
              <a:t>#include &lt;iostream&gt;</a:t>
            </a:r>
            <a:endParaRPr lang="ru-RU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2900" dirty="0" smtClean="0"/>
              <a:t>using namespace std;</a:t>
            </a:r>
            <a:endParaRPr lang="ru-RU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2900" dirty="0" smtClean="0"/>
              <a:t>int main</a:t>
            </a:r>
            <a:r>
              <a:rPr lang="ru-RU" sz="2900" dirty="0" smtClean="0"/>
              <a:t>()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900" dirty="0" smtClean="0"/>
              <a:t>{</a:t>
            </a:r>
            <a:r>
              <a:rPr lang="en-US" sz="2900" dirty="0" smtClean="0"/>
              <a:t> intn</a:t>
            </a:r>
            <a:r>
              <a:rPr lang="ru-RU" sz="2900" dirty="0" smtClean="0"/>
              <a:t>; </a:t>
            </a:r>
            <a:r>
              <a:rPr lang="en-US" sz="2900" dirty="0" smtClean="0"/>
              <a:t>cout</a:t>
            </a:r>
            <a:r>
              <a:rPr lang="ru-RU" sz="2900" dirty="0" smtClean="0"/>
              <a:t> &lt;&lt;"</a:t>
            </a:r>
            <a:r>
              <a:rPr lang="en-US" sz="2900" dirty="0" smtClean="0"/>
              <a:t>n</a:t>
            </a:r>
            <a:r>
              <a:rPr lang="ru-RU" sz="2900" dirty="0" smtClean="0"/>
              <a:t>="; </a:t>
            </a:r>
            <a:r>
              <a:rPr lang="en-US" sz="2900" dirty="0" smtClean="0"/>
              <a:t>cin &gt;&gt;n</a:t>
            </a:r>
            <a:r>
              <a:rPr lang="ru-RU" sz="2900" dirty="0" smtClean="0"/>
              <a:t>;	</a:t>
            </a:r>
            <a:r>
              <a:rPr lang="en-US" sz="2900" dirty="0" smtClean="0"/>
              <a:t>                                </a:t>
            </a:r>
            <a:r>
              <a:rPr lang="ru-RU" sz="2900" b="1" i="1" dirty="0" smtClean="0"/>
              <a:t>Результаты работы программы</a:t>
            </a:r>
            <a:r>
              <a:rPr lang="ru-RU" sz="2900" i="1" dirty="0" smtClean="0"/>
              <a:t>:</a:t>
            </a:r>
            <a:endParaRPr lang="ru-RU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2900" dirty="0" smtClean="0"/>
              <a:t>   </a:t>
            </a:r>
            <a:r>
              <a:rPr lang="en-US" sz="29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 (int i=1; j&lt;=n; i++)   </a:t>
            </a:r>
            <a:r>
              <a:rPr lang="en-US" sz="2900" i="1" dirty="0" smtClean="0"/>
              <a:t>//</a:t>
            </a:r>
            <a:r>
              <a:rPr lang="ru-RU" sz="2900" i="1" dirty="0" smtClean="0"/>
              <a:t>для </a:t>
            </a:r>
            <a:r>
              <a:rPr lang="en-US" sz="2900" i="1" dirty="0" smtClean="0"/>
              <a:t>i om 1 </a:t>
            </a:r>
            <a:r>
              <a:rPr lang="ru-RU" sz="2900" i="1" dirty="0" smtClean="0"/>
              <a:t>д</a:t>
            </a:r>
            <a:r>
              <a:rPr lang="en-US" sz="2900" i="1" dirty="0" smtClean="0"/>
              <a:t>o n </a:t>
            </a:r>
            <a:r>
              <a:rPr lang="ru-RU" sz="2900" i="1" dirty="0" smtClean="0"/>
              <a:t>с шагом</a:t>
            </a:r>
            <a:r>
              <a:rPr lang="en-US" sz="2900" i="1" dirty="0" smtClean="0"/>
              <a:t> 1   </a:t>
            </a:r>
            <a:r>
              <a:rPr lang="en-US" sz="3800" i="1" dirty="0" smtClean="0"/>
              <a:t> </a:t>
            </a:r>
            <a:r>
              <a:rPr lang="en-US" sz="3800" baseline="-25000" dirty="0" smtClean="0"/>
              <a:t>n</a:t>
            </a:r>
            <a:r>
              <a:rPr lang="en-US" sz="2900" dirty="0" smtClean="0"/>
              <a:t>	</a:t>
            </a:r>
            <a:r>
              <a:rPr lang="ru-RU" sz="2900" dirty="0" smtClean="0"/>
              <a:t>ответ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2900" dirty="0" smtClean="0"/>
              <a:t>cout&lt;&lt;i&lt;&lt;</a:t>
            </a:r>
            <a:r>
              <a:rPr lang="ru-RU" sz="2900" dirty="0" smtClean="0"/>
              <a:t>"\</a:t>
            </a:r>
            <a:r>
              <a:rPr lang="en-US" sz="2900" dirty="0" smtClean="0"/>
              <a:t>t</a:t>
            </a:r>
            <a:r>
              <a:rPr lang="ru-RU" sz="2900" dirty="0" smtClean="0"/>
              <a:t>";      </a:t>
            </a:r>
            <a:r>
              <a:rPr lang="ru-RU" sz="2900" i="1" dirty="0" smtClean="0"/>
              <a:t>//выводить на экран значение </a:t>
            </a:r>
            <a:r>
              <a:rPr lang="en-US" sz="2900" i="1" dirty="0" smtClean="0"/>
              <a:t>i</a:t>
            </a:r>
            <a:r>
              <a:rPr lang="ru-RU" sz="2900" i="1" dirty="0" smtClean="0"/>
              <a:t>	</a:t>
            </a:r>
            <a:r>
              <a:rPr lang="en-US" sz="2900" i="1" dirty="0" smtClean="0"/>
              <a:t>   1</a:t>
            </a:r>
            <a:r>
              <a:rPr lang="ru-RU" sz="2900" dirty="0" smtClean="0"/>
              <a:t>0	123456789 10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2900" dirty="0" smtClean="0"/>
              <a:t>return </a:t>
            </a:r>
            <a:r>
              <a:rPr lang="ru-RU" sz="2900" dirty="0" smtClean="0"/>
              <a:t>0;}</a:t>
            </a:r>
            <a:endParaRPr lang="en-US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900" i="1" u="sng" dirty="0" smtClean="0"/>
              <a:t>Замечание</a:t>
            </a:r>
            <a:r>
              <a:rPr lang="ru-RU" sz="2900" i="1" dirty="0" smtClean="0"/>
              <a:t>. </a:t>
            </a:r>
            <a:r>
              <a:rPr lang="ru-RU" sz="2900" dirty="0" smtClean="0"/>
              <a:t>Используя операцию постфиксного инкремента при выводе данных на экран, цикл </a:t>
            </a:r>
            <a:r>
              <a:rPr lang="en-US" sz="2900" i="1" dirty="0" smtClean="0"/>
              <a:t>for </a:t>
            </a:r>
            <a:r>
              <a:rPr lang="ru-RU" sz="2900" dirty="0" smtClean="0"/>
              <a:t>можно преобразовать следующим образом:</a:t>
            </a:r>
            <a:endParaRPr lang="en-US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9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for</a:t>
            </a:r>
            <a:r>
              <a:rPr lang="ru-RU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 i=l</a:t>
            </a:r>
            <a:r>
              <a:rPr lang="ru-RU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;i</a:t>
            </a:r>
            <a:r>
              <a:rPr lang="ru-RU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&lt;=</a:t>
            </a:r>
            <a:r>
              <a:rPr lang="en-US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ru-RU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;) </a:t>
            </a:r>
            <a:r>
              <a:rPr lang="en-US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cout&lt;&lt;i</a:t>
            </a:r>
            <a:r>
              <a:rPr lang="ru-RU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+ + </a:t>
            </a:r>
            <a:r>
              <a:rPr lang="en-US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&lt;&lt;</a:t>
            </a:r>
            <a:r>
              <a:rPr lang="ru-RU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"\</a:t>
            </a:r>
            <a:r>
              <a:rPr lang="en-US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</a:t>
            </a:r>
            <a:r>
              <a:rPr lang="ru-RU" sz="29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"; </a:t>
            </a:r>
            <a:endParaRPr lang="en-US" sz="2900" b="1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900" dirty="0" smtClean="0"/>
              <a:t>В этом случае в заголовке цикла </a:t>
            </a:r>
            <a:r>
              <a:rPr lang="en-US" sz="2900" i="1" dirty="0" smtClean="0"/>
              <a:t>for </a:t>
            </a:r>
            <a:r>
              <a:rPr lang="ru-RU" sz="2900" dirty="0" smtClean="0"/>
              <a:t>отсутствует блок модификации.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9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/>
            </a:r>
            <a:br>
              <a:rPr lang="ru-RU" sz="2900" dirty="0" smtClean="0"/>
            </a:br>
            <a:endParaRPr lang="ru-RU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92869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FF3300"/>
                </a:solidFill>
              </a:rPr>
              <a:t>Вложенные циклы</a:t>
            </a:r>
            <a:endParaRPr lang="ru-RU" sz="2800" dirty="0">
              <a:solidFill>
                <a:srgbClr val="FF3300"/>
              </a:solidFill>
            </a:endParaRPr>
          </a:p>
        </p:txBody>
      </p:sp>
      <p:sp>
        <p:nvSpPr>
          <p:cNvPr id="44035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8777287" cy="5429250"/>
          </a:xfrm>
        </p:spPr>
        <p:txBody>
          <a:bodyPr/>
          <a:lstStyle/>
          <a:p>
            <a:pPr eaLnBrk="1" hangingPunct="1"/>
            <a:r>
              <a:rPr lang="ru-RU" altLang="ru-RU" sz="1800" smtClean="0"/>
              <a:t>Циклы могут быть простые или вложенные (кратные, циклы в цикле). </a:t>
            </a:r>
          </a:p>
          <a:p>
            <a:pPr eaLnBrk="1" hangingPunct="1"/>
            <a:r>
              <a:rPr lang="ru-RU" altLang="ru-RU" sz="1800" smtClean="0"/>
              <a:t>Вложенными могут быть циклы любых типов: </a:t>
            </a:r>
            <a:r>
              <a:rPr lang="en-US" altLang="ru-RU" sz="1800" i="1" smtClean="0"/>
              <a:t>while</a:t>
            </a:r>
            <a:r>
              <a:rPr lang="ru-RU" altLang="ru-RU" sz="1800" i="1" smtClean="0"/>
              <a:t>, </a:t>
            </a:r>
            <a:r>
              <a:rPr lang="en-US" altLang="ru-RU" sz="1800" i="1" smtClean="0"/>
              <a:t>do while</a:t>
            </a:r>
            <a:r>
              <a:rPr lang="ru-RU" altLang="ru-RU" sz="1800" i="1" smtClean="0"/>
              <a:t>, </a:t>
            </a:r>
            <a:r>
              <a:rPr lang="en-US" altLang="ru-RU" sz="1800" i="1" smtClean="0"/>
              <a:t>for</a:t>
            </a:r>
            <a:r>
              <a:rPr lang="ru-RU" altLang="ru-RU" sz="1800" i="1" smtClean="0"/>
              <a:t>. </a:t>
            </a:r>
          </a:p>
          <a:p>
            <a:pPr eaLnBrk="1" hangingPunct="1"/>
            <a:r>
              <a:rPr lang="ru-RU" altLang="ru-RU" sz="1800" smtClean="0">
                <a:solidFill>
                  <a:srgbClr val="FF0000"/>
                </a:solidFill>
              </a:rPr>
              <a:t>Структура вложенных циклов на примере </a:t>
            </a:r>
            <a:r>
              <a:rPr lang="ru-RU" altLang="ru-RU" sz="1800" i="1" smtClean="0">
                <a:solidFill>
                  <a:srgbClr val="FF0000"/>
                </a:solidFill>
              </a:rPr>
              <a:t>типа </a:t>
            </a:r>
            <a:r>
              <a:rPr lang="en-US" altLang="ru-RU" sz="1800" i="1" smtClean="0">
                <a:solidFill>
                  <a:srgbClr val="FF0000"/>
                </a:solidFill>
              </a:rPr>
              <a:t>for </a:t>
            </a:r>
            <a:r>
              <a:rPr lang="ru-RU" altLang="ru-RU" sz="1800" smtClean="0">
                <a:solidFill>
                  <a:srgbClr val="FF0000"/>
                </a:solidFill>
              </a:rPr>
              <a:t>приведена ниже: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1800" smtClean="0"/>
              <a:t>      </a:t>
            </a:r>
            <a:r>
              <a:rPr lang="en-US" altLang="ru-RU" sz="1800" smtClean="0"/>
              <a:t>for</a:t>
            </a:r>
            <a:r>
              <a:rPr lang="ru-RU" altLang="ru-RU" sz="1800" smtClean="0"/>
              <a:t>(</a:t>
            </a:r>
            <a:r>
              <a:rPr lang="en-US" altLang="ru-RU" sz="1800" smtClean="0"/>
              <a:t>i</a:t>
            </a:r>
            <a:r>
              <a:rPr lang="ru-RU" altLang="ru-RU" sz="1800" smtClean="0"/>
              <a:t>=1;</a:t>
            </a:r>
            <a:r>
              <a:rPr lang="en-US" altLang="ru-RU" sz="1800" smtClean="0"/>
              <a:t>i</a:t>
            </a:r>
            <a:r>
              <a:rPr lang="ru-RU" altLang="ru-RU" sz="1800" smtClean="0"/>
              <a:t>&lt;</a:t>
            </a:r>
            <a:r>
              <a:rPr lang="en-US" altLang="ru-RU" sz="1800" smtClean="0"/>
              <a:t>ik</a:t>
            </a:r>
            <a:r>
              <a:rPr lang="ru-RU" altLang="ru-RU" sz="1800" smtClean="0"/>
              <a:t>;</a:t>
            </a:r>
            <a:r>
              <a:rPr lang="en-US" altLang="ru-RU" sz="1800" smtClean="0"/>
              <a:t>i</a:t>
            </a:r>
            <a:r>
              <a:rPr lang="ru-RU" altLang="ru-RU" sz="1800" smtClean="0"/>
              <a:t>++)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1800" smtClean="0"/>
              <a:t>      </a:t>
            </a:r>
            <a:r>
              <a:rPr lang="en-US" altLang="ru-RU" sz="1800" smtClean="0"/>
              <a:t>{…</a:t>
            </a:r>
            <a:endParaRPr lang="ru-RU" altLang="ru-RU" sz="1800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 sz="1800" smtClean="0"/>
              <a:t>          for (j=10; j&gt;jk;j- -)	</a:t>
            </a:r>
            <a:endParaRPr lang="ru-RU" altLang="ru-RU" sz="1800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 sz="1800" smtClean="0"/>
              <a:t>             {...for(k=1;k&lt;kk;j+=2){...}      3     2       1</a:t>
            </a:r>
            <a:endParaRPr lang="ru-RU" altLang="ru-RU" sz="1800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 sz="1800" smtClean="0"/>
              <a:t>             ...} </a:t>
            </a:r>
            <a:endParaRPr lang="ru-RU" altLang="ru-RU" sz="1800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 sz="1800" smtClean="0"/>
              <a:t>         ...}                                                                                                                                           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ru-RU" sz="1800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 sz="1800" smtClean="0"/>
              <a:t>     </a:t>
            </a:r>
            <a:r>
              <a:rPr lang="ru-RU" altLang="ru-RU" sz="2000" smtClean="0"/>
              <a:t>Каждый внутренний цикл должен быть полностью вложен во все внешние циклы.</a:t>
            </a:r>
            <a:endParaRPr lang="en-US" altLang="ru-RU" sz="2000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smtClean="0"/>
              <a:t> </a:t>
            </a:r>
            <a:r>
              <a:rPr lang="en-US" altLang="ru-RU" sz="2000" smtClean="0"/>
              <a:t>--- </a:t>
            </a:r>
            <a:r>
              <a:rPr lang="ru-RU" altLang="ru-RU" sz="2000" smtClean="0"/>
              <a:t>«Пересечения» циклов не допускается.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1800" smtClean="0"/>
          </a:p>
        </p:txBody>
      </p:sp>
      <p:sp>
        <p:nvSpPr>
          <p:cNvPr id="4" name="Правая фигурная скобка 3"/>
          <p:cNvSpPr/>
          <p:nvPr/>
        </p:nvSpPr>
        <p:spPr>
          <a:xfrm flipV="1">
            <a:off x="3643313" y="3143250"/>
            <a:ext cx="71437" cy="285750"/>
          </a:xfrm>
          <a:prstGeom prst="rightBrac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4071938" y="2857500"/>
            <a:ext cx="46037" cy="857250"/>
          </a:xfrm>
          <a:prstGeom prst="rightBrac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4572000" y="2357438"/>
            <a:ext cx="71438" cy="1785937"/>
          </a:xfrm>
          <a:prstGeom prst="rightBrac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777287" cy="72866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Рассмотрим пример использования вложенных циклов, который позволит вывести на экран следующую таблицу:</a:t>
            </a:r>
            <a:endParaRPr lang="en-US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2      2      2      2      2	             #include &lt;iostream&gt;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2      2      2       2      2	             using namespace std;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2       2      2       2     2	             int main()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800" dirty="0" smtClean="0"/>
              <a:t>2       2      2       2     2	            { for (int i=1; i&lt;=4;++i,cout&lt;&lt;endI)   </a:t>
            </a:r>
            <a:r>
              <a:rPr lang="en-US" sz="1800" i="1" dirty="0" smtClean="0"/>
              <a:t>//</a:t>
            </a:r>
            <a:r>
              <a:rPr lang="ru-RU" sz="1800" i="1" dirty="0" smtClean="0"/>
              <a:t>внешний цикл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/>
              <a:t>                                                              for</a:t>
            </a:r>
            <a:r>
              <a:rPr lang="ru-RU" sz="1800" dirty="0" smtClean="0"/>
              <a:t> (</a:t>
            </a:r>
            <a:r>
              <a:rPr lang="en-US" sz="1800" dirty="0" smtClean="0"/>
              <a:t>int j</a:t>
            </a:r>
            <a:r>
              <a:rPr lang="ru-RU" sz="1800" dirty="0" smtClean="0"/>
              <a:t>= 1; </a:t>
            </a:r>
            <a:r>
              <a:rPr lang="en-US" sz="1800" dirty="0" smtClean="0"/>
              <a:t>j</a:t>
            </a:r>
            <a:r>
              <a:rPr lang="ru-RU" sz="1800" dirty="0" smtClean="0"/>
              <a:t>&lt;=5; ++])	</a:t>
            </a:r>
            <a:r>
              <a:rPr lang="ru-RU" sz="1800" i="1" dirty="0" smtClean="0"/>
              <a:t>//внутренний цикл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/>
              <a:t>                                                               cout&lt;&lt;</a:t>
            </a:r>
            <a:r>
              <a:rPr lang="ru-RU" sz="1800" dirty="0" smtClean="0"/>
              <a:t>"2\</a:t>
            </a:r>
            <a:r>
              <a:rPr lang="en-US" sz="1800" dirty="0" smtClean="0"/>
              <a:t>t</a:t>
            </a:r>
            <a:r>
              <a:rPr lang="ru-RU" sz="1800" dirty="0" smtClean="0"/>
              <a:t>";	</a:t>
            </a:r>
            <a:r>
              <a:rPr lang="en-US" sz="1800" dirty="0" smtClean="0"/>
              <a:t>        </a:t>
            </a:r>
            <a:r>
              <a:rPr lang="ru-RU" sz="1800" i="1" dirty="0" smtClean="0"/>
              <a:t>//тело внутреннего цикла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/>
              <a:t>                                                             return </a:t>
            </a:r>
            <a:r>
              <a:rPr lang="ru-RU" sz="1800" dirty="0" smtClean="0"/>
              <a:t>0;}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/>
              <a:t>Внешний цикл определяет количество строк, выводимых на экран.  В блоке модификации данного цикла стоят два оператора.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/>
              <a:t> Первый ++/ будет увеличивать значение </a:t>
            </a:r>
            <a:r>
              <a:rPr lang="en-US" sz="1800" i="1" dirty="0" smtClean="0"/>
              <a:t>i </a:t>
            </a:r>
            <a:r>
              <a:rPr lang="ru-RU" sz="1800" dirty="0" smtClean="0"/>
              <a:t>на единицу после каждого выполнения внутреннего цикла, а второй -</a:t>
            </a:r>
            <a:r>
              <a:rPr lang="en-US" sz="1800" i="1" dirty="0" smtClean="0"/>
              <a:t>cout</a:t>
            </a:r>
            <a:r>
              <a:rPr lang="ru-RU" sz="1800" i="1" dirty="0" smtClean="0"/>
              <a:t> </a:t>
            </a:r>
            <a:r>
              <a:rPr lang="en-US" sz="1800" i="1" dirty="0" smtClean="0"/>
              <a:t>&lt;&lt;endl</a:t>
            </a:r>
            <a:r>
              <a:rPr lang="ru-RU" sz="1800" i="1" dirty="0" smtClean="0"/>
              <a:t> </a:t>
            </a:r>
            <a:r>
              <a:rPr lang="ru-RU" sz="1800" dirty="0" smtClean="0"/>
              <a:t>будет переводить выходной поток на новую строку.</a:t>
            </a:r>
            <a:endParaRPr lang="en-US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/>
              <a:t> Внутренний цикл является телом внешнего цикла</a:t>
            </a:r>
            <a:r>
              <a:rPr lang="en-US" sz="1800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/>
              <a:t> Внутренний цикл определяет, сколько чисел нужно вывести в каждой строке, а в теле внутреннего цикла выводится нужное число.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Содержимое 2"/>
          <p:cNvSpPr>
            <a:spLocks noGrp="1"/>
          </p:cNvSpPr>
          <p:nvPr>
            <p:ph idx="1"/>
          </p:nvPr>
        </p:nvSpPr>
        <p:spPr>
          <a:xfrm>
            <a:off x="142875" y="285750"/>
            <a:ext cx="8848725" cy="7072313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Рассмотрим еще один пример использования вложенных циклов, который позволит вывести на экран следующую таблицу:</a:t>
            </a:r>
            <a:endParaRPr lang="en-US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                                               #include &lt;iostream&gt;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    1      3	                  using namespace std;</a:t>
            </a:r>
            <a:endParaRPr lang="ru-RU" sz="2000" dirty="0" smtClean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    1      3     5	                  int main()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    1      3     5     7	   { for (int i=1; i&lt;=5; ++i, cout&lt;&lt;endl) </a:t>
            </a:r>
            <a:r>
              <a:rPr lang="en-US" sz="2000" i="1" dirty="0" smtClean="0"/>
              <a:t>//</a:t>
            </a:r>
            <a:r>
              <a:rPr lang="ru-RU" sz="2000" i="1" dirty="0" smtClean="0"/>
              <a:t>внешний цикл</a:t>
            </a:r>
            <a:endParaRPr lang="ru-RU" sz="2000" dirty="0" smtClean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    1      </a:t>
            </a:r>
            <a:r>
              <a:rPr lang="ru-RU" sz="2000" dirty="0" smtClean="0"/>
              <a:t>3     5     7     9	</a:t>
            </a:r>
            <a:r>
              <a:rPr lang="en-US" sz="2000" dirty="0" smtClean="0"/>
              <a:t>      for</a:t>
            </a:r>
            <a:r>
              <a:rPr lang="ru-RU" sz="2000" dirty="0" smtClean="0"/>
              <a:t>(</a:t>
            </a:r>
            <a:r>
              <a:rPr lang="en-US" sz="2000" dirty="0" smtClean="0"/>
              <a:t>int j</a:t>
            </a:r>
            <a:r>
              <a:rPr lang="ru-RU" sz="2000" dirty="0" smtClean="0"/>
              <a:t>=1;</a:t>
            </a:r>
            <a:r>
              <a:rPr lang="en-US" sz="2000" dirty="0" smtClean="0"/>
              <a:t>j</a:t>
            </a:r>
            <a:r>
              <a:rPr lang="ru-RU" sz="2000" dirty="0" smtClean="0"/>
              <a:t>&lt;=2*</a:t>
            </a:r>
            <a:r>
              <a:rPr lang="en-US" sz="2000" dirty="0" smtClean="0"/>
              <a:t>i</a:t>
            </a:r>
            <a:r>
              <a:rPr lang="ru-RU" sz="2000" dirty="0" smtClean="0"/>
              <a:t>-1;</a:t>
            </a:r>
            <a:r>
              <a:rPr lang="en-US" sz="2000" dirty="0" smtClean="0"/>
              <a:t>j</a:t>
            </a:r>
            <a:r>
              <a:rPr lang="ru-RU" sz="2000" dirty="0" smtClean="0"/>
              <a:t>+=2)     </a:t>
            </a:r>
            <a:r>
              <a:rPr lang="ru-RU" sz="2000" i="1" dirty="0" smtClean="0"/>
              <a:t>//внутренний цикл</a:t>
            </a:r>
            <a:endParaRPr lang="ru-RU" sz="2000" dirty="0" smtClean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                                                  cout&lt;&lt;j&lt;&lt;</a:t>
            </a:r>
            <a:r>
              <a:rPr lang="ru-RU" sz="2000" dirty="0" smtClean="0"/>
              <a:t>"\</a:t>
            </a:r>
            <a:r>
              <a:rPr lang="en-US" sz="2000" dirty="0" smtClean="0"/>
              <a:t>t</a:t>
            </a:r>
            <a:r>
              <a:rPr lang="ru-RU" sz="2000" dirty="0" smtClean="0"/>
              <a:t>";	</a:t>
            </a:r>
            <a:r>
              <a:rPr lang="ru-RU" sz="2000" i="1" dirty="0" smtClean="0"/>
              <a:t>//тело внутреннего цикла</a:t>
            </a:r>
            <a:endParaRPr lang="ru-RU" sz="2000" dirty="0" smtClean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                                                return </a:t>
            </a:r>
            <a:r>
              <a:rPr lang="ru-RU" sz="2000" dirty="0" smtClean="0"/>
              <a:t>0;}</a:t>
            </a:r>
            <a:endParaRPr lang="en-US" sz="2000" dirty="0" smtClean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ru-RU" sz="2000" dirty="0" smtClean="0"/>
          </a:p>
          <a:p>
            <a:pPr eaLnBrk="1" hangingPunct="1">
              <a:defRPr/>
            </a:pPr>
            <a:r>
              <a:rPr lang="ru-RU" sz="1800" i="1" dirty="0" smtClean="0"/>
              <a:t> </a:t>
            </a:r>
            <a:r>
              <a:rPr lang="ru-RU" sz="1800" dirty="0" smtClean="0"/>
              <a:t>В данном случае таблица состоит из пяти строчек, в каждой из которых печатаются только нечетные числа.</a:t>
            </a:r>
            <a:endParaRPr lang="en-US" sz="1800" dirty="0" smtClean="0"/>
          </a:p>
          <a:p>
            <a:pPr eaLnBrk="1" hangingPunct="1">
              <a:defRPr/>
            </a:pPr>
            <a:r>
              <a:rPr lang="ru-RU" sz="1800" dirty="0" smtClean="0"/>
              <a:t> Последнее нечетное число в строчке зависит от ее номера.</a:t>
            </a:r>
            <a:endParaRPr lang="en-US" sz="1800" dirty="0" smtClean="0"/>
          </a:p>
          <a:p>
            <a:pPr eaLnBrk="1" hangingPunct="1">
              <a:defRPr/>
            </a:pPr>
            <a:r>
              <a:rPr lang="ru-RU" sz="1800" dirty="0" smtClean="0"/>
              <a:t> Эта зависимость выражается через формулу </a:t>
            </a:r>
            <a:r>
              <a:rPr lang="en-US" sz="1800" i="1" dirty="0" smtClean="0"/>
              <a:t>k =</a:t>
            </a:r>
            <a:r>
              <a:rPr lang="ru-RU" sz="1800" i="1" dirty="0" smtClean="0"/>
              <a:t>2</a:t>
            </a:r>
            <a:r>
              <a:rPr lang="en-US" sz="1800" i="1" dirty="0" smtClean="0"/>
              <a:t>i</a:t>
            </a:r>
            <a:r>
              <a:rPr lang="ru-RU" sz="1800" i="1" dirty="0" smtClean="0"/>
              <a:t>-</a:t>
            </a:r>
            <a:r>
              <a:rPr lang="en-US" sz="1800" i="1" dirty="0" smtClean="0"/>
              <a:t>l </a:t>
            </a:r>
            <a:r>
              <a:rPr lang="ru-RU" sz="1800" dirty="0" smtClean="0"/>
              <a:t>(зависимость проверить самостоятельно), где </a:t>
            </a:r>
            <a:r>
              <a:rPr lang="ru-RU" sz="1800" i="1" dirty="0" smtClean="0"/>
              <a:t>к - </a:t>
            </a:r>
            <a:r>
              <a:rPr lang="ru-RU" sz="1800" dirty="0" smtClean="0"/>
              <a:t>последнее число в строке, ;</a:t>
            </a:r>
            <a:r>
              <a:rPr lang="en-US" sz="1800" dirty="0" smtClean="0"/>
              <a:t>i</a:t>
            </a:r>
            <a:r>
              <a:rPr lang="ru-RU" sz="1800" dirty="0" smtClean="0"/>
              <a:t> - номер текущей строки. Внешний цикл следит за номером текущей строки </a:t>
            </a:r>
            <a:r>
              <a:rPr lang="en-US" sz="1800" dirty="0" smtClean="0"/>
              <a:t>i</a:t>
            </a:r>
            <a:r>
              <a:rPr lang="ru-RU" sz="1800" dirty="0" smtClean="0"/>
              <a:t> а внутренний цикл будет печатать нечетные числа из диапазона от 1 до </a:t>
            </a:r>
            <a:r>
              <a:rPr lang="ru-RU" sz="1800" i="1" dirty="0" smtClean="0"/>
              <a:t>2</a:t>
            </a:r>
            <a:r>
              <a:rPr lang="en-US" sz="1800" i="1" dirty="0" smtClean="0"/>
              <a:t>i</a:t>
            </a:r>
            <a:r>
              <a:rPr lang="ru-RU" sz="1800" i="1" dirty="0" smtClean="0"/>
              <a:t>-</a:t>
            </a:r>
            <a:r>
              <a:rPr lang="en-US" sz="1800" i="1" dirty="0" smtClean="0"/>
              <a:t>I</a:t>
            </a:r>
            <a:r>
              <a:rPr lang="ru-RU" sz="1800" i="1" dirty="0" smtClean="0"/>
              <a:t>.</a:t>
            </a:r>
            <a:endParaRPr lang="ru-RU" sz="1800" dirty="0" smtClean="0"/>
          </a:p>
          <a:p>
            <a:pPr eaLnBrk="1" hangingPunct="1">
              <a:defRPr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1434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471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24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Вывести на экран числа  в виде следующих таблиц:</a:t>
            </a:r>
          </a:p>
          <a:p>
            <a:pPr eaLnBrk="1" hangingPunct="1"/>
            <a:r>
              <a:rPr lang="ru-RU" altLang="ru-RU" sz="2400" i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1.)                                     2.)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 i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5  5  5  5  5  5                       5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5  5  5  5  5  5                       5    5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5  5  5  5  5  5                       5    5   5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5  5  5  5  5  5                       5    5   5  5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     5    5   5  5   5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28604"/>
            <a:ext cx="8686800" cy="42862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Использование операторов цикла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143000"/>
            <a:ext cx="8929687" cy="57150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Программу, которая выводит на экран квадраты всех целых чисел от А до В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(А и В целые числа, при этом А&lt;В).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/>
              <a:t>Необходимо перебрать все целые числа из интервала от А до В.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smtClean="0"/>
              <a:t>Эти числа представляют собой упорядоченную последовательность, в которой каждое число  отличается от предыдущего на 1.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   </a:t>
            </a:r>
            <a:r>
              <a:rPr lang="en-US" sz="1800" dirty="0" smtClean="0"/>
              <a:t>#include &lt;iostream&gt;                                         #include &lt;iostream&gt;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 </a:t>
            </a:r>
            <a:r>
              <a:rPr lang="en-US" sz="1800" dirty="0" smtClean="0"/>
              <a:t> </a:t>
            </a:r>
            <a:r>
              <a:rPr lang="ru-RU" sz="1800" dirty="0" smtClean="0"/>
              <a:t> </a:t>
            </a:r>
            <a:r>
              <a:rPr lang="en-US" sz="1800" dirty="0" smtClean="0"/>
              <a:t>using namespace std;	</a:t>
            </a:r>
            <a:r>
              <a:rPr lang="ru-RU" sz="1800" dirty="0" smtClean="0"/>
              <a:t>                             </a:t>
            </a:r>
            <a:r>
              <a:rPr lang="en-US" sz="1800" dirty="0" smtClean="0"/>
              <a:t>   using namespace std;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 </a:t>
            </a:r>
            <a:r>
              <a:rPr lang="en-US" sz="1800" dirty="0" smtClean="0"/>
              <a:t> </a:t>
            </a:r>
            <a:r>
              <a:rPr lang="ru-RU" sz="1800" dirty="0" smtClean="0"/>
              <a:t> </a:t>
            </a:r>
            <a:r>
              <a:rPr lang="en-US" sz="1800" dirty="0" smtClean="0"/>
              <a:t>int main()</a:t>
            </a:r>
            <a:r>
              <a:rPr lang="ru-RU" sz="1800" dirty="0" smtClean="0"/>
              <a:t>                                     </a:t>
            </a:r>
            <a:r>
              <a:rPr lang="en-US" sz="1800" dirty="0" smtClean="0"/>
              <a:t>	               int main()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 </a:t>
            </a:r>
            <a:r>
              <a:rPr lang="en-US" sz="1800" dirty="0" smtClean="0"/>
              <a:t> </a:t>
            </a:r>
            <a:r>
              <a:rPr lang="ru-RU" sz="1800" dirty="0" smtClean="0"/>
              <a:t> </a:t>
            </a:r>
            <a:r>
              <a:rPr lang="en-US" sz="1800" dirty="0" smtClean="0"/>
              <a:t>{</a:t>
            </a:r>
            <a:r>
              <a:rPr lang="ru-RU" sz="1800" dirty="0" smtClean="0"/>
              <a:t> </a:t>
            </a:r>
            <a:r>
              <a:rPr lang="en-US" sz="1800" dirty="0" smtClean="0"/>
              <a:t>int a, b;	</a:t>
            </a:r>
            <a:r>
              <a:rPr lang="ru-RU" sz="1800" dirty="0" smtClean="0"/>
              <a:t>                                                </a:t>
            </a:r>
            <a:r>
              <a:rPr lang="en-US" sz="1800" dirty="0" smtClean="0"/>
              <a:t>{ int a, b;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     </a:t>
            </a:r>
            <a:r>
              <a:rPr lang="en-US" sz="1800" dirty="0" smtClean="0"/>
              <a:t>cout &lt;&lt;"a="; cin &gt;&gt;a;</a:t>
            </a:r>
            <a:r>
              <a:rPr lang="ru-RU" sz="1800" dirty="0" smtClean="0"/>
              <a:t>                                </a:t>
            </a:r>
            <a:r>
              <a:rPr lang="en-US" sz="1800" dirty="0" smtClean="0"/>
              <a:t>      </a:t>
            </a:r>
            <a:r>
              <a:rPr lang="ru-RU" sz="1800" dirty="0" smtClean="0"/>
              <a:t>    </a:t>
            </a:r>
            <a:r>
              <a:rPr lang="en-US" sz="1800" dirty="0" smtClean="0"/>
              <a:t>cout &lt;&lt;"a="; cin &gt;&gt;a;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     </a:t>
            </a:r>
            <a:r>
              <a:rPr lang="en-US" sz="1800" dirty="0" smtClean="0"/>
              <a:t>cout &lt;&lt;’’b-’’; cin &gt;&gt;b;	</a:t>
            </a:r>
            <a:r>
              <a:rPr lang="ru-RU" sz="1800" dirty="0" smtClean="0"/>
              <a:t>                                 </a:t>
            </a:r>
            <a:r>
              <a:rPr lang="en-US" sz="1800" dirty="0" smtClean="0"/>
              <a:t>cout &lt;&lt;"b="; cin &gt;&gt;b;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      </a:t>
            </a:r>
            <a:r>
              <a:rPr lang="en-US" sz="1800" dirty="0" smtClean="0"/>
              <a:t>int i=a;	</a:t>
            </a:r>
            <a:r>
              <a:rPr lang="ru-RU" sz="1800" dirty="0" smtClean="0"/>
              <a:t>                                                  </a:t>
            </a:r>
            <a:r>
              <a:rPr lang="en-US" sz="1800" dirty="0" smtClean="0"/>
              <a:t>int i=a;</a:t>
            </a:r>
            <a:endParaRPr lang="ru-RU" sz="1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/>
              <a:t>      </a:t>
            </a:r>
            <a:r>
              <a:rPr lang="en-US" sz="1800" b="1" dirty="0" smtClean="0"/>
              <a:t>while (i&lt;=b)	</a:t>
            </a:r>
            <a:r>
              <a:rPr lang="ru-RU" sz="1800" dirty="0" smtClean="0"/>
              <a:t>                                      </a:t>
            </a:r>
            <a:r>
              <a:rPr lang="en-US" sz="1800" dirty="0" smtClean="0"/>
              <a:t>            </a:t>
            </a:r>
            <a:r>
              <a:rPr lang="en-US" sz="1800" b="1" dirty="0" smtClean="0"/>
              <a:t>do cout&lt;&lt;i*i++&lt;&lt;"\t";</a:t>
            </a:r>
            <a:endParaRPr lang="ru-RU" sz="1800" b="1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/>
              <a:t>       </a:t>
            </a:r>
            <a:r>
              <a:rPr lang="en-US" sz="1800" b="1" dirty="0" smtClean="0"/>
              <a:t>cout&lt;&lt;i*i++&lt;&lt;"\t";.         </a:t>
            </a:r>
            <a:r>
              <a:rPr lang="ru-RU" sz="1800" dirty="0" smtClean="0"/>
              <a:t>                                  </a:t>
            </a:r>
            <a:r>
              <a:rPr lang="en-US" sz="1800" b="1" dirty="0" smtClean="0"/>
              <a:t>while (i&lt;=b);</a:t>
            </a:r>
            <a:endParaRPr lang="ru-RU" sz="1800" b="1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/>
              <a:t>     return </a:t>
            </a:r>
            <a:r>
              <a:rPr lang="ru-RU" sz="1800" dirty="0" smtClean="0"/>
              <a:t>0;}	</a:t>
            </a:r>
            <a:r>
              <a:rPr lang="en-US" sz="1800" dirty="0" smtClean="0"/>
              <a:t>                                                 return </a:t>
            </a:r>
            <a:r>
              <a:rPr lang="ru-RU" sz="1800" dirty="0" smtClean="0"/>
              <a:t>0;}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730" i="1" dirty="0" smtClean="0"/>
              <a:t>Выражение </a:t>
            </a:r>
            <a:r>
              <a:rPr lang="en-US" sz="1730" b="1" i="1" dirty="0" smtClean="0"/>
              <a:t>i</a:t>
            </a:r>
            <a:r>
              <a:rPr lang="ru-RU" sz="1730" b="1" i="1" dirty="0" smtClean="0"/>
              <a:t>*</a:t>
            </a:r>
            <a:r>
              <a:rPr lang="en-US" sz="1730" b="1" i="1" dirty="0" smtClean="0"/>
              <a:t>i</a:t>
            </a:r>
            <a:r>
              <a:rPr lang="ru-RU" sz="1730" b="1" i="1" dirty="0" smtClean="0"/>
              <a:t>++ </a:t>
            </a:r>
            <a:r>
              <a:rPr lang="ru-RU" sz="1730" i="1" dirty="0" smtClean="0"/>
              <a:t>(значение которого выводится на экран в теле каждого из циклов) </a:t>
            </a:r>
            <a:endParaRPr lang="en-US" sz="1730" i="1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730" i="1" dirty="0" smtClean="0"/>
              <a:t>С учетом приоритета   в</a:t>
            </a:r>
            <a:r>
              <a:rPr lang="en-US" sz="1730" i="1" dirty="0" smtClean="0"/>
              <a:t> </a:t>
            </a:r>
            <a:r>
              <a:rPr lang="ru-RU" sz="1730" i="1" dirty="0" smtClean="0"/>
              <a:t>начале выполнится опрац.умножение, результат которой будет помещен в выходной поток, а затем постфиксный инкремент увеличит значение </a:t>
            </a:r>
            <a:r>
              <a:rPr lang="en-US" sz="1730" i="1" dirty="0" smtClean="0"/>
              <a:t>i </a:t>
            </a:r>
            <a:r>
              <a:rPr lang="ru-RU" sz="1730" i="1" dirty="0" smtClean="0"/>
              <a:t>на 1.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928694"/>
          </a:xfrm>
        </p:spPr>
        <p:txBody>
          <a:bodyPr/>
          <a:lstStyle/>
          <a:p>
            <a:pPr>
              <a:defRPr/>
            </a:pPr>
            <a:r>
              <a:rPr lang="ru-RU" sz="3200" dirty="0" smtClean="0"/>
              <a:t>задание</a:t>
            </a:r>
            <a:endParaRPr lang="ru-RU" sz="3200" dirty="0"/>
          </a:p>
        </p:txBody>
      </p:sp>
      <p:sp>
        <p:nvSpPr>
          <p:cNvPr id="4915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Написать программу, которая выводит на экран квадраты всех четных чисел из диапазона от А до В (А и В целые числа, при этом А&lt;В).</a:t>
            </a:r>
          </a:p>
          <a:p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(решить можно с помощью любого оператора цикла);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928694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Операторы безусловного перехода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9144000" cy="5929312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В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</a:rPr>
              <a:t>C++ </a:t>
            </a:r>
            <a:r>
              <a:rPr lang="ru-RU" sz="2800" dirty="0" smtClean="0">
                <a:solidFill>
                  <a:srgbClr val="FF0000"/>
                </a:solidFill>
              </a:rPr>
              <a:t>есть четыре оператора, изменяющие естественный порядок выполнения операторов: </a:t>
            </a:r>
          </a:p>
          <a:p>
            <a:pPr>
              <a:defRPr/>
            </a:pPr>
            <a:r>
              <a:rPr lang="ru-RU" sz="2800" dirty="0" smtClean="0"/>
              <a:t>оператор безусловного перехода </a:t>
            </a:r>
            <a:r>
              <a:rPr lang="en-US" sz="2800" i="1" dirty="0" smtClean="0">
                <a:solidFill>
                  <a:srgbClr val="FF0000"/>
                </a:solidFill>
              </a:rPr>
              <a:t>goto</a:t>
            </a:r>
            <a:r>
              <a:rPr lang="ru-RU" sz="2800" i="1" dirty="0" smtClean="0">
                <a:solidFill>
                  <a:srgbClr val="FF0000"/>
                </a:solidFill>
              </a:rPr>
              <a:t>, </a:t>
            </a:r>
          </a:p>
          <a:p>
            <a:pPr>
              <a:defRPr/>
            </a:pPr>
            <a:r>
              <a:rPr lang="ru-RU" sz="2800" dirty="0" smtClean="0"/>
              <a:t>оператор выхода </a:t>
            </a:r>
            <a:r>
              <a:rPr lang="en-US" sz="2800" i="1" dirty="0" smtClean="0">
                <a:solidFill>
                  <a:srgbClr val="FF0000"/>
                </a:solidFill>
              </a:rPr>
              <a:t>break</a:t>
            </a:r>
            <a:r>
              <a:rPr lang="ru-RU" sz="2800" i="1" dirty="0" smtClean="0"/>
              <a:t>, </a:t>
            </a:r>
          </a:p>
          <a:p>
            <a:pPr>
              <a:defRPr/>
            </a:pPr>
            <a:r>
              <a:rPr lang="ru-RU" sz="2800" dirty="0" smtClean="0"/>
              <a:t>оператор перехода к следующей итерации цикла </a:t>
            </a:r>
            <a:r>
              <a:rPr lang="en-US" sz="2800" i="1" dirty="0" smtClean="0"/>
              <a:t>continue</a:t>
            </a:r>
            <a:r>
              <a:rPr lang="ru-RU" sz="2800" i="1" dirty="0" smtClean="0"/>
              <a:t>,</a:t>
            </a:r>
          </a:p>
          <a:p>
            <a:pPr>
              <a:defRPr/>
            </a:pPr>
            <a:r>
              <a:rPr lang="ru-RU" sz="2800" i="1" dirty="0" smtClean="0"/>
              <a:t> </a:t>
            </a:r>
            <a:r>
              <a:rPr lang="ru-RU" sz="2800" dirty="0" smtClean="0"/>
              <a:t>оператор возврата из функции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</a:rPr>
              <a:t>return</a:t>
            </a:r>
            <a:r>
              <a:rPr lang="ru-RU" sz="2800" i="1" dirty="0" smtClean="0"/>
              <a:t>.</a:t>
            </a: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85728"/>
            <a:ext cx="8329642" cy="64294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>
                <a:solidFill>
                  <a:srgbClr val="FF0000"/>
                </a:solidFill>
              </a:rPr>
              <a:t>Стандартные типы данных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43000"/>
            <a:ext cx="9215437" cy="5715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900" dirty="0">
                <a:solidFill>
                  <a:schemeClr val="tx1"/>
                </a:solidFill>
              </a:rPr>
              <a:t>Целые типы данных – </a:t>
            </a:r>
            <a:r>
              <a:rPr lang="en-US" sz="1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short, int, long </a:t>
            </a:r>
            <a:r>
              <a:rPr lang="ru-RU" sz="1900" dirty="0">
                <a:solidFill>
                  <a:schemeClr val="tx1"/>
                </a:solidFill>
              </a:rPr>
              <a:t>и спецификаторы </a:t>
            </a:r>
            <a:r>
              <a:rPr lang="ru-RU" sz="19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9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signed,unsigned);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900" dirty="0">
                <a:solidFill>
                  <a:schemeClr val="tx1"/>
                </a:solidFill>
              </a:rPr>
              <a:t>Вещественные типы – </a:t>
            </a:r>
            <a:r>
              <a:rPr lang="en-US" sz="1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float, double, long double;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1900" dirty="0">
                <a:solidFill>
                  <a:schemeClr val="tx1"/>
                </a:solidFill>
              </a:rPr>
              <a:t>C</a:t>
            </a:r>
            <a:r>
              <a:rPr lang="ru-RU" sz="1900" dirty="0">
                <a:solidFill>
                  <a:schemeClr val="tx1"/>
                </a:solidFill>
              </a:rPr>
              <a:t>символьные типы – </a:t>
            </a:r>
            <a:r>
              <a:rPr lang="en-US" sz="1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char, wchar_t;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900" dirty="0">
                <a:solidFill>
                  <a:schemeClr val="tx1"/>
                </a:solidFill>
              </a:rPr>
              <a:t>Логический тип – </a:t>
            </a:r>
            <a:r>
              <a:rPr lang="en-US" sz="1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bool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ru-RU" sz="1900" dirty="0">
                <a:solidFill>
                  <a:schemeClr val="tx1"/>
                </a:solidFill>
              </a:rPr>
              <a:t>принимающий значения (</a:t>
            </a:r>
            <a:r>
              <a:rPr lang="en-US" sz="1900" dirty="0">
                <a:solidFill>
                  <a:schemeClr val="tx1"/>
                </a:solidFill>
              </a:rPr>
              <a:t>true-</a:t>
            </a:r>
            <a:r>
              <a:rPr lang="ru-RU" sz="1900" dirty="0">
                <a:solidFill>
                  <a:schemeClr val="tx1"/>
                </a:solidFill>
              </a:rPr>
              <a:t>истина,</a:t>
            </a:r>
            <a:r>
              <a:rPr lang="en-US" sz="1900" dirty="0">
                <a:solidFill>
                  <a:schemeClr val="tx1"/>
                </a:solidFill>
              </a:rPr>
              <a:t> false</a:t>
            </a:r>
            <a:r>
              <a:rPr lang="ru-RU" sz="1900" dirty="0">
                <a:solidFill>
                  <a:schemeClr val="tx1"/>
                </a:solidFill>
              </a:rPr>
              <a:t>-ложь);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</a:rPr>
              <a:t>                          </a:t>
            </a:r>
            <a:r>
              <a:rPr lang="ru-RU" sz="1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Константы </a:t>
            </a:r>
            <a:r>
              <a:rPr lang="en-US" sz="1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(const)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i="1" dirty="0">
                <a:solidFill>
                  <a:schemeClr val="tx1"/>
                </a:solidFill>
              </a:rPr>
              <a:t>     a=b+2,5  </a:t>
            </a:r>
            <a:r>
              <a:rPr lang="en-US" sz="1900" dirty="0">
                <a:solidFill>
                  <a:schemeClr val="tx1"/>
                </a:solidFill>
              </a:rPr>
              <a:t>//</a:t>
            </a:r>
            <a:r>
              <a:rPr lang="ru-RU" sz="1900" dirty="0">
                <a:solidFill>
                  <a:schemeClr val="tx1"/>
                </a:solidFill>
              </a:rPr>
              <a:t>неименованная константа;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</a:rPr>
              <a:t>      </a:t>
            </a:r>
            <a:r>
              <a:rPr lang="en-US" sz="1900" i="1" dirty="0" smtClean="0">
                <a:solidFill>
                  <a:schemeClr val="tx1"/>
                </a:solidFill>
              </a:rPr>
              <a:t>‘</a:t>
            </a:r>
            <a:r>
              <a:rPr lang="ru-RU" sz="1900" i="1" dirty="0" smtClean="0">
                <a:solidFill>
                  <a:schemeClr val="tx1"/>
                </a:solidFill>
              </a:rPr>
              <a:t>1</a:t>
            </a:r>
            <a:r>
              <a:rPr lang="en-US" sz="1900" i="1" dirty="0" smtClean="0">
                <a:solidFill>
                  <a:schemeClr val="tx1"/>
                </a:solidFill>
              </a:rPr>
              <a:t>L’</a:t>
            </a:r>
            <a:r>
              <a:rPr lang="en-US" sz="1900" dirty="0" smtClean="0">
                <a:solidFill>
                  <a:schemeClr val="tx1"/>
                </a:solidFill>
              </a:rPr>
              <a:t> - </a:t>
            </a:r>
            <a:r>
              <a:rPr lang="ru-RU" sz="1900" dirty="0">
                <a:solidFill>
                  <a:schemeClr val="tx1"/>
                </a:solidFill>
              </a:rPr>
              <a:t>целочисленный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ru-RU" sz="1900" dirty="0">
                <a:solidFill>
                  <a:schemeClr val="tx1"/>
                </a:solidFill>
              </a:rPr>
              <a:t>литерал (тип </a:t>
            </a:r>
            <a:r>
              <a:rPr lang="en-US" sz="1900" dirty="0">
                <a:solidFill>
                  <a:schemeClr val="tx1"/>
                </a:solidFill>
              </a:rPr>
              <a:t>long);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dirty="0">
                <a:solidFill>
                  <a:schemeClr val="tx1"/>
                </a:solidFill>
              </a:rPr>
              <a:t>      </a:t>
            </a:r>
            <a:r>
              <a:rPr lang="en-US" sz="1900" i="1" dirty="0">
                <a:solidFill>
                  <a:schemeClr val="tx1"/>
                </a:solidFill>
              </a:rPr>
              <a:t>“8”</a:t>
            </a:r>
            <a:r>
              <a:rPr lang="en-US" sz="1900" dirty="0">
                <a:solidFill>
                  <a:schemeClr val="tx1"/>
                </a:solidFill>
              </a:rPr>
              <a:t> –</a:t>
            </a:r>
            <a:r>
              <a:rPr lang="ru-RU" sz="1900" dirty="0">
                <a:solidFill>
                  <a:schemeClr val="tx1"/>
                </a:solidFill>
              </a:rPr>
              <a:t> целочисл.литерал (тип </a:t>
            </a:r>
            <a:r>
              <a:rPr lang="en-US" sz="1900" dirty="0">
                <a:solidFill>
                  <a:schemeClr val="tx1"/>
                </a:solidFill>
              </a:rPr>
              <a:t>Int);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dirty="0">
                <a:solidFill>
                  <a:schemeClr val="tx1"/>
                </a:solidFill>
              </a:rPr>
              <a:t>       </a:t>
            </a:r>
            <a:r>
              <a:rPr lang="en-US" sz="1900" i="1" dirty="0" smtClean="0">
                <a:solidFill>
                  <a:schemeClr val="tx1"/>
                </a:solidFill>
              </a:rPr>
              <a:t>‘f’</a:t>
            </a:r>
            <a:r>
              <a:rPr lang="ru-RU" sz="1900" dirty="0" smtClean="0">
                <a:solidFill>
                  <a:schemeClr val="tx1"/>
                </a:solidFill>
              </a:rPr>
              <a:t>,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>
                <a:solidFill>
                  <a:schemeClr val="tx1"/>
                </a:solidFill>
              </a:rPr>
              <a:t>– </a:t>
            </a:r>
            <a:r>
              <a:rPr lang="ru-RU" sz="1900" dirty="0">
                <a:solidFill>
                  <a:schemeClr val="tx1"/>
                </a:solidFill>
              </a:rPr>
              <a:t>символьный </a:t>
            </a:r>
            <a:r>
              <a:rPr lang="ru-RU" sz="1900" dirty="0" smtClean="0">
                <a:solidFill>
                  <a:schemeClr val="tx1"/>
                </a:solidFill>
              </a:rPr>
              <a:t>литерал</a:t>
            </a:r>
            <a:r>
              <a:rPr lang="ru-RU" sz="1900" i="1" dirty="0" smtClean="0">
                <a:solidFill>
                  <a:schemeClr val="tx1"/>
                </a:solidFill>
              </a:rPr>
              <a:t>,  </a:t>
            </a:r>
            <a:r>
              <a:rPr lang="en-US" sz="19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‘\n’</a:t>
            </a:r>
            <a:r>
              <a:rPr lang="en-US" sz="1900" i="1" dirty="0" smtClean="0">
                <a:solidFill>
                  <a:schemeClr val="tx1"/>
                </a:solidFill>
              </a:rPr>
              <a:t>-</a:t>
            </a:r>
            <a:r>
              <a:rPr lang="ru-RU" sz="1900" dirty="0" smtClean="0">
                <a:solidFill>
                  <a:schemeClr val="tx1"/>
                </a:solidFill>
              </a:rPr>
              <a:t>конец строки</a:t>
            </a:r>
            <a:endParaRPr lang="en-US" sz="19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ru-RU" sz="1900" dirty="0">
                <a:solidFill>
                  <a:schemeClr val="tx1"/>
                </a:solidFill>
              </a:rPr>
              <a:t>Формат описания именованной константы: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[&lt;</a:t>
            </a:r>
            <a:r>
              <a:rPr lang="ru-RU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 памяти</a:t>
            </a:r>
            <a:r>
              <a:rPr lang="en-US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&gt;]const &lt;</a:t>
            </a:r>
            <a:r>
              <a:rPr lang="ru-RU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</a:t>
            </a:r>
            <a:r>
              <a:rPr lang="en-US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&lt;</a:t>
            </a:r>
            <a:r>
              <a:rPr lang="ru-RU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имя именован-ой константы</a:t>
            </a:r>
            <a:r>
              <a:rPr lang="en-US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&gt;=&lt;</a:t>
            </a:r>
            <a:r>
              <a:rPr lang="ru-RU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выражение</a:t>
            </a:r>
            <a:r>
              <a:rPr lang="en-US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&gt;;</a:t>
            </a:r>
            <a:endParaRPr lang="ru-RU" sz="1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</a:rPr>
              <a:t>   </a:t>
            </a:r>
            <a:r>
              <a:rPr lang="en-US" sz="1900" dirty="0">
                <a:solidFill>
                  <a:schemeClr val="tx1"/>
                </a:solidFill>
              </a:rPr>
              <a:t>const int l= - 124;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dirty="0">
                <a:solidFill>
                  <a:schemeClr val="tx1"/>
                </a:solidFill>
              </a:rPr>
              <a:t>   const floak k1=2,345, k=1/k1</a:t>
            </a:r>
            <a:endParaRPr lang="ru-RU" sz="19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i="1" dirty="0" smtClean="0"/>
              <a:t>Класс памяти- </a:t>
            </a:r>
            <a:r>
              <a:rPr lang="ru-RU" sz="1900" dirty="0" smtClean="0"/>
              <a:t>это спецификатор, определяющий время жизни и область видимости данного объекта.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900" i="1" dirty="0" smtClean="0"/>
              <a:t>Выражение</a:t>
            </a:r>
            <a:r>
              <a:rPr lang="ru-RU" sz="1900" dirty="0" smtClean="0"/>
              <a:t>, определяет  значение именованной константы, т.е инициализирует её.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563004" cy="1000132"/>
          </a:xfrm>
        </p:spPr>
        <p:txBody>
          <a:bodyPr/>
          <a:lstStyle/>
          <a:p>
            <a:pPr>
              <a:defRPr/>
            </a:pPr>
            <a:r>
              <a:rPr lang="ru-RU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Оператор безусловного перехода </a:t>
            </a:r>
            <a:r>
              <a:rPr lang="en-US" sz="2400" i="1" dirty="0" smtClean="0">
                <a:solidFill>
                  <a:srgbClr val="FF0000"/>
                </a:solidFill>
              </a:rPr>
              <a:t>goto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143000"/>
            <a:ext cx="8929687" cy="5715000"/>
          </a:xfrm>
        </p:spPr>
        <p:txBody>
          <a:bodyPr/>
          <a:lstStyle/>
          <a:p>
            <a:pPr>
              <a:defRPr/>
            </a:pPr>
            <a:r>
              <a:rPr lang="ru-RU" sz="1660" dirty="0" smtClean="0"/>
              <a:t>Оператор безусловного перехода</a:t>
            </a:r>
            <a:r>
              <a:rPr lang="ru-RU" sz="1660" dirty="0" smtClean="0">
                <a:solidFill>
                  <a:srgbClr val="FF0000"/>
                </a:solidFill>
              </a:rPr>
              <a:t> </a:t>
            </a:r>
            <a:r>
              <a:rPr lang="en-US" sz="1660" i="1" dirty="0" smtClean="0">
                <a:solidFill>
                  <a:srgbClr val="FF0000"/>
                </a:solidFill>
              </a:rPr>
              <a:t>goto </a:t>
            </a:r>
            <a:r>
              <a:rPr lang="ru-RU" sz="1660" dirty="0" smtClean="0"/>
              <a:t>имеет формат</a:t>
            </a:r>
            <a:r>
              <a:rPr lang="ru-RU" sz="1660" dirty="0" smtClean="0">
                <a:solidFill>
                  <a:srgbClr val="FF0000"/>
                </a:solidFill>
              </a:rPr>
              <a:t>:    </a:t>
            </a:r>
            <a:r>
              <a:rPr lang="en-US" sz="1660" dirty="0" smtClean="0">
                <a:solidFill>
                  <a:srgbClr val="FF0000"/>
                </a:solidFill>
              </a:rPr>
              <a:t>goto </a:t>
            </a:r>
            <a:r>
              <a:rPr lang="ru-RU" sz="1660" dirty="0" smtClean="0">
                <a:solidFill>
                  <a:srgbClr val="FF0000"/>
                </a:solidFill>
              </a:rPr>
              <a:t>&lt;метка&gt;;</a:t>
            </a:r>
          </a:p>
          <a:p>
            <a:pPr>
              <a:defRPr/>
            </a:pPr>
            <a:r>
              <a:rPr lang="ru-RU" sz="1660" dirty="0" smtClean="0"/>
              <a:t>В теле той же функции должна присутствовать ровно одна конструкция вида:</a:t>
            </a:r>
            <a:endParaRPr lang="en-US" sz="1660" dirty="0" smtClean="0"/>
          </a:p>
          <a:p>
            <a:pPr>
              <a:defRPr/>
            </a:pPr>
            <a:r>
              <a:rPr lang="ru-RU" sz="1660" dirty="0" smtClean="0">
                <a:solidFill>
                  <a:srgbClr val="FF0000"/>
                </a:solidFill>
              </a:rPr>
              <a:t> &lt;метка&gt;: &lt;оператор&gt;;</a:t>
            </a:r>
          </a:p>
          <a:p>
            <a:pPr>
              <a:defRPr/>
            </a:pPr>
            <a:r>
              <a:rPr lang="ru-RU" sz="1660" u="sng" dirty="0" smtClean="0"/>
              <a:t>Оператор </a:t>
            </a:r>
            <a:r>
              <a:rPr lang="en-US" sz="1660" i="1" u="sng" dirty="0" smtClean="0"/>
              <a:t>goto </a:t>
            </a:r>
            <a:r>
              <a:rPr lang="ru-RU" sz="1660" u="sng" dirty="0" smtClean="0"/>
              <a:t>передает управление на помеченный меткой оператор</a:t>
            </a:r>
          </a:p>
          <a:p>
            <a:pPr>
              <a:defRPr/>
            </a:pPr>
            <a:r>
              <a:rPr lang="ru-RU" sz="1660" u="sng" dirty="0" smtClean="0"/>
              <a:t>пример использования оператора </a:t>
            </a:r>
            <a:r>
              <a:rPr lang="en-US" sz="1660" u="sng" dirty="0" smtClean="0"/>
              <a:t>goto</a:t>
            </a:r>
            <a:r>
              <a:rPr lang="ru-RU" sz="1660" u="sng" dirty="0" smtClean="0"/>
              <a:t>:</a:t>
            </a:r>
          </a:p>
          <a:p>
            <a:pPr>
              <a:defRPr/>
            </a:pPr>
            <a:r>
              <a:rPr lang="ru-RU" sz="1660" dirty="0" smtClean="0"/>
              <a:t>#</a:t>
            </a:r>
            <a:r>
              <a:rPr lang="en-US" sz="1660" dirty="0" smtClean="0"/>
              <a:t>indude</a:t>
            </a:r>
            <a:r>
              <a:rPr lang="ru-RU" sz="1660" dirty="0" smtClean="0"/>
              <a:t> &lt;</a:t>
            </a:r>
            <a:r>
              <a:rPr lang="en-US" sz="1660" dirty="0" smtClean="0"/>
              <a:t>iostream</a:t>
            </a:r>
            <a:r>
              <a:rPr lang="ru-RU" sz="1660" dirty="0" smtClean="0"/>
              <a:t>&gt;</a:t>
            </a:r>
            <a:br>
              <a:rPr lang="ru-RU" sz="1660" dirty="0" smtClean="0"/>
            </a:br>
            <a:r>
              <a:rPr lang="en-US" sz="1660" dirty="0" smtClean="0"/>
              <a:t>using namespace std</a:t>
            </a:r>
            <a:r>
              <a:rPr lang="ru-RU" sz="1660" dirty="0" smtClean="0"/>
              <a:t>;</a:t>
            </a:r>
            <a:br>
              <a:rPr lang="ru-RU" sz="1660" dirty="0" smtClean="0"/>
            </a:br>
            <a:r>
              <a:rPr lang="en-US" sz="1660" dirty="0" smtClean="0"/>
              <a:t>int main</a:t>
            </a:r>
            <a:r>
              <a:rPr lang="ru-RU" sz="1660" dirty="0" smtClean="0"/>
              <a:t>()</a:t>
            </a:r>
            <a:br>
              <a:rPr lang="ru-RU" sz="1660" dirty="0" smtClean="0"/>
            </a:br>
            <a:r>
              <a:rPr lang="ru-RU" sz="1660" dirty="0" smtClean="0"/>
              <a:t>{</a:t>
            </a:r>
            <a:r>
              <a:rPr lang="en-US" sz="1660" dirty="0" smtClean="0"/>
              <a:t>float x</a:t>
            </a:r>
            <a:r>
              <a:rPr lang="ru-RU" sz="1660" dirty="0" smtClean="0"/>
              <a:t>;</a:t>
            </a:r>
            <a:br>
              <a:rPr lang="ru-RU" sz="1660" dirty="0" smtClean="0"/>
            </a:br>
            <a:r>
              <a:rPr lang="en-US" sz="1660" dirty="0" smtClean="0">
                <a:solidFill>
                  <a:srgbClr val="FF0000"/>
                </a:solidFill>
              </a:rPr>
              <a:t>metka</a:t>
            </a:r>
            <a:r>
              <a:rPr lang="ru-RU" sz="1660" dirty="0" smtClean="0">
                <a:solidFill>
                  <a:srgbClr val="FF0000"/>
                </a:solidFill>
              </a:rPr>
              <a:t>: </a:t>
            </a:r>
            <a:r>
              <a:rPr lang="en-US" sz="1660" dirty="0" smtClean="0">
                <a:solidFill>
                  <a:srgbClr val="FF0000"/>
                </a:solidFill>
              </a:rPr>
              <a:t>cout &lt;&lt;</a:t>
            </a:r>
            <a:r>
              <a:rPr lang="ru-RU" sz="1660" dirty="0" smtClean="0">
                <a:solidFill>
                  <a:srgbClr val="FF0000"/>
                </a:solidFill>
              </a:rPr>
              <a:t>"</a:t>
            </a:r>
            <a:r>
              <a:rPr lang="en-US" sz="1660" dirty="0" smtClean="0">
                <a:solidFill>
                  <a:srgbClr val="FF0000"/>
                </a:solidFill>
              </a:rPr>
              <a:t>x</a:t>
            </a:r>
            <a:r>
              <a:rPr lang="ru-RU" sz="1660" dirty="0" smtClean="0">
                <a:solidFill>
                  <a:srgbClr val="FF0000"/>
                </a:solidFill>
              </a:rPr>
              <a:t>=";</a:t>
            </a:r>
            <a:r>
              <a:rPr lang="ru-RU" sz="1660" dirty="0" smtClean="0"/>
              <a:t>	</a:t>
            </a:r>
            <a:r>
              <a:rPr lang="ru-RU" sz="1660" i="1" dirty="0" smtClean="0"/>
              <a:t>//оператор, помеченный меткой</a:t>
            </a:r>
            <a:endParaRPr lang="ru-RU" sz="1660" dirty="0" smtClean="0"/>
          </a:p>
          <a:p>
            <a:pPr>
              <a:defRPr/>
            </a:pPr>
            <a:r>
              <a:rPr lang="en-US" sz="1660" dirty="0" smtClean="0"/>
              <a:t>           cin</a:t>
            </a:r>
            <a:r>
              <a:rPr lang="ru-RU" sz="1660" dirty="0" smtClean="0"/>
              <a:t>»</a:t>
            </a:r>
            <a:r>
              <a:rPr lang="en-US" sz="1660" dirty="0" smtClean="0"/>
              <a:t>x</a:t>
            </a:r>
            <a:r>
              <a:rPr lang="ru-RU" sz="1660" dirty="0" smtClean="0"/>
              <a:t>;</a:t>
            </a:r>
          </a:p>
          <a:p>
            <a:pPr>
              <a:defRPr/>
            </a:pPr>
            <a:r>
              <a:rPr lang="en-US" sz="1660" dirty="0" smtClean="0"/>
              <a:t>            if</a:t>
            </a:r>
            <a:r>
              <a:rPr lang="ru-RU" sz="1660" dirty="0" smtClean="0"/>
              <a:t> (</a:t>
            </a:r>
            <a:r>
              <a:rPr lang="en-US" sz="1660" dirty="0" smtClean="0"/>
              <a:t>x</a:t>
            </a:r>
            <a:r>
              <a:rPr lang="ru-RU" sz="1660" dirty="0" smtClean="0"/>
              <a:t>) </a:t>
            </a:r>
            <a:r>
              <a:rPr lang="en-US" sz="1660" dirty="0" smtClean="0"/>
              <a:t>cout&lt;&lt;“y</a:t>
            </a:r>
            <a:r>
              <a:rPr lang="ru-RU" sz="1660" dirty="0" smtClean="0"/>
              <a:t>=“</a:t>
            </a:r>
            <a:r>
              <a:rPr lang="en-US" sz="1660" dirty="0" smtClean="0"/>
              <a:t>&lt;&lt;</a:t>
            </a:r>
            <a:r>
              <a:rPr lang="ru-RU" sz="1660" dirty="0" smtClean="0"/>
              <a:t>1/</a:t>
            </a:r>
            <a:r>
              <a:rPr lang="en-US" sz="1660" dirty="0" smtClean="0"/>
              <a:t>x&lt;&lt;endl</a:t>
            </a:r>
            <a:r>
              <a:rPr lang="ru-RU" sz="1660" dirty="0" smtClean="0"/>
              <a:t>; </a:t>
            </a:r>
            <a:endParaRPr lang="en-US" sz="1660" dirty="0" smtClean="0"/>
          </a:p>
          <a:p>
            <a:pPr>
              <a:defRPr/>
            </a:pPr>
            <a:r>
              <a:rPr lang="en-US" sz="1660" dirty="0" smtClean="0"/>
              <a:t>              else </a:t>
            </a:r>
            <a:r>
              <a:rPr lang="ru-RU" sz="1660" dirty="0" smtClean="0"/>
              <a:t>{</a:t>
            </a:r>
            <a:r>
              <a:rPr lang="en-US" sz="1660" dirty="0" smtClean="0"/>
              <a:t> </a:t>
            </a:r>
            <a:r>
              <a:rPr lang="ru-RU" sz="1660" dirty="0" smtClean="0"/>
              <a:t>со</a:t>
            </a:r>
            <a:r>
              <a:rPr lang="en-US" sz="1660" dirty="0" smtClean="0"/>
              <a:t>ut&lt;&lt;</a:t>
            </a:r>
            <a:r>
              <a:rPr lang="ru-RU" sz="1660" dirty="0" smtClean="0"/>
              <a:t>"функция не определена\</a:t>
            </a:r>
            <a:r>
              <a:rPr lang="en-US" sz="1660" dirty="0" smtClean="0"/>
              <a:t>n</a:t>
            </a:r>
            <a:r>
              <a:rPr lang="ru-RU" sz="1660" dirty="0" smtClean="0"/>
              <a:t>";</a:t>
            </a:r>
          </a:p>
          <a:p>
            <a:pPr>
              <a:defRPr/>
            </a:pPr>
            <a:r>
              <a:rPr lang="en-US" sz="1660" dirty="0" smtClean="0">
                <a:solidFill>
                  <a:srgbClr val="FF0000"/>
                </a:solidFill>
              </a:rPr>
              <a:t>                       goto metka</a:t>
            </a:r>
            <a:r>
              <a:rPr lang="ru-RU" sz="1660" dirty="0" smtClean="0">
                <a:solidFill>
                  <a:srgbClr val="FF0000"/>
                </a:solidFill>
              </a:rPr>
              <a:t>;}</a:t>
            </a:r>
            <a:r>
              <a:rPr lang="ru-RU" sz="1660" dirty="0" smtClean="0"/>
              <a:t>	           // </a:t>
            </a:r>
            <a:r>
              <a:rPr lang="ru-RU" sz="1660" i="1" dirty="0" smtClean="0"/>
              <a:t>передача управление метке</a:t>
            </a:r>
            <a:endParaRPr lang="ru-RU" sz="1660" dirty="0" smtClean="0"/>
          </a:p>
          <a:p>
            <a:pPr>
              <a:defRPr/>
            </a:pPr>
            <a:r>
              <a:rPr lang="en-US" sz="1660" dirty="0" smtClean="0"/>
              <a:t>return </a:t>
            </a:r>
            <a:r>
              <a:rPr lang="ru-RU" sz="1660" dirty="0" smtClean="0"/>
              <a:t>0;}</a:t>
            </a:r>
          </a:p>
          <a:p>
            <a:pPr>
              <a:defRPr/>
            </a:pPr>
            <a:r>
              <a:rPr lang="ru-RU" sz="1660" i="1" dirty="0" smtClean="0"/>
              <a:t>- </a:t>
            </a:r>
            <a:r>
              <a:rPr lang="ru-RU" sz="1660" dirty="0" smtClean="0"/>
              <a:t> при попытке ввести 0 на экран будет выведено сообщение «функция не определена», после чего управление будет передано оператору, помеченному меткой, и программа повторно попросит ввести значение х.</a:t>
            </a:r>
          </a:p>
          <a:p>
            <a:pPr>
              <a:defRPr/>
            </a:pPr>
            <a:r>
              <a:rPr lang="ru-RU" sz="1660" i="1" dirty="0" smtClean="0"/>
              <a:t>использование оператора </a:t>
            </a:r>
            <a:r>
              <a:rPr lang="en-US" sz="1660" i="1" dirty="0" smtClean="0"/>
              <a:t>goto </a:t>
            </a:r>
            <a:r>
              <a:rPr lang="ru-RU" sz="1660" i="1" dirty="0" smtClean="0"/>
              <a:t>затрудняет чтение больших по объему программ, поэтому использовать метки нужно только в крайних случаях.</a:t>
            </a:r>
          </a:p>
          <a:p>
            <a:pPr>
              <a:defRPr/>
            </a:pPr>
            <a:endParaRPr lang="ru-RU" sz="166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28604"/>
            <a:ext cx="8686800" cy="85725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700" i="1" dirty="0" smtClean="0"/>
              <a:t>Оператор выхода </a:t>
            </a:r>
            <a:r>
              <a:rPr lang="en-US" sz="2700" i="1" dirty="0" smtClean="0">
                <a:solidFill>
                  <a:srgbClr val="FF0000"/>
                </a:solidFill>
              </a:rPr>
              <a:t>break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52227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8929687" cy="5643562"/>
          </a:xfrm>
        </p:spPr>
        <p:txBody>
          <a:bodyPr/>
          <a:lstStyle/>
          <a:p>
            <a:r>
              <a:rPr lang="ru-RU" altLang="ru-RU" sz="2400" smtClean="0">
                <a:solidFill>
                  <a:srgbClr val="FF0000"/>
                </a:solidFill>
              </a:rPr>
              <a:t>Оператор </a:t>
            </a:r>
            <a:r>
              <a:rPr lang="en-US" altLang="ru-RU" sz="2400" i="1" smtClean="0">
                <a:solidFill>
                  <a:srgbClr val="FF0000"/>
                </a:solidFill>
              </a:rPr>
              <a:t>break </a:t>
            </a:r>
            <a:r>
              <a:rPr lang="ru-RU" altLang="ru-RU" sz="2400" smtClean="0"/>
              <a:t>используется внутри операторов ветвления и цикла для обеспечения перехода в точку программы, находящуюся непосредственно за оператором, внутри которого находится </a:t>
            </a:r>
            <a:r>
              <a:rPr lang="en-US" altLang="ru-RU" sz="2400" i="1" smtClean="0"/>
              <a:t>break</a:t>
            </a:r>
            <a:r>
              <a:rPr lang="ru-RU" altLang="ru-RU" sz="2400" i="1" smtClean="0"/>
              <a:t>.</a:t>
            </a:r>
            <a:endParaRPr lang="ru-RU" altLang="ru-RU" sz="2400" smtClean="0"/>
          </a:p>
          <a:p>
            <a:r>
              <a:rPr lang="ru-RU" altLang="ru-RU" sz="2400" smtClean="0"/>
              <a:t> </a:t>
            </a:r>
            <a:r>
              <a:rPr lang="ru-RU" altLang="ru-RU" sz="2400" smtClean="0">
                <a:solidFill>
                  <a:srgbClr val="FF0000"/>
                </a:solidFill>
              </a:rPr>
              <a:t>Оператор </a:t>
            </a:r>
            <a:r>
              <a:rPr lang="en-US" altLang="ru-RU" sz="2400" i="1" smtClean="0">
                <a:solidFill>
                  <a:srgbClr val="FF0000"/>
                </a:solidFill>
              </a:rPr>
              <a:t>break </a:t>
            </a:r>
            <a:r>
              <a:rPr lang="ru-RU" altLang="ru-RU" sz="2400" i="1" smtClean="0"/>
              <a:t>применяется также </a:t>
            </a:r>
            <a:r>
              <a:rPr lang="ru-RU" altLang="ru-RU" sz="2400" smtClean="0"/>
              <a:t>для выхода из оператора </a:t>
            </a:r>
            <a:r>
              <a:rPr lang="en-US" altLang="ru-RU" sz="2400" i="1" smtClean="0"/>
              <a:t>switch</a:t>
            </a:r>
            <a:r>
              <a:rPr lang="ru-RU" altLang="ru-RU" sz="2400" i="1" smtClean="0"/>
              <a:t>, </a:t>
            </a:r>
            <a:r>
              <a:rPr lang="ru-RU" altLang="ru-RU" sz="2400" smtClean="0"/>
              <a:t>аналогичным образом он может применяться для выхода из других операторов. 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b="1" i="1" smtClean="0"/>
              <a:t>        </a:t>
            </a:r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400" dirty="0" smtClean="0"/>
              <a:t>Оператор перехода к следующей итерации </a:t>
            </a:r>
            <a:r>
              <a:rPr lang="ru-RU" sz="2400" dirty="0" smtClean="0">
                <a:solidFill>
                  <a:srgbClr val="FF0000"/>
                </a:solidFill>
              </a:rPr>
              <a:t>цикла </a:t>
            </a:r>
            <a:r>
              <a:rPr lang="en-US" sz="2400" dirty="0" smtClean="0">
                <a:solidFill>
                  <a:srgbClr val="FF0000"/>
                </a:solidFill>
              </a:rPr>
              <a:t>continue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53251" name="Содержимое 2"/>
          <p:cNvSpPr>
            <a:spLocks noGrp="1"/>
          </p:cNvSpPr>
          <p:nvPr>
            <p:ph idx="1"/>
          </p:nvPr>
        </p:nvSpPr>
        <p:spPr>
          <a:xfrm>
            <a:off x="214313" y="1143000"/>
            <a:ext cx="8777287" cy="5715000"/>
          </a:xfrm>
        </p:spPr>
        <p:txBody>
          <a:bodyPr/>
          <a:lstStyle/>
          <a:p>
            <a:r>
              <a:rPr lang="ru-RU" altLang="ru-RU" sz="1800" smtClean="0"/>
              <a:t>Оператор перехода к следующей итерации цикла</a:t>
            </a:r>
            <a:r>
              <a:rPr lang="ru-RU" altLang="ru-RU" sz="1800" smtClean="0">
                <a:solidFill>
                  <a:srgbClr val="FF0000"/>
                </a:solidFill>
              </a:rPr>
              <a:t> </a:t>
            </a:r>
            <a:r>
              <a:rPr lang="en-US" altLang="ru-RU" sz="1800" i="1" smtClean="0">
                <a:solidFill>
                  <a:srgbClr val="FF0000"/>
                </a:solidFill>
              </a:rPr>
              <a:t>continue </a:t>
            </a:r>
            <a:r>
              <a:rPr lang="ru-RU" altLang="ru-RU" sz="1800" smtClean="0"/>
              <a:t>пропускает все операторы, оставшиеся до конца тела цикла, и передает управление на начало следующей итерации (повторение тела цикла).</a:t>
            </a:r>
          </a:p>
          <a:p>
            <a:r>
              <a:rPr lang="ru-RU" altLang="ru-RU" sz="1900" i="1" smtClean="0"/>
              <a:t> </a:t>
            </a:r>
            <a:r>
              <a:rPr lang="ru-RU" altLang="ru-RU" sz="1900" i="1" u="sng" smtClean="0"/>
              <a:t>Рассмотрим оператор </a:t>
            </a:r>
            <a:r>
              <a:rPr lang="en-US" altLang="ru-RU" sz="1900" i="1" u="sng" smtClean="0"/>
              <a:t>continue </a:t>
            </a:r>
            <a:r>
              <a:rPr lang="ru-RU" altLang="ru-RU" sz="1900" i="1" u="sng" smtClean="0"/>
              <a:t>на примере:</a:t>
            </a:r>
            <a:endParaRPr lang="ru-RU" altLang="ru-RU" sz="1900" i="1" smtClean="0"/>
          </a:p>
          <a:p>
            <a:r>
              <a:rPr lang="en-US" altLang="ru-RU" sz="1800" smtClean="0"/>
              <a:t>#include &lt;iostream&gt;</a:t>
            </a:r>
            <a:endParaRPr lang="ru-RU" altLang="ru-RU" sz="1800" smtClean="0"/>
          </a:p>
          <a:p>
            <a:r>
              <a:rPr lang="en-US" altLang="ru-RU" sz="1800" smtClean="0"/>
              <a:t> using namespace std;</a:t>
            </a:r>
            <a:endParaRPr lang="ru-RU" altLang="ru-RU" sz="1800" smtClean="0"/>
          </a:p>
          <a:p>
            <a:r>
              <a:rPr lang="en-US" altLang="ru-RU" sz="1800" smtClean="0"/>
              <a:t> int main()</a:t>
            </a:r>
            <a:endParaRPr lang="ru-RU" altLang="ru-RU" sz="1800" smtClean="0"/>
          </a:p>
          <a:p>
            <a:r>
              <a:rPr lang="ru-RU" altLang="ru-RU" sz="1800" smtClean="0"/>
              <a:t>{ </a:t>
            </a:r>
            <a:r>
              <a:rPr lang="en-US" altLang="ru-RU" sz="1800" smtClean="0"/>
              <a:t>for</a:t>
            </a:r>
            <a:r>
              <a:rPr lang="ru-RU" altLang="ru-RU" sz="1800" smtClean="0"/>
              <a:t> (</a:t>
            </a:r>
            <a:r>
              <a:rPr lang="en-US" altLang="ru-RU" sz="1800" smtClean="0"/>
              <a:t>int i</a:t>
            </a:r>
            <a:r>
              <a:rPr lang="ru-RU" altLang="ru-RU" sz="1800" smtClean="0"/>
              <a:t>=1; </a:t>
            </a:r>
            <a:r>
              <a:rPr lang="en-US" altLang="ru-RU" sz="1800" smtClean="0"/>
              <a:t>i</a:t>
            </a:r>
            <a:r>
              <a:rPr lang="ru-RU" altLang="ru-RU" sz="1800" smtClean="0"/>
              <a:t>&lt;100; ++</a:t>
            </a:r>
            <a:r>
              <a:rPr lang="en-US" altLang="ru-RU" sz="1800" smtClean="0"/>
              <a:t>i</a:t>
            </a:r>
            <a:r>
              <a:rPr lang="ru-RU" altLang="ru-RU" sz="1800" smtClean="0"/>
              <a:t>)     </a:t>
            </a:r>
            <a:r>
              <a:rPr lang="ru-RU" altLang="ru-RU" sz="1800" i="1" smtClean="0"/>
              <a:t>//перебираем все числа от 1 до 99</a:t>
            </a:r>
            <a:br>
              <a:rPr lang="ru-RU" altLang="ru-RU" sz="1800" i="1" smtClean="0"/>
            </a:br>
            <a:r>
              <a:rPr lang="ru-RU" altLang="ru-RU" sz="1800" i="1" smtClean="0"/>
              <a:t>    </a:t>
            </a:r>
            <a:r>
              <a:rPr lang="ru-RU" altLang="ru-RU" sz="1800" smtClean="0">
                <a:solidFill>
                  <a:srgbClr val="FF0000"/>
                </a:solidFill>
              </a:rPr>
              <a:t>{</a:t>
            </a:r>
            <a:r>
              <a:rPr lang="en-US" altLang="ru-RU" sz="1800" smtClean="0">
                <a:solidFill>
                  <a:srgbClr val="FF0000"/>
                </a:solidFill>
              </a:rPr>
              <a:t>if</a:t>
            </a:r>
            <a:r>
              <a:rPr lang="ru-RU" altLang="ru-RU" sz="1800" smtClean="0">
                <a:solidFill>
                  <a:srgbClr val="FF0000"/>
                </a:solidFill>
              </a:rPr>
              <a:t> (</a:t>
            </a:r>
            <a:r>
              <a:rPr lang="en-US" altLang="ru-RU" sz="1800" smtClean="0">
                <a:solidFill>
                  <a:srgbClr val="FF0000"/>
                </a:solidFill>
              </a:rPr>
              <a:t>i </a:t>
            </a:r>
            <a:r>
              <a:rPr lang="ru-RU" altLang="ru-RU" sz="1800" smtClean="0">
                <a:solidFill>
                  <a:srgbClr val="FF0000"/>
                </a:solidFill>
              </a:rPr>
              <a:t>% 2) </a:t>
            </a:r>
            <a:r>
              <a:rPr lang="en-US" altLang="ru-RU" sz="1800" smtClean="0">
                <a:solidFill>
                  <a:srgbClr val="FF0000"/>
                </a:solidFill>
              </a:rPr>
              <a:t>continue</a:t>
            </a:r>
            <a:r>
              <a:rPr lang="ru-RU" altLang="ru-RU" sz="1800" smtClean="0">
                <a:solidFill>
                  <a:srgbClr val="FF0000"/>
                </a:solidFill>
              </a:rPr>
              <a:t>;     </a:t>
            </a:r>
            <a:r>
              <a:rPr lang="ru-RU" altLang="ru-RU" sz="1800" i="1" smtClean="0">
                <a:solidFill>
                  <a:srgbClr val="FF0000"/>
                </a:solidFill>
              </a:rPr>
              <a:t>//если число нечетное, то переходим к следующей итерации</a:t>
            </a:r>
            <a:r>
              <a:rPr lang="ru-RU" altLang="ru-RU" sz="1800" i="1" smtClean="0"/>
              <a:t/>
            </a:r>
            <a:br>
              <a:rPr lang="ru-RU" altLang="ru-RU" sz="1800" i="1" smtClean="0"/>
            </a:br>
            <a:r>
              <a:rPr lang="en-US" altLang="ru-RU" sz="1800" smtClean="0"/>
              <a:t>cout&lt;&lt;i&lt;&lt;</a:t>
            </a:r>
            <a:r>
              <a:rPr lang="ru-RU" altLang="ru-RU" sz="1800" smtClean="0"/>
              <a:t>"\</a:t>
            </a:r>
            <a:r>
              <a:rPr lang="en-US" altLang="ru-RU" sz="1800" smtClean="0"/>
              <a:t>t</a:t>
            </a:r>
            <a:r>
              <a:rPr lang="ru-RU" altLang="ru-RU" sz="1800" smtClean="0"/>
              <a:t>";}	</a:t>
            </a:r>
            <a:r>
              <a:rPr lang="en-US" altLang="ru-RU" sz="1800" smtClean="0"/>
              <a:t>      </a:t>
            </a:r>
            <a:r>
              <a:rPr lang="ru-RU" altLang="ru-RU" sz="1800" i="1" smtClean="0"/>
              <a:t>//выводим число на экран</a:t>
            </a:r>
            <a:endParaRPr lang="ru-RU" altLang="ru-RU" sz="1800" smtClean="0"/>
          </a:p>
          <a:p>
            <a:r>
              <a:rPr lang="en-US" altLang="ru-RU" sz="1800" smtClean="0"/>
              <a:t>return </a:t>
            </a:r>
            <a:r>
              <a:rPr lang="ru-RU" altLang="ru-RU" sz="1800" smtClean="0"/>
              <a:t>0;}</a:t>
            </a:r>
          </a:p>
          <a:p>
            <a:r>
              <a:rPr lang="ru-RU" altLang="ru-RU" sz="1800" i="1" smtClean="0"/>
              <a:t> </a:t>
            </a:r>
            <a:r>
              <a:rPr lang="ru-RU" altLang="ru-RU" sz="1800" smtClean="0"/>
              <a:t>В результате данной программы на экран будут выведены только четные числа из интервала от 1 до 100, т.к. для нечётны</a:t>
            </a:r>
            <a:r>
              <a:rPr lang="en-US" altLang="ru-RU" sz="1800" smtClean="0"/>
              <a:t>x</a:t>
            </a:r>
            <a:r>
              <a:rPr lang="ru-RU" altLang="ru-RU" sz="1800" smtClean="0"/>
              <a:t> чисел текущая итерация цикла прерывалась и команда </a:t>
            </a:r>
            <a:r>
              <a:rPr lang="en-US" altLang="ru-RU" sz="1800" i="1" smtClean="0"/>
              <a:t>cout&lt;&lt;i&lt;&lt;</a:t>
            </a:r>
            <a:r>
              <a:rPr lang="ru-RU" altLang="ru-RU" sz="1800" i="1" smtClean="0"/>
              <a:t>"\</a:t>
            </a:r>
            <a:r>
              <a:rPr lang="en-US" altLang="ru-RU" sz="1800" i="1" smtClean="0"/>
              <a:t>t</a:t>
            </a:r>
            <a:r>
              <a:rPr lang="ru-RU" altLang="ru-RU" sz="1800" i="1" smtClean="0"/>
              <a:t>" </a:t>
            </a:r>
            <a:r>
              <a:rPr lang="ru-RU" altLang="ru-RU" sz="1800" smtClean="0"/>
              <a:t>не выполнялась.</a:t>
            </a:r>
          </a:p>
          <a:p>
            <a:r>
              <a:rPr lang="ru-RU" altLang="ru-RU" sz="1800" b="1" i="1" smtClean="0"/>
              <a:t>Оператор возврата </a:t>
            </a:r>
            <a:r>
              <a:rPr lang="ru-RU" altLang="ru-RU" sz="1800" i="1" smtClean="0"/>
              <a:t>из </a:t>
            </a:r>
            <a:r>
              <a:rPr lang="ru-RU" altLang="ru-RU" sz="1800" b="1" i="1" smtClean="0"/>
              <a:t>функции </a:t>
            </a:r>
            <a:r>
              <a:rPr lang="en-US" altLang="ru-RU" sz="1800" b="1" smtClean="0">
                <a:solidFill>
                  <a:srgbClr val="FF0000"/>
                </a:solidFill>
              </a:rPr>
              <a:t>return</a:t>
            </a:r>
            <a:r>
              <a:rPr lang="ru-RU" altLang="ru-RU" sz="1800" b="1" smtClean="0">
                <a:solidFill>
                  <a:srgbClr val="FF0000"/>
                </a:solidFill>
              </a:rPr>
              <a:t>:</a:t>
            </a:r>
            <a:endParaRPr lang="ru-RU" altLang="ru-RU" sz="1800" smtClean="0">
              <a:solidFill>
                <a:srgbClr val="FF0000"/>
              </a:solidFill>
            </a:endParaRPr>
          </a:p>
          <a:p>
            <a:r>
              <a:rPr lang="ru-RU" altLang="ru-RU" sz="1800" smtClean="0"/>
              <a:t>Оператор возврата из функции </a:t>
            </a:r>
            <a:r>
              <a:rPr lang="en-US" altLang="ru-RU" sz="1800" i="1" smtClean="0">
                <a:solidFill>
                  <a:srgbClr val="FF0000"/>
                </a:solidFill>
              </a:rPr>
              <a:t>return</a:t>
            </a:r>
            <a:r>
              <a:rPr lang="en-US" altLang="ru-RU" sz="1800" i="1" smtClean="0"/>
              <a:t> </a:t>
            </a:r>
            <a:r>
              <a:rPr lang="ru-RU" altLang="ru-RU" sz="1800" smtClean="0"/>
              <a:t>завершает выполнение функции и передает управление в точку ее вызова.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7147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dirty="0" smtClean="0"/>
              <a:t>Массивы. </a:t>
            </a:r>
            <a:r>
              <a:rPr lang="ru-RU" sz="3200" dirty="0" smtClean="0">
                <a:solidFill>
                  <a:srgbClr val="FF0000"/>
                </a:solidFill>
              </a:rPr>
              <a:t>Указатели.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143000"/>
            <a:ext cx="8848725" cy="5572125"/>
          </a:xfrm>
        </p:spPr>
        <p:txBody>
          <a:bodyPr/>
          <a:lstStyle/>
          <a:p>
            <a:pPr>
              <a:defRPr/>
            </a:pPr>
            <a:r>
              <a:rPr lang="ru-RU" sz="1800" dirty="0" smtClean="0"/>
              <a:t>Когда компилятор обрабатывает оператор определения переменной, </a:t>
            </a:r>
          </a:p>
          <a:p>
            <a:pPr>
              <a:defRPr/>
            </a:pPr>
            <a:r>
              <a:rPr lang="ru-RU" sz="1800" dirty="0" smtClean="0"/>
              <a:t>например, </a:t>
            </a:r>
            <a:r>
              <a:rPr lang="en-US" sz="1800" i="1" dirty="0" smtClean="0"/>
              <a:t>int</a:t>
            </a:r>
            <a:r>
              <a:rPr lang="ru-RU" sz="1800" i="1" dirty="0" smtClean="0"/>
              <a:t> </a:t>
            </a:r>
            <a:r>
              <a:rPr lang="ru-RU" sz="1800" dirty="0" smtClean="0"/>
              <a:t>а</a:t>
            </a:r>
            <a:r>
              <a:rPr lang="en-US" sz="1800" i="1" dirty="0" smtClean="0"/>
              <a:t> </a:t>
            </a:r>
            <a:r>
              <a:rPr lang="ru-RU" sz="1800" cap="small" dirty="0" smtClean="0"/>
              <a:t>=50; </a:t>
            </a:r>
            <a:r>
              <a:rPr lang="ru-RU" sz="1800" dirty="0" smtClean="0"/>
              <a:t>, то он выделяет память в соответствии с типом </a:t>
            </a:r>
            <a:r>
              <a:rPr lang="en-US" sz="1800" i="1" dirty="0" smtClean="0"/>
              <a:t>int </a:t>
            </a:r>
            <a:r>
              <a:rPr lang="ru-RU" sz="1800" dirty="0" smtClean="0"/>
              <a:t>и записывает в нее значение 50)</a:t>
            </a:r>
          </a:p>
          <a:p>
            <a:pPr>
              <a:defRPr/>
            </a:pPr>
            <a:r>
              <a:rPr lang="ru-RU" sz="1800" dirty="0" smtClean="0"/>
              <a:t> Все обращения в программе к переменной по ее имени заменяются компилятором на адрес области памяти, в которой хранится значение переменной., </a:t>
            </a:r>
            <a:r>
              <a:rPr lang="ru-RU" sz="1800" dirty="0" smtClean="0">
                <a:solidFill>
                  <a:srgbClr val="FF0000"/>
                </a:solidFill>
              </a:rPr>
              <a:t>такие переменные называются </a:t>
            </a:r>
            <a:r>
              <a:rPr lang="ru-RU" sz="1800" i="1" dirty="0" smtClean="0">
                <a:solidFill>
                  <a:srgbClr val="FF0000"/>
                </a:solidFill>
              </a:rPr>
              <a:t>указателями.</a:t>
            </a:r>
          </a:p>
          <a:p>
            <a:pPr>
              <a:defRPr/>
            </a:pPr>
            <a:r>
              <a:rPr lang="ru-RU" sz="1800" b="1" i="1" dirty="0" smtClean="0"/>
              <a:t> </a:t>
            </a:r>
            <a:r>
              <a:rPr lang="ru-RU" sz="1800" b="1" dirty="0" smtClean="0"/>
              <a:t>В C++ различают три вида указателей:</a:t>
            </a:r>
          </a:p>
          <a:p>
            <a:pPr>
              <a:defRPr/>
            </a:pPr>
            <a:r>
              <a:rPr lang="ru-RU" sz="1800" dirty="0" smtClean="0"/>
              <a:t>                                                                              - </a:t>
            </a:r>
            <a:r>
              <a:rPr lang="ru-RU" sz="1800" i="1" dirty="0" smtClean="0">
                <a:solidFill>
                  <a:srgbClr val="FF0000"/>
                </a:solidFill>
              </a:rPr>
              <a:t>указатели на объект, </a:t>
            </a:r>
          </a:p>
          <a:p>
            <a:pPr>
              <a:defRPr/>
            </a:pPr>
            <a:r>
              <a:rPr lang="ru-RU" sz="1800" i="1" dirty="0" smtClean="0">
                <a:solidFill>
                  <a:srgbClr val="FF0000"/>
                </a:solidFill>
              </a:rPr>
              <a:t>                                                                             </a:t>
            </a:r>
            <a:r>
              <a:rPr lang="ru-RU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ru-RU" sz="1800" i="1" dirty="0" smtClean="0">
                <a:solidFill>
                  <a:srgbClr val="FF0000"/>
                </a:solidFill>
              </a:rPr>
              <a:t> на функцию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</a:t>
            </a:r>
            <a:r>
              <a:rPr lang="ru-RU" sz="1800" dirty="0" smtClean="0">
                <a:solidFill>
                  <a:srgbClr val="FF0000"/>
                </a:solidFill>
              </a:rPr>
              <a:t> </a:t>
            </a:r>
            <a:r>
              <a:rPr lang="ru-RU" sz="1800" i="1" dirty="0" smtClean="0">
                <a:solidFill>
                  <a:srgbClr val="FF0000"/>
                </a:solidFill>
              </a:rPr>
              <a:t>на </a:t>
            </a:r>
            <a:r>
              <a:rPr lang="en-US" sz="1800" i="1" dirty="0" smtClean="0">
                <a:solidFill>
                  <a:srgbClr val="FF0000"/>
                </a:solidFill>
              </a:rPr>
              <a:t>void</a:t>
            </a:r>
            <a:r>
              <a:rPr lang="ru-RU" sz="1800" i="1" dirty="0" smtClean="0">
                <a:solidFill>
                  <a:srgbClr val="FF0000"/>
                </a:solidFill>
              </a:rPr>
              <a:t>;</a:t>
            </a:r>
            <a:endParaRPr lang="ru-RU" sz="1800" dirty="0" smtClean="0"/>
          </a:p>
          <a:p>
            <a:pPr>
              <a:defRPr/>
            </a:pPr>
            <a:r>
              <a:rPr lang="ru-RU" sz="1800" i="1" dirty="0" smtClean="0">
                <a:solidFill>
                  <a:srgbClr val="FF0000"/>
                </a:solidFill>
              </a:rPr>
              <a:t>Указатель на объект </a:t>
            </a:r>
            <a:r>
              <a:rPr lang="ru-RU" sz="1800" dirty="0" smtClean="0"/>
              <a:t>содержит адрес области памяти, в которой хранятся</a:t>
            </a:r>
          </a:p>
          <a:p>
            <a:pPr>
              <a:defRPr/>
            </a:pPr>
            <a:r>
              <a:rPr lang="ru-RU" sz="1800" dirty="0" smtClean="0"/>
              <a:t>данные определенного типа (простого или составного). </a:t>
            </a:r>
          </a:p>
          <a:p>
            <a:pPr>
              <a:defRPr/>
            </a:pPr>
            <a:r>
              <a:rPr lang="ru-RU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Объявление указателя на объект имеет следующий вид:</a:t>
            </a: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ru-RU" sz="1800" dirty="0" smtClean="0"/>
              <a:t>                                                       </a:t>
            </a:r>
            <a:r>
              <a:rPr lang="ru-RU" sz="1800" b="1" dirty="0" smtClean="0"/>
              <a:t>&lt;базовый тип</a:t>
            </a:r>
            <a:r>
              <a:rPr lang="en-US" sz="1800" b="1" dirty="0" smtClean="0"/>
              <a:t>&gt;</a:t>
            </a:r>
            <a:r>
              <a:rPr lang="ru-RU" sz="1800" b="1" dirty="0" smtClean="0"/>
              <a:t> [&lt;модификатор&gt;] * &lt;имя указателям</a:t>
            </a:r>
          </a:p>
          <a:p>
            <a:pPr>
              <a:defRPr/>
            </a:pPr>
            <a:r>
              <a:rPr lang="ru-RU" sz="1800" i="1" dirty="0" smtClean="0">
                <a:solidFill>
                  <a:srgbClr val="FF0000"/>
                </a:solidFill>
              </a:rPr>
              <a:t>базовый тип </a:t>
            </a:r>
            <a:r>
              <a:rPr lang="ru-RU" sz="1800" i="1" dirty="0" smtClean="0"/>
              <a:t>— </a:t>
            </a:r>
            <a:r>
              <a:rPr lang="ru-RU" sz="1800" dirty="0" smtClean="0"/>
              <a:t>имя типа переменной, адрес которой будет содержать переменная указатель; </a:t>
            </a:r>
          </a:p>
          <a:p>
            <a:pPr>
              <a:defRPr/>
            </a:pPr>
            <a:r>
              <a:rPr lang="ru-RU" sz="1800" i="1" dirty="0" smtClean="0">
                <a:solidFill>
                  <a:srgbClr val="FF0000"/>
                </a:solidFill>
              </a:rPr>
              <a:t>модификатор</a:t>
            </a:r>
            <a:r>
              <a:rPr lang="ru-RU" sz="1800" i="1" dirty="0" smtClean="0"/>
              <a:t> </a:t>
            </a:r>
            <a:r>
              <a:rPr lang="ru-RU" sz="1800" dirty="0" smtClean="0"/>
              <a:t>необязателен., может иметь значение: </a:t>
            </a:r>
            <a:r>
              <a:rPr lang="en-US" sz="1800" i="1" dirty="0" smtClean="0"/>
              <a:t>near</a:t>
            </a:r>
            <a:r>
              <a:rPr lang="ru-RU" sz="1800" i="1" dirty="0" smtClean="0"/>
              <a:t>, </a:t>
            </a:r>
            <a:r>
              <a:rPr lang="en-US" sz="1800" i="1" dirty="0" smtClean="0"/>
              <a:t>far </a:t>
            </a:r>
            <a:r>
              <a:rPr lang="ru-RU" sz="1800" dirty="0" smtClean="0"/>
              <a:t>или </a:t>
            </a:r>
            <a:r>
              <a:rPr lang="en-US" sz="1800" dirty="0" smtClean="0"/>
              <a:t>huge</a:t>
            </a: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929687" cy="6643687"/>
          </a:xfrm>
        </p:spPr>
        <p:txBody>
          <a:bodyPr/>
          <a:lstStyle/>
          <a:p>
            <a:pPr>
              <a:defRPr/>
            </a:pPr>
            <a:r>
              <a:rPr lang="ru-RU" sz="1800" dirty="0" smtClean="0"/>
              <a:t>Указатель может быть переменной или константой, указывать на переменную или константу, а также быть указателем на указатель. </a:t>
            </a:r>
            <a:endParaRPr lang="en-US" sz="1800" dirty="0" smtClean="0"/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r>
              <a:rPr lang="ru-RU" sz="1800" dirty="0" smtClean="0">
                <a:solidFill>
                  <a:schemeClr val="accent6"/>
                </a:solidFill>
              </a:rPr>
              <a:t>Например:</a:t>
            </a:r>
          </a:p>
          <a:p>
            <a:pPr>
              <a:defRPr/>
            </a:pPr>
            <a:r>
              <a:rPr lang="en-US" sz="1800" dirty="0" smtClean="0"/>
              <a:t>int i</a:t>
            </a:r>
            <a:r>
              <a:rPr lang="ru-RU" sz="1800" dirty="0" smtClean="0"/>
              <a:t>;	    //целочисленная переменная</a:t>
            </a:r>
          </a:p>
          <a:p>
            <a:pPr>
              <a:defRPr/>
            </a:pPr>
            <a:r>
              <a:rPr lang="en-US" sz="1800" dirty="0" smtClean="0"/>
              <a:t>const int j</a:t>
            </a:r>
            <a:r>
              <a:rPr lang="ru-RU" sz="1800" dirty="0" smtClean="0"/>
              <a:t>=10;	//целочисленная константа</a:t>
            </a:r>
          </a:p>
          <a:p>
            <a:pPr>
              <a:defRPr/>
            </a:pPr>
            <a:r>
              <a:rPr lang="en-US" sz="1800" dirty="0" smtClean="0"/>
              <a:t>int</a:t>
            </a:r>
            <a:r>
              <a:rPr lang="ru-RU" sz="1800" dirty="0" smtClean="0"/>
              <a:t> *</a:t>
            </a:r>
            <a:r>
              <a:rPr lang="en-US" sz="1800" dirty="0" smtClean="0"/>
              <a:t>a</a:t>
            </a:r>
            <a:r>
              <a:rPr lang="ru-RU" sz="1800" dirty="0" smtClean="0"/>
              <a:t>;	//указатель на целочисленное значение</a:t>
            </a:r>
          </a:p>
          <a:p>
            <a:pPr>
              <a:defRPr/>
            </a:pPr>
            <a:r>
              <a:rPr lang="en-US" sz="1800" dirty="0" smtClean="0"/>
              <a:t>int</a:t>
            </a:r>
            <a:r>
              <a:rPr lang="ru-RU" sz="1800" dirty="0" smtClean="0"/>
              <a:t> **</a:t>
            </a:r>
            <a:r>
              <a:rPr lang="en-US" sz="1800" dirty="0" smtClean="0"/>
              <a:t>x</a:t>
            </a:r>
            <a:r>
              <a:rPr lang="ru-RU" sz="1800" dirty="0" smtClean="0"/>
              <a:t>;	//указатель на указатель на целочисленное значение</a:t>
            </a:r>
          </a:p>
          <a:p>
            <a:pPr>
              <a:defRPr/>
            </a:pPr>
            <a:r>
              <a:rPr lang="en-US" sz="1800" dirty="0" smtClean="0"/>
              <a:t>const int</a:t>
            </a:r>
            <a:r>
              <a:rPr lang="ru-RU" sz="1800" dirty="0" smtClean="0"/>
              <a:t> *</a:t>
            </a:r>
            <a:r>
              <a:rPr lang="en-US" sz="1800" dirty="0" smtClean="0"/>
              <a:t>b</a:t>
            </a:r>
            <a:r>
              <a:rPr lang="ru-RU" sz="1800" dirty="0" smtClean="0"/>
              <a:t>;	  //указатель на целочисленную константу</a:t>
            </a:r>
          </a:p>
          <a:p>
            <a:pPr>
              <a:defRPr/>
            </a:pPr>
            <a:r>
              <a:rPr lang="en-US" sz="1800" dirty="0" smtClean="0"/>
              <a:t>int</a:t>
            </a:r>
            <a:r>
              <a:rPr lang="ru-RU" sz="1800" dirty="0" smtClean="0"/>
              <a:t> * </a:t>
            </a:r>
            <a:r>
              <a:rPr lang="en-US" sz="1800" dirty="0" smtClean="0"/>
              <a:t>const c</a:t>
            </a:r>
            <a:r>
              <a:rPr lang="ru-RU" sz="1800" dirty="0" smtClean="0"/>
              <a:t>=&amp;</a:t>
            </a:r>
            <a:r>
              <a:rPr lang="en-US" sz="1800" dirty="0" smtClean="0"/>
              <a:t>i</a:t>
            </a:r>
            <a:r>
              <a:rPr lang="ru-RU" sz="1800" dirty="0" smtClean="0"/>
              <a:t>;	//указатель-константа на целочисленную переменную</a:t>
            </a:r>
          </a:p>
          <a:p>
            <a:pPr>
              <a:defRPr/>
            </a:pPr>
            <a:r>
              <a:rPr lang="en-US" sz="1800" dirty="0" smtClean="0"/>
              <a:t>const int</a:t>
            </a:r>
            <a:r>
              <a:rPr lang="ru-RU" sz="1800" dirty="0" smtClean="0"/>
              <a:t> '</a:t>
            </a:r>
            <a:r>
              <a:rPr lang="en-US" sz="1800" dirty="0" smtClean="0"/>
              <a:t>const d</a:t>
            </a:r>
            <a:r>
              <a:rPr lang="ru-RU" sz="1800" dirty="0" smtClean="0"/>
              <a:t>=&amp;</a:t>
            </a:r>
            <a:r>
              <a:rPr lang="en-US" sz="1800" dirty="0" smtClean="0"/>
              <a:t>j</a:t>
            </a:r>
            <a:r>
              <a:rPr lang="ru-RU" sz="1800" dirty="0" smtClean="0"/>
              <a:t>;        //указатель константа на целую переменную</a:t>
            </a:r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r>
              <a:rPr lang="ru-RU" sz="1800" i="1" dirty="0" smtClean="0">
                <a:solidFill>
                  <a:srgbClr val="FF0000"/>
                </a:solidFill>
              </a:rPr>
              <a:t>Указатель типа </a:t>
            </a:r>
            <a:r>
              <a:rPr lang="en-US" sz="1800" i="1" dirty="0" smtClean="0">
                <a:solidFill>
                  <a:srgbClr val="FF0000"/>
                </a:solidFill>
              </a:rPr>
              <a:t>void </a:t>
            </a:r>
            <a:r>
              <a:rPr lang="ru-RU" sz="1800" dirty="0" smtClean="0"/>
              <a:t>применяется в тех случаях, когда конкретный тип объекта,</a:t>
            </a:r>
          </a:p>
          <a:p>
            <a:pPr>
              <a:defRPr/>
            </a:pPr>
            <a:r>
              <a:rPr lang="ru-RU" sz="1800" dirty="0" smtClean="0"/>
              <a:t> адрес которого нужно хранить, не определен.</a:t>
            </a:r>
          </a:p>
          <a:p>
            <a:pPr>
              <a:defRPr/>
            </a:pPr>
            <a:r>
              <a:rPr lang="ru-RU" sz="1800" dirty="0" smtClean="0"/>
              <a:t>Указателю на </a:t>
            </a:r>
            <a:r>
              <a:rPr lang="en-US" sz="1800" dirty="0" smtClean="0"/>
              <a:t>void </a:t>
            </a:r>
            <a:r>
              <a:rPr lang="ru-RU" sz="1800" dirty="0" smtClean="0"/>
              <a:t>можно присвоить значение указателя любого типа, а также сравнить его с любым указателем, но перед выполнением каких-либо действий с областью памяти, на которую он ссылается, требуется преобразовать его к конкретному типу явным образом.</a:t>
            </a:r>
          </a:p>
          <a:p>
            <a:pPr>
              <a:buFont typeface="Wingdings 2" panose="05020102010507070707" pitchFamily="18" charset="2"/>
              <a:buNone/>
              <a:defRPr/>
            </a:pPr>
            <a:endParaRPr lang="ru-RU" sz="1800" dirty="0" smtClean="0"/>
          </a:p>
          <a:p>
            <a:pPr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929687" cy="6429375"/>
          </a:xfrm>
        </p:spPr>
        <p:txBody>
          <a:bodyPr/>
          <a:lstStyle/>
          <a:p>
            <a:r>
              <a:rPr lang="ru-RU" alt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использованием указателя надо выполнить его </a:t>
            </a:r>
            <a:r>
              <a:rPr lang="ru-RU" altLang="ru-RU" sz="1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инициализацию, </a:t>
            </a:r>
            <a:r>
              <a:rPr lang="ru-RU" alt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т.е. присвоение нач.значения.</a:t>
            </a:r>
          </a:p>
          <a:p>
            <a:r>
              <a:rPr lang="ru-RU" alt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Существуют следующие способы инициализации указателя:</a:t>
            </a:r>
            <a:endParaRPr lang="ru-RU" altLang="ru-RU" sz="17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700" b="1" smtClean="0"/>
              <a:t>1)</a:t>
            </a:r>
            <a:r>
              <a:rPr lang="ru-RU" altLang="ru-RU" sz="1700" smtClean="0"/>
              <a:t>	присваивание указателю адреса существующего объекта:</a:t>
            </a:r>
          </a:p>
          <a:p>
            <a:r>
              <a:rPr lang="ru-RU" altLang="ru-RU" sz="1700" smtClean="0"/>
              <a:t>	с помощью операции получения адреса:</a:t>
            </a:r>
          </a:p>
          <a:p>
            <a:r>
              <a:rPr lang="en-US" altLang="ru-RU" sz="1700" smtClean="0"/>
              <a:t>int </a:t>
            </a:r>
            <a:r>
              <a:rPr lang="ru-RU" altLang="ru-RU" sz="1700" smtClean="0"/>
              <a:t>а=50;	//целая переменная</a:t>
            </a:r>
          </a:p>
          <a:p>
            <a:r>
              <a:rPr lang="en-US" altLang="ru-RU" sz="1700" smtClean="0"/>
              <a:t>int</a:t>
            </a:r>
            <a:r>
              <a:rPr lang="ru-RU" altLang="ru-RU" sz="1700" smtClean="0"/>
              <a:t> *</a:t>
            </a:r>
            <a:r>
              <a:rPr lang="en-US" altLang="ru-RU" sz="1700" smtClean="0"/>
              <a:t>x</a:t>
            </a:r>
            <a:r>
              <a:rPr lang="ru-RU" altLang="ru-RU" sz="1700" smtClean="0"/>
              <a:t>=&amp;</a:t>
            </a:r>
            <a:r>
              <a:rPr lang="en-US" altLang="ru-RU" sz="1700" smtClean="0"/>
              <a:t>a</a:t>
            </a:r>
            <a:r>
              <a:rPr lang="ru-RU" altLang="ru-RU" sz="1700" smtClean="0"/>
              <a:t>;	//указателю присваивается адрес целой переменной а</a:t>
            </a:r>
          </a:p>
          <a:p>
            <a:r>
              <a:rPr lang="en-US" altLang="ru-RU" sz="1700" smtClean="0"/>
              <a:t>int</a:t>
            </a:r>
            <a:r>
              <a:rPr lang="ru-RU" altLang="ru-RU" sz="1700" smtClean="0"/>
              <a:t> *</a:t>
            </a:r>
            <a:r>
              <a:rPr lang="en-US" altLang="ru-RU" sz="1700" smtClean="0"/>
              <a:t>y </a:t>
            </a:r>
            <a:r>
              <a:rPr lang="ru-RU" altLang="ru-RU" sz="1700" smtClean="0"/>
              <a:t>(&amp;а);        // указателю присваивается адрес целой переменной а</a:t>
            </a:r>
          </a:p>
          <a:p>
            <a:r>
              <a:rPr lang="ru-RU" altLang="ru-RU" sz="1700" smtClean="0"/>
              <a:t>          с помощью значения другого инициализированного указателя</a:t>
            </a:r>
          </a:p>
          <a:p>
            <a:r>
              <a:rPr lang="ru-RU" altLang="ru-RU" sz="1700" smtClean="0"/>
              <a:t> </a:t>
            </a:r>
            <a:r>
              <a:rPr lang="en-US" altLang="ru-RU" sz="1700" smtClean="0"/>
              <a:t>int</a:t>
            </a:r>
            <a:r>
              <a:rPr lang="ru-RU" altLang="ru-RU" sz="1700" smtClean="0"/>
              <a:t> *</a:t>
            </a:r>
            <a:r>
              <a:rPr lang="en-US" altLang="ru-RU" sz="1700" smtClean="0"/>
              <a:t>z</a:t>
            </a:r>
            <a:r>
              <a:rPr lang="ru-RU" altLang="ru-RU" sz="1700" smtClean="0"/>
              <a:t>=</a:t>
            </a:r>
            <a:r>
              <a:rPr lang="en-US" altLang="ru-RU" sz="1700" smtClean="0"/>
              <a:t>x</a:t>
            </a:r>
            <a:r>
              <a:rPr lang="ru-RU" altLang="ru-RU" sz="1700" smtClean="0"/>
              <a:t>;	//указателю присваивается адрес, хранящийся в х:</a:t>
            </a:r>
          </a:p>
          <a:p>
            <a:r>
              <a:rPr lang="ru-RU" altLang="ru-RU" sz="1700" smtClean="0"/>
              <a:t>          с помощью имени массива или функции (рассмотрим позже).</a:t>
            </a:r>
          </a:p>
          <a:p>
            <a:r>
              <a:rPr lang="ru-RU" altLang="ru-RU" sz="1700" b="1" smtClean="0"/>
              <a:t>2)</a:t>
            </a:r>
            <a:r>
              <a:rPr lang="ru-RU" altLang="ru-RU" sz="1700" smtClean="0"/>
              <a:t>	присваивание указателю адреса области памяти в явном виде:</a:t>
            </a:r>
          </a:p>
          <a:p>
            <a:r>
              <a:rPr lang="ru-RU" altLang="ru-RU" sz="1700" smtClean="0"/>
              <a:t> </a:t>
            </a:r>
            <a:r>
              <a:rPr lang="en-US" altLang="ru-RU" sz="1700" smtClean="0"/>
              <a:t>int</a:t>
            </a:r>
            <a:r>
              <a:rPr lang="ru-RU" altLang="ru-RU" sz="1700" smtClean="0"/>
              <a:t> *</a:t>
            </a:r>
            <a:r>
              <a:rPr lang="en-US" altLang="ru-RU" sz="1700" smtClean="0"/>
              <a:t>p</a:t>
            </a:r>
            <a:r>
              <a:rPr lang="ru-RU" altLang="ru-RU" sz="1700" smtClean="0"/>
              <a:t>=(</a:t>
            </a:r>
            <a:r>
              <a:rPr lang="en-US" altLang="ru-RU" sz="1700" smtClean="0"/>
              <a:t>int</a:t>
            </a:r>
            <a:r>
              <a:rPr lang="ru-RU" altLang="ru-RU" sz="1700" smtClean="0"/>
              <a:t> *) 0</a:t>
            </a:r>
            <a:r>
              <a:rPr lang="en-US" altLang="ru-RU" sz="1700" smtClean="0"/>
              <a:t>xB</a:t>
            </a:r>
            <a:r>
              <a:rPr lang="ru-RU" altLang="ru-RU" sz="1700" smtClean="0"/>
              <a:t>8000000;</a:t>
            </a:r>
          </a:p>
          <a:p>
            <a:r>
              <a:rPr lang="ru-RU" altLang="ru-RU" sz="1700" smtClean="0"/>
              <a:t>где 0хВ8000000 - шестнадцатеричная константа, </a:t>
            </a:r>
            <a:r>
              <a:rPr lang="ru-RU" altLang="ru-RU" sz="1700" i="1" smtClean="0"/>
              <a:t>(</a:t>
            </a:r>
            <a:r>
              <a:rPr lang="en-US" altLang="ru-RU" sz="1700" i="1" smtClean="0"/>
              <a:t>int </a:t>
            </a:r>
            <a:r>
              <a:rPr lang="ru-RU" altLang="ru-RU" sz="1700" i="1" smtClean="0"/>
              <a:t>*) </a:t>
            </a:r>
            <a:r>
              <a:rPr lang="ru-RU" altLang="ru-RU" sz="1700" smtClean="0"/>
              <a:t>- операция явного приве­дения типа к типу указатель на целочисленное значение.</a:t>
            </a:r>
          </a:p>
          <a:p>
            <a:r>
              <a:rPr lang="ru-RU" altLang="ru-RU" sz="1700" b="1" smtClean="0"/>
              <a:t>3)</a:t>
            </a:r>
            <a:r>
              <a:rPr lang="ru-RU" altLang="ru-RU" sz="1700" smtClean="0"/>
              <a:t>	присваивание пустого значения:</a:t>
            </a:r>
          </a:p>
          <a:p>
            <a:r>
              <a:rPr lang="en-US" altLang="ru-RU" sz="1700" smtClean="0"/>
              <a:t>int</a:t>
            </a:r>
            <a:r>
              <a:rPr lang="ru-RU" altLang="ru-RU" sz="1700" smtClean="0"/>
              <a:t> *</a:t>
            </a:r>
            <a:r>
              <a:rPr lang="en-US" altLang="ru-RU" sz="1700" smtClean="0"/>
              <a:t>x</a:t>
            </a:r>
            <a:r>
              <a:rPr lang="ru-RU" altLang="ru-RU" sz="1700" smtClean="0"/>
              <a:t>=</a:t>
            </a:r>
            <a:r>
              <a:rPr lang="en-US" altLang="ru-RU" sz="1700" smtClean="0"/>
              <a:t>NULL</a:t>
            </a:r>
            <a:r>
              <a:rPr lang="ru-RU" altLang="ru-RU" sz="1700" smtClean="0"/>
              <a:t>; </a:t>
            </a:r>
            <a:r>
              <a:rPr lang="en-US" altLang="ru-RU" sz="1700" smtClean="0"/>
              <a:t>int</a:t>
            </a:r>
            <a:r>
              <a:rPr lang="ru-RU" altLang="ru-RU" sz="1700" smtClean="0"/>
              <a:t> *</a:t>
            </a:r>
            <a:r>
              <a:rPr lang="en-US" altLang="ru-RU" sz="1700" smtClean="0"/>
              <a:t>y</a:t>
            </a:r>
            <a:r>
              <a:rPr lang="ru-RU" altLang="ru-RU" sz="1700" smtClean="0"/>
              <a:t>=0;</a:t>
            </a:r>
          </a:p>
          <a:p>
            <a:r>
              <a:rPr lang="ru-RU" altLang="ru-RU" sz="1700" smtClean="0"/>
              <a:t>где </a:t>
            </a:r>
            <a:r>
              <a:rPr lang="en-US" altLang="ru-RU" sz="1700" smtClean="0"/>
              <a:t>NULL </a:t>
            </a:r>
            <a:r>
              <a:rPr lang="ru-RU" altLang="ru-RU" sz="1700" smtClean="0"/>
              <a:t>стандартная константа, определенная как указатель равный О</a:t>
            </a:r>
          </a:p>
          <a:p>
            <a:r>
              <a:rPr lang="ru-RU" altLang="ru-RU" sz="1700" b="1" smtClean="0"/>
              <a:t>4)</a:t>
            </a:r>
            <a:r>
              <a:rPr lang="ru-RU" altLang="ru-RU" sz="1700" smtClean="0"/>
              <a:t>	выделение участка динамической памяти и присваивание ее адреса указателю:</a:t>
            </a:r>
          </a:p>
          <a:p>
            <a:r>
              <a:rPr lang="en-US" altLang="ru-RU" sz="1700" smtClean="0"/>
              <a:t>int *a = new int;	</a:t>
            </a:r>
            <a:r>
              <a:rPr lang="ru-RU" altLang="ru-RU" sz="1700" smtClean="0"/>
              <a:t>     </a:t>
            </a:r>
            <a:r>
              <a:rPr lang="en-US" altLang="ru-RU" sz="1700" smtClean="0"/>
              <a:t>//1</a:t>
            </a:r>
            <a:endParaRPr lang="ru-RU" altLang="ru-RU" sz="1700" smtClean="0"/>
          </a:p>
          <a:p>
            <a:r>
              <a:rPr lang="en-US" altLang="ru-RU" sz="1700" smtClean="0"/>
              <a:t>int *b = new int (50);    </a:t>
            </a:r>
            <a:r>
              <a:rPr lang="ru-RU" altLang="ru-RU" sz="1700" i="1" smtClean="0"/>
              <a:t>//2</a:t>
            </a:r>
            <a:endParaRPr lang="ru-RU" altLang="ru-RU" sz="1700" smtClean="0"/>
          </a:p>
          <a:p>
            <a:endParaRPr lang="ru-RU" altLang="ru-RU" sz="1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777287" cy="6429375"/>
          </a:xfrm>
        </p:spPr>
        <p:txBody>
          <a:bodyPr/>
          <a:lstStyle/>
          <a:p>
            <a:endParaRPr lang="ru-RU" altLang="ru-RU" sz="1800" b="1" smtClean="0"/>
          </a:p>
          <a:p>
            <a:endParaRPr lang="ru-RU" altLang="ru-RU" sz="1800" b="1" smtClean="0"/>
          </a:p>
          <a:p>
            <a:endParaRPr lang="ru-RU" altLang="ru-RU" sz="1800" b="1" smtClean="0"/>
          </a:p>
          <a:p>
            <a:r>
              <a:rPr lang="ru-RU" altLang="ru-RU" sz="1800" b="1" smtClean="0"/>
              <a:t>4)         </a:t>
            </a:r>
            <a:r>
              <a:rPr lang="ru-RU" altLang="ru-RU" sz="1800" smtClean="0"/>
              <a:t>выделение участка динамической памяти и присваивание ее адреса указателю:</a:t>
            </a:r>
          </a:p>
          <a:p>
            <a:r>
              <a:rPr lang="en-US" altLang="ru-RU" sz="1800" smtClean="0"/>
              <a:t>int *a = new int;         </a:t>
            </a:r>
            <a:r>
              <a:rPr lang="ru-RU" altLang="ru-RU" sz="1800" smtClean="0"/>
              <a:t>   </a:t>
            </a:r>
            <a:r>
              <a:rPr lang="en-US" altLang="ru-RU" sz="1800" smtClean="0"/>
              <a:t>//1</a:t>
            </a:r>
            <a:endParaRPr lang="ru-RU" altLang="ru-RU" sz="1800" smtClean="0"/>
          </a:p>
          <a:p>
            <a:r>
              <a:rPr lang="en-US" altLang="ru-RU" sz="1800" smtClean="0"/>
              <a:t>int *b = new int (50);    </a:t>
            </a:r>
            <a:r>
              <a:rPr lang="ru-RU" altLang="ru-RU" sz="1800" i="1" smtClean="0"/>
              <a:t>//2</a:t>
            </a:r>
            <a:endParaRPr lang="ru-RU" altLang="ru-RU" sz="1800" smtClean="0"/>
          </a:p>
          <a:p>
            <a:endParaRPr lang="ru-RU" altLang="ru-RU" sz="1800" smtClean="0"/>
          </a:p>
          <a:p>
            <a:r>
              <a:rPr lang="ru-RU" altLang="ru-RU" sz="1800" smtClean="0"/>
              <a:t>//</a:t>
            </a:r>
            <a:r>
              <a:rPr lang="ru-RU" altLang="ru-RU" sz="1800" i="1" smtClean="0"/>
              <a:t> 1 </a:t>
            </a:r>
            <a:r>
              <a:rPr lang="en-US" altLang="ru-RU" sz="1800" i="1" smtClean="0"/>
              <a:t> </a:t>
            </a:r>
            <a:r>
              <a:rPr lang="ru-RU" altLang="ru-RU" sz="1800" smtClean="0">
                <a:solidFill>
                  <a:srgbClr val="FF0000"/>
                </a:solidFill>
              </a:rPr>
              <a:t>операция </a:t>
            </a:r>
            <a:r>
              <a:rPr lang="en-US" altLang="ru-RU" sz="1800" i="1" smtClean="0">
                <a:solidFill>
                  <a:srgbClr val="FF0000"/>
                </a:solidFill>
              </a:rPr>
              <a:t>new </a:t>
            </a:r>
            <a:r>
              <a:rPr lang="ru-RU" altLang="ru-RU" sz="1800" smtClean="0"/>
              <a:t>выполняет выделение достаточного для размещения величины типа </a:t>
            </a:r>
            <a:r>
              <a:rPr lang="en-US" altLang="ru-RU" sz="1800" i="1" smtClean="0"/>
              <a:t>int </a:t>
            </a:r>
            <a:r>
              <a:rPr lang="ru-RU" altLang="ru-RU" sz="1800" smtClean="0"/>
              <a:t>участка динамической памяти и записывает адрес начала этого участка в переменную </a:t>
            </a:r>
            <a:r>
              <a:rPr lang="ru-RU" altLang="ru-RU" sz="1800" i="1" smtClean="0"/>
              <a:t>а. </a:t>
            </a:r>
          </a:p>
          <a:p>
            <a:r>
              <a:rPr lang="ru-RU" altLang="ru-RU" sz="1800" smtClean="0"/>
              <a:t>Память под переменную </a:t>
            </a:r>
            <a:r>
              <a:rPr lang="ru-RU" altLang="ru-RU" sz="1800" i="1" smtClean="0"/>
              <a:t>а </a:t>
            </a:r>
            <a:r>
              <a:rPr lang="ru-RU" altLang="ru-RU" sz="1800" smtClean="0"/>
              <a:t>выделяется на этапе компиляции. </a:t>
            </a:r>
          </a:p>
          <a:p>
            <a:r>
              <a:rPr lang="ru-RU" altLang="ru-RU" sz="1800" i="1" smtClean="0"/>
              <a:t>//2, </a:t>
            </a:r>
            <a:r>
              <a:rPr lang="ru-RU" altLang="ru-RU" sz="1800" smtClean="0"/>
              <a:t>кроме действий описанных выше, производится инициализация выделенной динамической памяти значением 50.</a:t>
            </a:r>
          </a:p>
          <a:p>
            <a:r>
              <a:rPr lang="ru-RU" altLang="ru-RU" sz="1800" smtClean="0"/>
              <a:t>Освобождение памяти, выделенной с помощью операции </a:t>
            </a:r>
            <a:r>
              <a:rPr lang="en-US" altLang="ru-RU" sz="1800" i="1" smtClean="0">
                <a:solidFill>
                  <a:srgbClr val="FF0000"/>
                </a:solidFill>
              </a:rPr>
              <a:t>new</a:t>
            </a:r>
            <a:r>
              <a:rPr lang="ru-RU" altLang="ru-RU" sz="1800" i="1" smtClean="0"/>
              <a:t>, </a:t>
            </a:r>
            <a:r>
              <a:rPr lang="ru-RU" altLang="ru-RU" sz="1800" smtClean="0"/>
              <a:t>должно выполняться с помощью операции </a:t>
            </a:r>
            <a:r>
              <a:rPr lang="en-US" altLang="ru-RU" sz="1800" i="1" smtClean="0">
                <a:solidFill>
                  <a:srgbClr val="FF0000"/>
                </a:solidFill>
              </a:rPr>
              <a:t>delete</a:t>
            </a:r>
            <a:r>
              <a:rPr lang="ru-RU" altLang="ru-RU" sz="1800" i="1" smtClean="0"/>
              <a:t>. </a:t>
            </a:r>
          </a:p>
          <a:p>
            <a:r>
              <a:rPr lang="ru-RU" altLang="ru-RU" sz="1800" smtClean="0"/>
              <a:t>При этом переменная-указатель сохраняется и может инициализир-ся повторно. </a:t>
            </a:r>
            <a:endParaRPr lang="en-US" altLang="ru-RU" sz="1800" smtClean="0"/>
          </a:p>
          <a:p>
            <a:r>
              <a:rPr lang="ru-RU" altLang="ru-RU" sz="1800" smtClean="0"/>
              <a:t>пример использования операции </a:t>
            </a:r>
            <a:r>
              <a:rPr lang="en-US" altLang="ru-RU" sz="1800" i="1" smtClean="0">
                <a:solidFill>
                  <a:srgbClr val="FF0000"/>
                </a:solidFill>
              </a:rPr>
              <a:t>delete</a:t>
            </a:r>
            <a:r>
              <a:rPr lang="ru-RU" altLang="ru-RU" sz="1800" i="1" smtClean="0">
                <a:solidFill>
                  <a:srgbClr val="FF0000"/>
                </a:solidFill>
              </a:rPr>
              <a:t>:</a:t>
            </a:r>
          </a:p>
          <a:p>
            <a:r>
              <a:rPr lang="ru-RU" altLang="ru-RU" sz="1800" i="1" smtClean="0">
                <a:solidFill>
                  <a:srgbClr val="FF0000"/>
                </a:solidFill>
              </a:rPr>
              <a:t>                                                                                </a:t>
            </a:r>
            <a:r>
              <a:rPr lang="en-US" altLang="ru-RU" sz="1800" smtClean="0">
                <a:solidFill>
                  <a:srgbClr val="FF0000"/>
                </a:solidFill>
              </a:rPr>
              <a:t>delete a</a:t>
            </a:r>
            <a:r>
              <a:rPr lang="ru-RU" altLang="ru-RU" sz="1800" smtClean="0">
                <a:solidFill>
                  <a:srgbClr val="FF0000"/>
                </a:solidFill>
              </a:rPr>
              <a:t>; </a:t>
            </a:r>
            <a:r>
              <a:rPr lang="en-US" altLang="ru-RU" sz="1800" smtClean="0">
                <a:solidFill>
                  <a:srgbClr val="FF0000"/>
                </a:solidFill>
              </a:rPr>
              <a:t>delete</a:t>
            </a:r>
            <a:r>
              <a:rPr lang="ru-RU" altLang="ru-RU" sz="1800" smtClean="0">
                <a:solidFill>
                  <a:srgbClr val="FF0000"/>
                </a:solidFill>
              </a:rPr>
              <a:t> []</a:t>
            </a:r>
            <a:r>
              <a:rPr lang="en-US" altLang="ru-RU" sz="1800" smtClean="0">
                <a:solidFill>
                  <a:srgbClr val="FF0000"/>
                </a:solidFill>
              </a:rPr>
              <a:t>b</a:t>
            </a:r>
            <a:r>
              <a:rPr lang="ru-RU" altLang="ru-RU" sz="1800" smtClean="0">
                <a:solidFill>
                  <a:srgbClr val="FF0000"/>
                </a:solidFill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/>
          <a:lstStyle/>
          <a:p>
            <a:pPr>
              <a:defRPr/>
            </a:pPr>
            <a:r>
              <a:rPr lang="ru-RU" sz="2400" dirty="0" smtClean="0"/>
              <a:t>ссылки</a:t>
            </a:r>
            <a:endParaRPr lang="ru-RU" sz="2400" dirty="0"/>
          </a:p>
        </p:txBody>
      </p:sp>
      <p:sp>
        <p:nvSpPr>
          <p:cNvPr id="58371" name="Содержимое 2"/>
          <p:cNvSpPr>
            <a:spLocks noGrp="1"/>
          </p:cNvSpPr>
          <p:nvPr>
            <p:ph idx="1"/>
          </p:nvPr>
        </p:nvSpPr>
        <p:spPr>
          <a:xfrm>
            <a:off x="214313" y="1143000"/>
            <a:ext cx="8929687" cy="5715000"/>
          </a:xfrm>
        </p:spPr>
        <p:txBody>
          <a:bodyPr/>
          <a:lstStyle/>
          <a:p>
            <a:r>
              <a:rPr lang="ru-RU" altLang="ru-RU" sz="1600" smtClean="0"/>
              <a:t>Ссылка представляет собой синоним имени, указанного при инициализации ссылки.</a:t>
            </a:r>
          </a:p>
          <a:p>
            <a:r>
              <a:rPr lang="ru-RU" altLang="ru-RU" sz="1600" smtClean="0"/>
              <a:t> Ссылку можно рассматривать как указатель, который разыменовывается неявным образом.</a:t>
            </a:r>
          </a:p>
          <a:p>
            <a:r>
              <a:rPr lang="ru-RU" altLang="ru-RU" sz="1600" smtClean="0"/>
              <a:t> Формат объявления ссылки</a:t>
            </a:r>
            <a:r>
              <a:rPr lang="ru-RU" altLang="ru-RU" sz="1600" smtClean="0">
                <a:solidFill>
                  <a:srgbClr val="FF0000"/>
                </a:solidFill>
              </a:rPr>
              <a:t>:      &lt;базовый тип&gt; &amp; &lt;имя ссылки&gt;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1600" smtClean="0"/>
              <a:t> Например:</a:t>
            </a:r>
            <a:br>
              <a:rPr lang="ru-RU" altLang="ru-RU" sz="1600" smtClean="0"/>
            </a:br>
            <a:r>
              <a:rPr lang="en-US" altLang="ru-RU" sz="1600" smtClean="0"/>
              <a:t>int </a:t>
            </a:r>
            <a:r>
              <a:rPr lang="ru-RU" altLang="ru-RU" sz="1600" smtClean="0"/>
              <a:t>а;	//целочисленная переменная</a:t>
            </a:r>
          </a:p>
          <a:p>
            <a:r>
              <a:rPr lang="en-US" altLang="ru-RU" sz="1600" smtClean="0"/>
              <a:t>int</a:t>
            </a:r>
            <a:r>
              <a:rPr lang="ru-RU" altLang="ru-RU" sz="1600" smtClean="0"/>
              <a:t> &amp;</a:t>
            </a:r>
            <a:r>
              <a:rPr lang="en-US" altLang="ru-RU" sz="1600" smtClean="0"/>
              <a:t>b</a:t>
            </a:r>
            <a:r>
              <a:rPr lang="ru-RU" altLang="ru-RU" sz="1600" smtClean="0"/>
              <a:t>=</a:t>
            </a:r>
            <a:r>
              <a:rPr lang="en-US" altLang="ru-RU" sz="1600" smtClean="0"/>
              <a:t>a</a:t>
            </a:r>
            <a:r>
              <a:rPr lang="ru-RU" altLang="ru-RU" sz="1600" smtClean="0"/>
              <a:t>;      //ссылка на целочисленную переменную а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1600" smtClean="0"/>
              <a:t> Следующий пример:</a:t>
            </a:r>
          </a:p>
          <a:p>
            <a:r>
              <a:rPr lang="ru-RU" altLang="ru-RU" sz="1600" smtClean="0"/>
              <a:t>#</a:t>
            </a:r>
            <a:r>
              <a:rPr lang="en-US" altLang="ru-RU" sz="1600" smtClean="0"/>
              <a:t>include</a:t>
            </a:r>
            <a:r>
              <a:rPr lang="ru-RU" altLang="ru-RU" sz="1600" smtClean="0"/>
              <a:t> &lt;</a:t>
            </a:r>
            <a:r>
              <a:rPr lang="en-US" altLang="ru-RU" sz="1600" smtClean="0"/>
              <a:t>iostream</a:t>
            </a:r>
            <a:r>
              <a:rPr lang="ru-RU" altLang="ru-RU" sz="1600" smtClean="0"/>
              <a:t>&gt;</a:t>
            </a:r>
          </a:p>
          <a:p>
            <a:r>
              <a:rPr lang="en-US" altLang="ru-RU" sz="1600" smtClean="0"/>
              <a:t>using namespace std;</a:t>
            </a:r>
            <a:endParaRPr lang="ru-RU" altLang="ru-RU" sz="1600" smtClean="0"/>
          </a:p>
          <a:p>
            <a:r>
              <a:rPr lang="en-US" altLang="ru-RU" sz="1600" smtClean="0"/>
              <a:t>int main()</a:t>
            </a:r>
            <a:endParaRPr lang="ru-RU" altLang="ru-RU" sz="1600" smtClean="0"/>
          </a:p>
          <a:p>
            <a:r>
              <a:rPr lang="ru-RU" altLang="ru-RU" sz="1600" smtClean="0"/>
              <a:t>{</a:t>
            </a:r>
            <a:r>
              <a:rPr lang="en-US" altLang="ru-RU" sz="1600" smtClean="0"/>
              <a:t>int a</a:t>
            </a:r>
            <a:r>
              <a:rPr lang="ru-RU" altLang="ru-RU" sz="1600" smtClean="0"/>
              <a:t>=50;    </a:t>
            </a:r>
            <a:r>
              <a:rPr lang="ru-RU" altLang="ru-RU" sz="1600" i="1" smtClean="0"/>
              <a:t>//целочисленная переменная а</a:t>
            </a:r>
            <a:endParaRPr lang="ru-RU" altLang="ru-RU" sz="1600" smtClean="0"/>
          </a:p>
          <a:p>
            <a:r>
              <a:rPr lang="en-US" altLang="ru-RU" sz="1600" smtClean="0"/>
              <a:t>int</a:t>
            </a:r>
            <a:r>
              <a:rPr lang="ru-RU" altLang="ru-RU" sz="1600" smtClean="0"/>
              <a:t> &amp;</a:t>
            </a:r>
            <a:r>
              <a:rPr lang="en-US" altLang="ru-RU" sz="1600" smtClean="0"/>
              <a:t>b</a:t>
            </a:r>
            <a:r>
              <a:rPr lang="ru-RU" altLang="ru-RU" sz="1600" smtClean="0"/>
              <a:t>=</a:t>
            </a:r>
            <a:r>
              <a:rPr lang="en-US" altLang="ru-RU" sz="1600" smtClean="0"/>
              <a:t>a</a:t>
            </a:r>
            <a:r>
              <a:rPr lang="ru-RU" altLang="ru-RU" sz="1600" smtClean="0"/>
              <a:t>;    </a:t>
            </a:r>
            <a:r>
              <a:rPr lang="ru-RU" altLang="ru-RU" sz="1600" i="1" smtClean="0"/>
              <a:t>//ссылка </a:t>
            </a:r>
            <a:r>
              <a:rPr lang="en-US" altLang="ru-RU" sz="1600" i="1" smtClean="0"/>
              <a:t>b </a:t>
            </a:r>
            <a:r>
              <a:rPr lang="ru-RU" altLang="ru-RU" sz="1600" smtClean="0"/>
              <a:t>- </a:t>
            </a:r>
            <a:r>
              <a:rPr lang="ru-RU" altLang="ru-RU" sz="1600" i="1" smtClean="0"/>
              <a:t>альтернативное имя для переменной </a:t>
            </a:r>
            <a:r>
              <a:rPr lang="ru-RU" altLang="ru-RU" sz="1600" smtClean="0"/>
              <a:t>а</a:t>
            </a:r>
          </a:p>
          <a:p>
            <a:r>
              <a:rPr lang="en-US" altLang="ru-RU" sz="1600" smtClean="0"/>
              <a:t>cout &lt;&lt;"a\t b\n";</a:t>
            </a:r>
            <a:endParaRPr lang="ru-RU" altLang="ru-RU" sz="1600" smtClean="0"/>
          </a:p>
          <a:p>
            <a:r>
              <a:rPr lang="en-US" altLang="ru-RU" sz="1600" smtClean="0"/>
              <a:t>cout «a &lt;&lt;"\t" «b«endl;</a:t>
            </a:r>
            <a:endParaRPr lang="ru-RU" altLang="ru-RU" sz="1600" smtClean="0"/>
          </a:p>
          <a:p>
            <a:r>
              <a:rPr lang="en-US" altLang="ru-RU" sz="1600" smtClean="0"/>
              <a:t>a++;	</a:t>
            </a:r>
            <a:r>
              <a:rPr lang="en-US" altLang="ru-RU" sz="1600" i="1" smtClean="0"/>
              <a:t>//1</a:t>
            </a:r>
            <a:endParaRPr lang="ru-RU" altLang="ru-RU" sz="1600" smtClean="0"/>
          </a:p>
          <a:p>
            <a:r>
              <a:rPr lang="en-US" altLang="ru-RU" sz="1600" b="1" smtClean="0"/>
              <a:t>cout «a &lt;&lt;"\t" «=b«endl;</a:t>
            </a:r>
            <a:endParaRPr lang="ru-RU" altLang="ru-RU" sz="1600" smtClean="0"/>
          </a:p>
          <a:p>
            <a:r>
              <a:rPr lang="en-US" altLang="ru-RU" sz="1600" smtClean="0"/>
              <a:t>b++;	</a:t>
            </a:r>
            <a:r>
              <a:rPr lang="en-US" altLang="ru-RU" sz="1600" i="1" smtClean="0"/>
              <a:t>//2</a:t>
            </a:r>
            <a:endParaRPr lang="ru-RU" altLang="ru-RU" sz="1600" smtClean="0"/>
          </a:p>
          <a:p>
            <a:r>
              <a:rPr lang="en-US" altLang="ru-RU" sz="1600" b="1" smtClean="0"/>
              <a:t>cout «a &lt;&lt;"\t" «b«endl;</a:t>
            </a:r>
            <a:endParaRPr lang="ru-RU" altLang="ru-RU" sz="1600" smtClean="0"/>
          </a:p>
          <a:p>
            <a:r>
              <a:rPr lang="en-US" altLang="ru-RU" sz="1600" b="1" smtClean="0"/>
              <a:t>return </a:t>
            </a:r>
            <a:r>
              <a:rPr lang="ru-RU" altLang="ru-RU" sz="1600" smtClean="0"/>
              <a:t>0;}</a:t>
            </a:r>
          </a:p>
          <a:p>
            <a:endParaRPr lang="ru-RU" altLang="ru-RU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14346"/>
          </a:xfrm>
        </p:spPr>
        <p:txBody>
          <a:bodyPr/>
          <a:lstStyle/>
          <a:p>
            <a:pPr>
              <a:defRPr/>
            </a:pPr>
            <a:r>
              <a:rPr lang="ru-RU" sz="2800" dirty="0" smtClean="0"/>
              <a:t>Одномерный массив</a:t>
            </a:r>
            <a:endParaRPr lang="ru-RU" sz="2800" dirty="0"/>
          </a:p>
        </p:txBody>
      </p:sp>
      <p:sp>
        <p:nvSpPr>
          <p:cNvPr id="59395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8929687" cy="5643562"/>
          </a:xfrm>
        </p:spPr>
        <p:txBody>
          <a:bodyPr/>
          <a:lstStyle/>
          <a:p>
            <a:r>
              <a:rPr lang="ru-RU" altLang="ru-RU" sz="2000" b="1" smtClean="0"/>
              <a:t>Одномерный массив </a:t>
            </a:r>
            <a:r>
              <a:rPr lang="ru-RU" altLang="ru-RU" sz="2000" smtClean="0"/>
              <a:t>- это фиксированное количество элементов одного и того же типа, объединенных общим именем, где каждый элемент имеет свой номер.</a:t>
            </a:r>
          </a:p>
          <a:p>
            <a:r>
              <a:rPr lang="ru-RU" altLang="ru-RU" sz="2000" b="1" i="1" smtClean="0"/>
              <a:t>Нумерация элементов массива в C++ </a:t>
            </a:r>
            <a:r>
              <a:rPr lang="ru-RU" altLang="ru-RU" sz="2000" i="1" smtClean="0"/>
              <a:t>начинается с нулевого элемента, то есть, если массив состоит из 10 элементов, то его элементы будут иметь следующие номера: 0, 1, 2, 3, 4, 5, 6, 7, 8, 9. </a:t>
            </a:r>
          </a:p>
          <a:p>
            <a:r>
              <a:rPr lang="ru-RU" altLang="ru-RU" sz="2000" smtClean="0"/>
              <a:t>Элементы массива могут быть любого типа, в том числе и структурированного (кроме файлового).</a:t>
            </a:r>
          </a:p>
          <a:p>
            <a:r>
              <a:rPr lang="ru-RU" altLang="ru-RU" sz="2000" smtClean="0"/>
              <a:t>Между указателями и массивами существует взаимосвязь: любое действие над элементами массивов, которое достигается индексированием, может быть выполнено и с помощью указателей.</a:t>
            </a:r>
          </a:p>
          <a:p>
            <a:r>
              <a:rPr lang="ru-RU" altLang="ru-RU" sz="2000" smtClean="0"/>
              <a:t> Вариант программы с указателями будет работать быстрее.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285750"/>
            <a:ext cx="9001125" cy="6572250"/>
          </a:xfrm>
        </p:spPr>
        <p:txBody>
          <a:bodyPr/>
          <a:lstStyle/>
          <a:p>
            <a:pPr>
              <a:defRPr/>
            </a:pPr>
            <a:r>
              <a:rPr lang="ru-RU" sz="1800" i="1" dirty="0" smtClean="0">
                <a:solidFill>
                  <a:schemeClr val="accent6"/>
                </a:solidFill>
              </a:rPr>
              <a:t>Дан массив из 10 целых чисел. Написать программу, которая заменяет в данном массиве все отрицательные элементы нулями.</a:t>
            </a:r>
            <a:endParaRPr lang="en-US" sz="1800" i="1" dirty="0" smtClean="0">
              <a:solidFill>
                <a:schemeClr val="accent6"/>
              </a:solidFill>
            </a:endParaRPr>
          </a:p>
          <a:p>
            <a:pPr>
              <a:buFont typeface="Wingdings 2" panose="05020102010507070707" pitchFamily="18" charset="2"/>
              <a:buNone/>
              <a:defRPr/>
            </a:pPr>
            <a:endParaRPr lang="ru-RU" sz="180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dirty="0" smtClean="0"/>
              <a:t>   #include &lt;iostream&gt; </a:t>
            </a:r>
            <a:endParaRPr lang="ru-RU" sz="180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dirty="0" smtClean="0"/>
              <a:t>   using namespace std; </a:t>
            </a: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dirty="0" smtClean="0"/>
              <a:t>   int main()</a:t>
            </a:r>
            <a:endParaRPr lang="ru-RU" sz="180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dirty="0" smtClean="0"/>
              <a:t>   </a:t>
            </a:r>
            <a:r>
              <a:rPr lang="ru-RU" sz="1800" dirty="0" smtClean="0"/>
              <a:t>{</a:t>
            </a:r>
            <a:r>
              <a:rPr lang="en-US" sz="1800" dirty="0" smtClean="0"/>
              <a:t> int n</a:t>
            </a:r>
            <a:r>
              <a:rPr lang="ru-RU" sz="1800" dirty="0" smtClean="0"/>
              <a:t>; </a:t>
            </a:r>
            <a:r>
              <a:rPr lang="en-US" sz="1800" dirty="0" smtClean="0"/>
              <a:t>cout&lt;&lt;</a:t>
            </a:r>
            <a:r>
              <a:rPr lang="ru-RU" sz="1800" dirty="0" smtClean="0"/>
              <a:t>"</a:t>
            </a:r>
            <a:r>
              <a:rPr lang="en-US" sz="1800" dirty="0" smtClean="0"/>
              <a:t>n</a:t>
            </a:r>
            <a:r>
              <a:rPr lang="ru-RU" sz="1800" dirty="0" smtClean="0"/>
              <a:t>="; </a:t>
            </a:r>
            <a:r>
              <a:rPr lang="en-US" sz="1800" dirty="0" smtClean="0"/>
              <a:t>cin&gt;&gt;n</a:t>
            </a:r>
            <a:r>
              <a:rPr lang="ru-RU" sz="1800" dirty="0" smtClean="0"/>
              <a:t>;	</a:t>
            </a:r>
            <a:r>
              <a:rPr lang="en-US" sz="1800" dirty="0" smtClean="0"/>
              <a:t>    </a:t>
            </a:r>
            <a:r>
              <a:rPr lang="ru-RU" sz="1800" i="1" dirty="0" smtClean="0"/>
              <a:t>//ввели количество элементов массива</a:t>
            </a:r>
            <a:endParaRPr lang="ru-RU" sz="180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dirty="0" smtClean="0"/>
              <a:t>     int a</a:t>
            </a:r>
            <a:r>
              <a:rPr lang="ru-RU" sz="1800" dirty="0" smtClean="0"/>
              <a:t>[</a:t>
            </a:r>
            <a:r>
              <a:rPr lang="en-US" sz="1800" dirty="0" smtClean="0"/>
              <a:t>n</a:t>
            </a:r>
            <a:r>
              <a:rPr lang="ru-RU" sz="1800" dirty="0" smtClean="0"/>
              <a:t>];     </a:t>
            </a:r>
            <a:r>
              <a:rPr lang="en-US" sz="1800" dirty="0" smtClean="0"/>
              <a:t>    </a:t>
            </a:r>
            <a:r>
              <a:rPr lang="ru-RU" sz="1800" dirty="0" smtClean="0"/>
              <a:t>// </a:t>
            </a:r>
            <a:r>
              <a:rPr lang="ru-RU" sz="1800" i="1" dirty="0" smtClean="0"/>
              <a:t>объявляем статический </a:t>
            </a:r>
            <a:r>
              <a:rPr lang="en-US" sz="1800" i="1" dirty="0" smtClean="0"/>
              <a:t>  </a:t>
            </a:r>
            <a:r>
              <a:rPr lang="ru-RU" sz="1800" i="1" dirty="0" smtClean="0"/>
              <a:t>массив размерностью </a:t>
            </a:r>
            <a:r>
              <a:rPr lang="en-US" sz="1800" i="1" dirty="0" smtClean="0"/>
              <a:t>n</a:t>
            </a: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i="1" dirty="0" smtClean="0"/>
              <a:t>     for </a:t>
            </a:r>
            <a:r>
              <a:rPr lang="ru-RU" sz="1800" dirty="0" smtClean="0"/>
              <a:t>(</a:t>
            </a:r>
            <a:r>
              <a:rPr lang="en-US" sz="1800" dirty="0" smtClean="0"/>
              <a:t>int i</a:t>
            </a:r>
            <a:r>
              <a:rPr lang="ru-RU" sz="1800" dirty="0" smtClean="0"/>
              <a:t>=0;</a:t>
            </a:r>
            <a:r>
              <a:rPr lang="en-US" sz="1800" dirty="0" smtClean="0"/>
              <a:t>i</a:t>
            </a:r>
            <a:r>
              <a:rPr lang="ru-RU" sz="1800" dirty="0" smtClean="0"/>
              <a:t>&lt;</a:t>
            </a:r>
            <a:r>
              <a:rPr lang="en-US" sz="1800" dirty="0" smtClean="0"/>
              <a:t>n</a:t>
            </a:r>
            <a:r>
              <a:rPr lang="ru-RU" sz="1800" dirty="0" smtClean="0"/>
              <a:t>; ++</a:t>
            </a:r>
            <a:r>
              <a:rPr lang="en-US" sz="1800" dirty="0" smtClean="0"/>
              <a:t>i</a:t>
            </a:r>
            <a:r>
              <a:rPr lang="ru-RU" sz="1800" dirty="0" smtClean="0"/>
              <a:t>)	</a:t>
            </a:r>
            <a:r>
              <a:rPr lang="ru-RU" sz="1800" i="1" dirty="0" smtClean="0"/>
              <a:t>//ввод и обработка данных</a:t>
            </a:r>
            <a:endParaRPr lang="ru-RU" sz="180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dirty="0" smtClean="0"/>
              <a:t>      </a:t>
            </a:r>
            <a:r>
              <a:rPr lang="ru-RU" sz="1800" dirty="0" smtClean="0"/>
              <a:t>{</a:t>
            </a:r>
            <a:r>
              <a:rPr lang="en-US" sz="1800" dirty="0" smtClean="0"/>
              <a:t>cout&lt;&lt;</a:t>
            </a:r>
            <a:r>
              <a:rPr lang="ru-RU" sz="1800" dirty="0" smtClean="0"/>
              <a:t>"</a:t>
            </a:r>
            <a:r>
              <a:rPr lang="en-US" sz="1800" dirty="0" smtClean="0"/>
              <a:t>a</a:t>
            </a:r>
            <a:r>
              <a:rPr lang="ru-RU" sz="1800" dirty="0" smtClean="0"/>
              <a:t>[“</a:t>
            </a:r>
            <a:r>
              <a:rPr lang="en-US" sz="1800" dirty="0" smtClean="0"/>
              <a:t>&lt;&lt;i&lt;&lt;</a:t>
            </a:r>
            <a:r>
              <a:rPr lang="ru-RU" sz="1800" dirty="0" smtClean="0"/>
              <a:t>"]="; </a:t>
            </a:r>
            <a:r>
              <a:rPr lang="en-US" sz="1800" dirty="0" smtClean="0"/>
              <a:t>cin&gt;&gt;a</a:t>
            </a:r>
            <a:r>
              <a:rPr lang="ru-RU" sz="1800" dirty="0" smtClean="0"/>
              <a:t>[</a:t>
            </a:r>
            <a:r>
              <a:rPr lang="en-US" sz="1800" dirty="0" err="1" smtClean="0"/>
              <a:t>ij</a:t>
            </a:r>
            <a:r>
              <a:rPr lang="ru-RU" sz="1800" dirty="0" smtClean="0"/>
              <a:t>);	</a:t>
            </a:r>
            <a:r>
              <a:rPr lang="ru-RU" sz="1800" i="1" dirty="0" smtClean="0"/>
              <a:t>//ввод очередного элемента</a:t>
            </a:r>
            <a:endParaRPr lang="ru-RU" sz="180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dirty="0" smtClean="0"/>
              <a:t>       if</a:t>
            </a:r>
            <a:r>
              <a:rPr lang="ru-RU" sz="1800" dirty="0" smtClean="0"/>
              <a:t> (</a:t>
            </a:r>
            <a:r>
              <a:rPr lang="en-US" sz="1800" dirty="0" smtClean="0"/>
              <a:t>a</a:t>
            </a:r>
            <a:r>
              <a:rPr lang="ru-RU" sz="1800" dirty="0" smtClean="0"/>
              <a:t>[</a:t>
            </a:r>
            <a:r>
              <a:rPr lang="en-US" sz="1800" dirty="0" smtClean="0"/>
              <a:t>i</a:t>
            </a:r>
            <a:r>
              <a:rPr lang="ru-RU" sz="1800" dirty="0" smtClean="0"/>
              <a:t>]&lt;0) </a:t>
            </a:r>
            <a:r>
              <a:rPr lang="en-US" sz="1800" dirty="0" smtClean="0"/>
              <a:t>a</a:t>
            </a:r>
            <a:r>
              <a:rPr lang="ru-RU" sz="1800" dirty="0" smtClean="0"/>
              <a:t>[</a:t>
            </a:r>
            <a:r>
              <a:rPr lang="en-US" sz="1800" dirty="0" smtClean="0"/>
              <a:t>i</a:t>
            </a:r>
            <a:r>
              <a:rPr lang="ru-RU" sz="1800" dirty="0" smtClean="0"/>
              <a:t>]=0;} </a:t>
            </a:r>
            <a:r>
              <a:rPr lang="en-US" sz="1800" dirty="0" smtClean="0"/>
              <a:t>  </a:t>
            </a:r>
            <a:r>
              <a:rPr lang="ru-RU" sz="1800" i="1" dirty="0" smtClean="0"/>
              <a:t>//если </a:t>
            </a:r>
            <a:r>
              <a:rPr lang="en-US" sz="1800" i="1" dirty="0" smtClean="0"/>
              <a:t>i</a:t>
            </a:r>
            <a:r>
              <a:rPr lang="ru-RU" sz="1800" i="1" dirty="0" smtClean="0"/>
              <a:t>-</a:t>
            </a:r>
            <a:r>
              <a:rPr lang="ru-RU" sz="1800" i="1" dirty="0" err="1" smtClean="0"/>
              <a:t>тый</a:t>
            </a:r>
            <a:r>
              <a:rPr lang="ru-RU" sz="1800" i="1" dirty="0" smtClean="0"/>
              <a:t> элемент массива отрицат</a:t>
            </a:r>
            <a:r>
              <a:rPr lang="en-US" sz="1800" i="1" dirty="0" smtClean="0"/>
              <a:t>.</a:t>
            </a:r>
            <a:r>
              <a:rPr lang="ru-RU" sz="1800" i="1" dirty="0" smtClean="0"/>
              <a:t>, то заменяем его на</a:t>
            </a:r>
            <a:r>
              <a:rPr lang="en-US" sz="1800" i="1" dirty="0" smtClean="0"/>
              <a:t> 0</a:t>
            </a: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i="1" dirty="0" smtClean="0"/>
              <a:t>     </a:t>
            </a:r>
            <a:r>
              <a:rPr lang="en-US" sz="1800" dirty="0" smtClean="0"/>
              <a:t>for</a:t>
            </a:r>
            <a:r>
              <a:rPr lang="ru-RU" sz="1800" dirty="0" smtClean="0"/>
              <a:t> (</a:t>
            </a:r>
            <a:r>
              <a:rPr lang="en-US" sz="1800" dirty="0" smtClean="0"/>
              <a:t>int i</a:t>
            </a:r>
            <a:r>
              <a:rPr lang="ru-RU" sz="1800" dirty="0" smtClean="0"/>
              <a:t>=0;</a:t>
            </a:r>
            <a:r>
              <a:rPr lang="en-US" sz="1800" dirty="0" smtClean="0"/>
              <a:t>i</a:t>
            </a:r>
            <a:r>
              <a:rPr lang="ru-RU" sz="1800" dirty="0" smtClean="0"/>
              <a:t>&lt;10;++</a:t>
            </a:r>
            <a:r>
              <a:rPr lang="en-US" sz="1800" dirty="0" smtClean="0"/>
              <a:t>i</a:t>
            </a:r>
            <a:r>
              <a:rPr lang="ru-RU" sz="1800" dirty="0" smtClean="0"/>
              <a:t>) </a:t>
            </a:r>
            <a:r>
              <a:rPr lang="en-US" sz="1800" dirty="0" smtClean="0"/>
              <a:t>cout&lt;&lt;a</a:t>
            </a:r>
            <a:r>
              <a:rPr lang="ru-RU" sz="1800" dirty="0" smtClean="0"/>
              <a:t>[</a:t>
            </a:r>
            <a:r>
              <a:rPr lang="en-US" sz="1800" dirty="0" smtClean="0"/>
              <a:t>i</a:t>
            </a:r>
            <a:r>
              <a:rPr lang="ru-RU" sz="1800" dirty="0" smtClean="0"/>
              <a:t>]</a:t>
            </a:r>
            <a:r>
              <a:rPr lang="en-US" sz="1800" dirty="0" smtClean="0"/>
              <a:t>&lt;&lt;</a:t>
            </a:r>
            <a:r>
              <a:rPr lang="ru-RU" sz="1800" dirty="0" smtClean="0"/>
              <a:t>"</a:t>
            </a:r>
            <a:r>
              <a:rPr lang="en-US" sz="1800" dirty="0" smtClean="0"/>
              <a:t>M</a:t>
            </a:r>
            <a:r>
              <a:rPr lang="ru-RU" sz="1800" dirty="0" smtClean="0"/>
              <a:t>"; </a:t>
            </a:r>
            <a:r>
              <a:rPr lang="ru-RU" sz="1800" i="1" dirty="0" smtClean="0"/>
              <a:t>//вывод массива на экран</a:t>
            </a:r>
            <a:endParaRPr lang="en-US" sz="1800" i="1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ru-RU" sz="1800" i="1" dirty="0" smtClean="0"/>
              <a:t> </a:t>
            </a:r>
            <a:r>
              <a:rPr lang="en-US" sz="1800" i="1" dirty="0" smtClean="0"/>
              <a:t>   </a:t>
            </a:r>
            <a:r>
              <a:rPr lang="en-US" sz="1800" dirty="0" smtClean="0"/>
              <a:t>return </a:t>
            </a:r>
            <a:r>
              <a:rPr lang="ru-RU" sz="1800" dirty="0" smtClean="0"/>
              <a:t>0;}</a:t>
            </a:r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r>
              <a:rPr lang="ru-RU" sz="1800" i="1" dirty="0" smtClean="0"/>
              <a:t>Результат работы программы:</a:t>
            </a:r>
            <a:r>
              <a:rPr lang="en-US" sz="1800" i="1" dirty="0" smtClean="0"/>
              <a:t>   </a:t>
            </a:r>
            <a:r>
              <a:rPr lang="ru-RU" sz="1800" dirty="0" smtClean="0"/>
              <a:t>Исходные данные	</a:t>
            </a:r>
            <a:r>
              <a:rPr lang="en-US" sz="1800" dirty="0" smtClean="0"/>
              <a:t>                </a:t>
            </a:r>
            <a:r>
              <a:rPr lang="ru-RU" sz="1800" dirty="0" smtClean="0"/>
              <a:t>Ответ</a:t>
            </a:r>
            <a:endParaRPr lang="en-US" sz="180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800" dirty="0" smtClean="0"/>
              <a:t>                                                              </a:t>
            </a:r>
            <a:r>
              <a:rPr lang="ru-RU" sz="1800" dirty="0" smtClean="0"/>
              <a:t>2 -4 1 2 -2 0 23 -12 1 -1	2 0 1 2 0 0 23 0 1 О</a:t>
            </a:r>
          </a:p>
          <a:p>
            <a:pPr>
              <a:defRPr/>
            </a:pPr>
            <a:endParaRPr lang="ru-RU" sz="1800" dirty="0" smtClean="0"/>
          </a:p>
          <a:p>
            <a:pPr>
              <a:buFont typeface="Wingdings 2" panose="05020102010507070707" pitchFamily="18" charset="2"/>
              <a:buNone/>
              <a:defRPr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431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400" dirty="0">
                <a:solidFill>
                  <a:srgbClr val="FF0000"/>
                </a:solidFill>
              </a:rPr>
              <a:t>Переменные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428750"/>
            <a:ext cx="8785225" cy="524033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Формат описания переменных: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b="1" smtClean="0"/>
              <a:t> </a:t>
            </a:r>
            <a:r>
              <a:rPr lang="en-US" altLang="ru-RU" sz="1800" b="1" smtClean="0"/>
              <a:t>[&lt;</a:t>
            </a:r>
            <a:r>
              <a:rPr lang="ru-RU" altLang="ru-RU" sz="1800" b="1" smtClean="0"/>
              <a:t>класс памяти</a:t>
            </a:r>
            <a:r>
              <a:rPr lang="en-US" altLang="ru-RU" sz="1800" b="1" smtClean="0"/>
              <a:t>&gt;]&lt;</a:t>
            </a:r>
            <a:r>
              <a:rPr lang="ru-RU" altLang="ru-RU" sz="1800" b="1" smtClean="0"/>
              <a:t>тип</a:t>
            </a:r>
            <a:r>
              <a:rPr lang="en-US" altLang="ru-RU" sz="1800" b="1" smtClean="0"/>
              <a:t>&gt;&lt;</a:t>
            </a:r>
            <a:r>
              <a:rPr lang="ru-RU" altLang="ru-RU" sz="1800" b="1" smtClean="0"/>
              <a:t>имя</a:t>
            </a:r>
            <a:r>
              <a:rPr lang="en-US" altLang="ru-RU" sz="1800" b="1" smtClean="0"/>
              <a:t>&gt;[=&lt;</a:t>
            </a:r>
            <a:r>
              <a:rPr lang="ru-RU" altLang="ru-RU" sz="1800" b="1" smtClean="0"/>
              <a:t>выражение</a:t>
            </a:r>
            <a:r>
              <a:rPr lang="en-US" altLang="ru-RU" sz="1800" b="1" smtClean="0"/>
              <a:t>&gt;</a:t>
            </a:r>
            <a:r>
              <a:rPr lang="ru-RU" altLang="ru-RU" sz="1800" b="1" smtClean="0"/>
              <a:t> </a:t>
            </a:r>
            <a:r>
              <a:rPr lang="en-US" altLang="ru-RU" sz="1800" b="1" smtClean="0"/>
              <a:t>| (&lt;</a:t>
            </a:r>
            <a:r>
              <a:rPr lang="ru-RU" altLang="ru-RU" sz="1800" b="1" smtClean="0"/>
              <a:t>выражение</a:t>
            </a:r>
            <a:r>
              <a:rPr lang="en-US" altLang="ru-RU" sz="1800" b="1" smtClean="0"/>
              <a:t>&gt;)];</a:t>
            </a:r>
            <a:endParaRPr lang="ru-RU" altLang="ru-RU" sz="1800" b="1" smtClean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ru-RU" sz="1800" i="1" u="sng" smtClean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i="1" u="sng" smtClean="0"/>
              <a:t>Пример</a:t>
            </a:r>
            <a:r>
              <a:rPr lang="ru-RU" altLang="ru-RU" sz="1800" smtClean="0"/>
              <a:t>:</a:t>
            </a:r>
            <a:endParaRPr lang="en-US" altLang="ru-RU" sz="1800" smtClean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800" smtClean="0"/>
              <a:t>              </a:t>
            </a:r>
            <a:r>
              <a:rPr lang="ru-RU" altLang="ru-RU" sz="1800" smtClean="0"/>
              <a:t> </a:t>
            </a:r>
            <a:r>
              <a:rPr lang="en-US" altLang="ru-RU" sz="1800" smtClean="0">
                <a:solidFill>
                  <a:srgbClr val="FF0000"/>
                </a:solidFill>
              </a:rPr>
              <a:t>int I,j;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800" smtClean="0">
                <a:solidFill>
                  <a:srgbClr val="FF0000"/>
                </a:solidFill>
              </a:rPr>
              <a:t>               double x;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Значение переменных должно быть определено с помощью: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1. оператора присваивания:</a:t>
            </a:r>
            <a:r>
              <a:rPr lang="en-US" altLang="ru-RU" sz="1800" smtClean="0"/>
              <a:t> </a:t>
            </a:r>
            <a:r>
              <a:rPr lang="ru-RU" altLang="ru-RU" sz="1800" smtClean="0"/>
              <a:t> </a:t>
            </a:r>
            <a:r>
              <a:rPr lang="en-US" altLang="ru-RU" sz="1800" smtClean="0">
                <a:solidFill>
                  <a:srgbClr val="FF0000"/>
                </a:solidFill>
              </a:rPr>
              <a:t>int a</a:t>
            </a:r>
            <a:r>
              <a:rPr lang="en-US" altLang="ru-RU" sz="1800" smtClean="0"/>
              <a:t>;  </a:t>
            </a:r>
            <a:r>
              <a:rPr lang="en-US" altLang="ru-RU" sz="1800" i="1" smtClean="0"/>
              <a:t>//</a:t>
            </a:r>
            <a:r>
              <a:rPr lang="ru-RU" altLang="ru-RU" sz="1800" i="1" smtClean="0"/>
              <a:t>описание переменной</a:t>
            </a:r>
            <a:endParaRPr lang="ru-RU" altLang="ru-RU" sz="1800" smtClean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                                                </a:t>
            </a:r>
            <a:r>
              <a:rPr lang="en-US" altLang="ru-RU" sz="1800" smtClean="0"/>
              <a:t> </a:t>
            </a:r>
            <a:r>
              <a:rPr lang="ru-RU" altLang="ru-RU" sz="1800" smtClean="0"/>
              <a:t> </a:t>
            </a:r>
            <a:r>
              <a:rPr lang="en-US" altLang="ru-RU" sz="1800" smtClean="0">
                <a:solidFill>
                  <a:srgbClr val="FF0000"/>
                </a:solidFill>
              </a:rPr>
              <a:t>int= a;</a:t>
            </a:r>
            <a:r>
              <a:rPr lang="en-US" altLang="ru-RU" sz="1800" smtClean="0"/>
              <a:t>  </a:t>
            </a:r>
            <a:r>
              <a:rPr lang="en-US" altLang="ru-RU" sz="1800" i="1" smtClean="0"/>
              <a:t>//</a:t>
            </a:r>
            <a:r>
              <a:rPr lang="ru-RU" altLang="ru-RU" sz="1800" i="1" smtClean="0"/>
              <a:t>опред.значения.переменной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800" smtClean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2. оператора ввода:              </a:t>
            </a:r>
            <a:r>
              <a:rPr lang="en-US" altLang="ru-RU" sz="1800" smtClean="0"/>
              <a:t> </a:t>
            </a:r>
            <a:r>
              <a:rPr lang="ru-RU" altLang="ru-RU" sz="1800" smtClean="0"/>
              <a:t> </a:t>
            </a:r>
            <a:r>
              <a:rPr lang="en-US" altLang="ru-RU" sz="1800" smtClean="0">
                <a:solidFill>
                  <a:srgbClr val="FF0000"/>
                </a:solidFill>
              </a:rPr>
              <a:t>int a;</a:t>
            </a:r>
            <a:r>
              <a:rPr lang="en-US" altLang="ru-RU" sz="1800" smtClean="0"/>
              <a:t>  </a:t>
            </a:r>
            <a:r>
              <a:rPr lang="en-US" altLang="ru-RU" sz="1800" i="1" smtClean="0"/>
              <a:t>//</a:t>
            </a:r>
            <a:r>
              <a:rPr lang="ru-RU" altLang="ru-RU" sz="1800" i="1" smtClean="0"/>
              <a:t>описание переменной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                                                 </a:t>
            </a:r>
            <a:r>
              <a:rPr lang="en-US" altLang="ru-RU" sz="1800" smtClean="0"/>
              <a:t> </a:t>
            </a:r>
            <a:r>
              <a:rPr lang="en-US" altLang="ru-RU" sz="1800" smtClean="0">
                <a:solidFill>
                  <a:srgbClr val="FF0000"/>
                </a:solidFill>
              </a:rPr>
              <a:t>cin&gt;&gt;a</a:t>
            </a:r>
            <a:r>
              <a:rPr lang="en-US" altLang="ru-RU" sz="1800" smtClean="0"/>
              <a:t>;  </a:t>
            </a:r>
            <a:r>
              <a:rPr lang="en-US" altLang="ru-RU" sz="1800" i="1" smtClean="0"/>
              <a:t>//</a:t>
            </a:r>
            <a:r>
              <a:rPr lang="ru-RU" altLang="ru-RU" sz="1800" i="1" smtClean="0"/>
              <a:t>опред.знач.переменной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3. инициализация – опред.значения переменной на этом этапе описания.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                                                 </a:t>
            </a:r>
            <a:r>
              <a:rPr lang="en-US" altLang="ru-RU" sz="1800" smtClean="0"/>
              <a:t> </a:t>
            </a:r>
            <a:r>
              <a:rPr lang="en-US" altLang="ru-RU" sz="1800" smtClean="0">
                <a:solidFill>
                  <a:srgbClr val="FF0000"/>
                </a:solidFill>
              </a:rPr>
              <a:t>int i=100</a:t>
            </a:r>
            <a:r>
              <a:rPr lang="en-US" altLang="ru-RU" sz="1800" smtClean="0"/>
              <a:t>   </a:t>
            </a:r>
            <a:r>
              <a:rPr lang="en-US" altLang="ru-RU" sz="1800" i="1" smtClean="0"/>
              <a:t>//</a:t>
            </a:r>
            <a:r>
              <a:rPr lang="ru-RU" altLang="ru-RU" sz="1800" i="1" smtClean="0"/>
              <a:t>инициализация копией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                                                 </a:t>
            </a:r>
            <a:r>
              <a:rPr lang="en-US" altLang="ru-RU" sz="1800" smtClean="0"/>
              <a:t> </a:t>
            </a:r>
            <a:r>
              <a:rPr lang="en-US" altLang="ru-RU" sz="1800" smtClean="0">
                <a:solidFill>
                  <a:srgbClr val="FF0000"/>
                </a:solidFill>
              </a:rPr>
              <a:t>int i (100);</a:t>
            </a:r>
            <a:r>
              <a:rPr lang="ru-RU" altLang="ru-RU" sz="1800" smtClean="0"/>
              <a:t>  </a:t>
            </a:r>
            <a:r>
              <a:rPr lang="ru-RU" altLang="ru-RU" sz="1800" i="1" smtClean="0"/>
              <a:t>// прямая инициализация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                                                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                     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z="1800" smtClean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8848725" cy="6643687"/>
          </a:xfrm>
        </p:spPr>
        <p:txBody>
          <a:bodyPr/>
          <a:lstStyle/>
          <a:p>
            <a:pPr>
              <a:defRPr/>
            </a:pPr>
            <a:r>
              <a:rPr lang="ru-RU" sz="1800" dirty="0" smtClean="0">
                <a:solidFill>
                  <a:schemeClr val="accent6"/>
                </a:solidFill>
              </a:rPr>
              <a:t>Дан массив из </a:t>
            </a:r>
            <a:r>
              <a:rPr lang="en-US" sz="1800" dirty="0" err="1" smtClean="0">
                <a:solidFill>
                  <a:schemeClr val="accent6"/>
                </a:solidFill>
              </a:rPr>
              <a:t>n</a:t>
            </a:r>
            <a:r>
              <a:rPr lang="ru-RU" sz="1800" dirty="0" smtClean="0">
                <a:solidFill>
                  <a:schemeClr val="accent6"/>
                </a:solidFill>
              </a:rPr>
              <a:t> действительных чисел (</a:t>
            </a:r>
            <a:r>
              <a:rPr lang="en-US" sz="1800" dirty="0" err="1" smtClean="0">
                <a:solidFill>
                  <a:schemeClr val="accent6"/>
                </a:solidFill>
              </a:rPr>
              <a:t>n</a:t>
            </a:r>
            <a:r>
              <a:rPr lang="ru-RU" sz="1800" dirty="0" smtClean="0">
                <a:solidFill>
                  <a:schemeClr val="accent6"/>
                </a:solidFill>
              </a:rPr>
              <a:t>&lt;100). 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ru-RU" sz="1800" dirty="0" smtClean="0">
                <a:solidFill>
                  <a:schemeClr val="accent6"/>
                </a:solidFill>
              </a:rPr>
              <a:t>Написать программу для подсчета</a:t>
            </a:r>
            <a:r>
              <a:rPr lang="en-US" sz="1800" dirty="0" smtClean="0">
                <a:solidFill>
                  <a:schemeClr val="accent6"/>
                </a:solidFill>
              </a:rPr>
              <a:t> </a:t>
            </a:r>
            <a:r>
              <a:rPr lang="ru-RU" sz="1800" dirty="0" smtClean="0">
                <a:solidFill>
                  <a:schemeClr val="accent6"/>
                </a:solidFill>
              </a:rPr>
              <a:t>суммы этих чисел</a:t>
            </a:r>
            <a:r>
              <a:rPr lang="en-US" sz="1800" dirty="0" smtClean="0">
                <a:solidFill>
                  <a:schemeClr val="accent6"/>
                </a:solidFill>
              </a:rPr>
              <a:t>.</a:t>
            </a:r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#include &lt;iostream&gt;                            </a:t>
            </a:r>
          </a:p>
          <a:p>
            <a:pPr>
              <a:defRPr/>
            </a:pPr>
            <a:r>
              <a:rPr lang="en-US" sz="1800" dirty="0" smtClean="0"/>
              <a:t> using namespace std;</a:t>
            </a:r>
          </a:p>
          <a:p>
            <a:pPr>
              <a:defRPr/>
            </a:pPr>
            <a:r>
              <a:rPr lang="en-US" sz="1800" dirty="0" smtClean="0"/>
              <a:t> int main() </a:t>
            </a:r>
          </a:p>
          <a:p>
            <a:pPr>
              <a:defRPr/>
            </a:pPr>
            <a:r>
              <a:rPr lang="en-US" sz="1800" dirty="0" smtClean="0"/>
              <a:t>{ int n; cout&lt;&lt;"n="; cin&gt;&gt;n;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float a[n];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float s=0;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for (int i=0;i&lt;n; ++i)</a:t>
            </a:r>
            <a:endParaRPr lang="ru-RU" sz="1800" dirty="0" smtClean="0"/>
          </a:p>
          <a:p>
            <a:pPr>
              <a:defRPr/>
            </a:pPr>
            <a:r>
              <a:rPr lang="ru-RU" sz="1800" dirty="0" smtClean="0"/>
              <a:t>{</a:t>
            </a:r>
            <a:r>
              <a:rPr lang="en-US" sz="1800" dirty="0" smtClean="0"/>
              <a:t>cout&lt;&lt;</a:t>
            </a:r>
            <a:r>
              <a:rPr lang="ru-RU" sz="1800" dirty="0" smtClean="0"/>
              <a:t>"</a:t>
            </a:r>
            <a:r>
              <a:rPr lang="en-US" sz="1800" dirty="0" smtClean="0"/>
              <a:t>a</a:t>
            </a:r>
            <a:r>
              <a:rPr lang="ru-RU" sz="1800" dirty="0" smtClean="0"/>
              <a:t>[“</a:t>
            </a:r>
            <a:r>
              <a:rPr lang="en-US" sz="1800" dirty="0" smtClean="0"/>
              <a:t>&lt;&lt;i&lt;&lt;</a:t>
            </a:r>
            <a:r>
              <a:rPr lang="ru-RU" sz="1800" dirty="0" smtClean="0"/>
              <a:t>"]="; </a:t>
            </a:r>
            <a:r>
              <a:rPr lang="en-US" sz="1800" dirty="0" smtClean="0"/>
              <a:t>cin&gt;&gt;a</a:t>
            </a:r>
            <a:r>
              <a:rPr lang="ru-RU" sz="1800" dirty="0" smtClean="0"/>
              <a:t>[</a:t>
            </a:r>
            <a:r>
              <a:rPr lang="en-US" sz="1800" dirty="0" smtClean="0"/>
              <a:t>i]</a:t>
            </a:r>
            <a:r>
              <a:rPr lang="ru-RU" sz="1800" dirty="0" smtClean="0"/>
              <a:t>;</a:t>
            </a:r>
            <a:r>
              <a:rPr lang="en-US" sz="1800" dirty="0" smtClean="0"/>
              <a:t>   </a:t>
            </a:r>
            <a:r>
              <a:rPr lang="ru-RU" sz="1800" dirty="0" smtClean="0"/>
              <a:t> </a:t>
            </a:r>
            <a:r>
              <a:rPr lang="ru-RU" sz="1800" i="1" dirty="0" smtClean="0"/>
              <a:t>//ввод очередного элемента в массив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s</a:t>
            </a:r>
            <a:r>
              <a:rPr lang="ru-RU" sz="1800" dirty="0" smtClean="0"/>
              <a:t>+=</a:t>
            </a:r>
            <a:r>
              <a:rPr lang="en-US" sz="1800" dirty="0" smtClean="0"/>
              <a:t>a</a:t>
            </a:r>
            <a:r>
              <a:rPr lang="ru-RU" sz="1800" dirty="0" smtClean="0"/>
              <a:t>[</a:t>
            </a:r>
            <a:r>
              <a:rPr lang="en-US" sz="1800" dirty="0" smtClean="0"/>
              <a:t>i</a:t>
            </a:r>
            <a:r>
              <a:rPr lang="ru-RU" sz="1800" dirty="0" smtClean="0"/>
              <a:t>];}	</a:t>
            </a:r>
            <a:r>
              <a:rPr lang="ru-RU" sz="1800" i="1" dirty="0" smtClean="0"/>
              <a:t>//добавление значения элемента массива к сумме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cout &lt;&lt;"s=“&lt;&lt;s&lt;&lt;endl; </a:t>
            </a:r>
          </a:p>
          <a:p>
            <a:pPr>
              <a:defRPr/>
            </a:pPr>
            <a:r>
              <a:rPr lang="en-US" sz="1800" dirty="0" smtClean="0"/>
              <a:t>return 0;}</a:t>
            </a:r>
            <a:endParaRPr lang="ru-RU" sz="1800" dirty="0" smtClean="0"/>
          </a:p>
          <a:p>
            <a:pPr>
              <a:defRPr/>
            </a:pPr>
            <a:endParaRPr lang="en-US" sz="1800" i="1" dirty="0" smtClean="0"/>
          </a:p>
          <a:p>
            <a:pPr>
              <a:defRPr/>
            </a:pPr>
            <a:r>
              <a:rPr lang="ru-RU" sz="1800" i="1" dirty="0" smtClean="0"/>
              <a:t>Результат работы программы:	</a:t>
            </a:r>
            <a:r>
              <a:rPr lang="en-US" sz="1800" i="1" dirty="0" err="1" smtClean="0"/>
              <a:t>n</a:t>
            </a:r>
            <a:r>
              <a:rPr lang="ru-RU" sz="1800" dirty="0" smtClean="0"/>
              <a:t>	Исходные данные</a:t>
            </a:r>
            <a:r>
              <a:rPr lang="en-US" sz="1800" dirty="0" smtClean="0"/>
              <a:t> </a:t>
            </a:r>
            <a:r>
              <a:rPr lang="ru-RU" sz="1800" dirty="0" smtClean="0"/>
              <a:t>	Ответ</a:t>
            </a:r>
          </a:p>
          <a:p>
            <a:pPr>
              <a:defRPr/>
            </a:pPr>
            <a:r>
              <a:rPr lang="en-US" sz="1800" dirty="0" smtClean="0"/>
              <a:t>                                                          </a:t>
            </a:r>
            <a:r>
              <a:rPr lang="ru-RU" sz="1800" dirty="0" smtClean="0"/>
              <a:t>5	23 0 2.5 1.7 -1.5	</a:t>
            </a:r>
            <a:r>
              <a:rPr lang="en-US" sz="1800" dirty="0" smtClean="0"/>
              <a:t>                S</a:t>
            </a:r>
            <a:r>
              <a:rPr lang="ru-RU" sz="1800" dirty="0" smtClean="0"/>
              <a:t> = 5</a:t>
            </a:r>
          </a:p>
          <a:p>
            <a:pPr>
              <a:defRPr/>
            </a:pPr>
            <a:r>
              <a:rPr lang="ru-RU" sz="1800" b="1" dirty="0" smtClean="0"/>
              <a:t>при подсчете суммы  используется прием накопления суммы </a:t>
            </a:r>
            <a:r>
              <a:rPr lang="en-US" sz="1800" b="1" i="1" dirty="0" smtClean="0"/>
              <a:t>s</a:t>
            </a:r>
            <a:r>
              <a:rPr lang="ru-RU" sz="1800" b="1" i="1" dirty="0" smtClean="0"/>
              <a:t>+=</a:t>
            </a:r>
            <a:r>
              <a:rPr lang="en-US" sz="1800" b="1" i="1" dirty="0" smtClean="0"/>
              <a:t>a</a:t>
            </a:r>
            <a:r>
              <a:rPr lang="ru-RU" sz="1800" b="1" i="1" dirty="0" smtClean="0"/>
              <a:t>[</a:t>
            </a:r>
            <a:r>
              <a:rPr lang="en-US" sz="1800" b="1" i="1" dirty="0" smtClean="0"/>
              <a:t>i</a:t>
            </a:r>
            <a:r>
              <a:rPr lang="ru-RU" sz="1800" b="1" i="1" dirty="0" smtClean="0"/>
              <a:t>].</a:t>
            </a:r>
            <a:endParaRPr lang="ru-RU" sz="1800" b="1" dirty="0" smtClean="0"/>
          </a:p>
          <a:p>
            <a:pPr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9144000" cy="6643687"/>
          </a:xfrm>
        </p:spPr>
        <p:txBody>
          <a:bodyPr/>
          <a:lstStyle/>
          <a:p>
            <a:pPr>
              <a:defRPr/>
            </a:pPr>
            <a:r>
              <a:rPr lang="ru-RU" sz="1800" dirty="0" smtClean="0">
                <a:solidFill>
                  <a:schemeClr val="accent6"/>
                </a:solidFill>
              </a:rPr>
              <a:t>Дан массив из </a:t>
            </a:r>
            <a:r>
              <a:rPr lang="en-US" sz="1800" dirty="0" err="1" smtClean="0">
                <a:solidFill>
                  <a:schemeClr val="accent6"/>
                </a:solidFill>
              </a:rPr>
              <a:t>n</a:t>
            </a:r>
            <a:r>
              <a:rPr lang="ru-RU" sz="1800" dirty="0" smtClean="0">
                <a:solidFill>
                  <a:schemeClr val="accent6"/>
                </a:solidFill>
              </a:rPr>
              <a:t> целых чисел (</a:t>
            </a:r>
            <a:r>
              <a:rPr lang="en-US" sz="1800" dirty="0" err="1" smtClean="0">
                <a:solidFill>
                  <a:schemeClr val="accent6"/>
                </a:solidFill>
              </a:rPr>
              <a:t>n</a:t>
            </a:r>
            <a:r>
              <a:rPr lang="ru-RU" sz="1800" dirty="0" smtClean="0">
                <a:solidFill>
                  <a:schemeClr val="accent6"/>
                </a:solidFill>
              </a:rPr>
              <a:t>&lt;100). Написать программу для подсчета среднего</a:t>
            </a:r>
            <a:br>
              <a:rPr lang="ru-RU" sz="1800" dirty="0" smtClean="0">
                <a:solidFill>
                  <a:schemeClr val="accent6"/>
                </a:solidFill>
              </a:rPr>
            </a:br>
            <a:r>
              <a:rPr lang="ru-RU" sz="1800" dirty="0" smtClean="0">
                <a:solidFill>
                  <a:schemeClr val="accent6"/>
                </a:solidFill>
              </a:rPr>
              <a:t>арифметического четных значений данного массива</a:t>
            </a:r>
            <a:r>
              <a:rPr lang="en-US" sz="1800" dirty="0" smtClean="0">
                <a:solidFill>
                  <a:schemeClr val="accent6"/>
                </a:solidFill>
              </a:rPr>
              <a:t>.</a:t>
            </a:r>
          </a:p>
          <a:p>
            <a:pPr>
              <a:defRPr/>
            </a:pPr>
            <a:endParaRPr lang="ru-RU" sz="1600" dirty="0" smtClean="0"/>
          </a:p>
          <a:p>
            <a:pPr>
              <a:defRPr/>
            </a:pPr>
            <a:r>
              <a:rPr lang="en-US" sz="1400" dirty="0" smtClean="0"/>
              <a:t>#include &lt;iosfream&gt;</a:t>
            </a:r>
          </a:p>
          <a:p>
            <a:pPr>
              <a:defRPr/>
            </a:pPr>
            <a:r>
              <a:rPr lang="en-US" sz="1400" dirty="0" smtClean="0"/>
              <a:t> using namespace std;</a:t>
            </a:r>
          </a:p>
          <a:p>
            <a:pPr>
              <a:defRPr/>
            </a:pPr>
            <a:r>
              <a:rPr lang="en-US" sz="1400" dirty="0" smtClean="0"/>
              <a:t> int main()</a:t>
            </a:r>
            <a:endParaRPr lang="ru-RU" sz="1400" dirty="0" smtClean="0"/>
          </a:p>
          <a:p>
            <a:pPr>
              <a:defRPr/>
            </a:pPr>
            <a:r>
              <a:rPr lang="en-US" sz="1600" dirty="0" smtClean="0"/>
              <a:t>{ int n;  cout&lt;&lt;"n="; cin&gt;&gt;n;</a:t>
            </a:r>
          </a:p>
          <a:p>
            <a:pPr>
              <a:defRPr/>
            </a:pPr>
            <a:r>
              <a:rPr lang="en-US" sz="1600" dirty="0" smtClean="0"/>
              <a:t> int a[n], k=0; </a:t>
            </a:r>
          </a:p>
          <a:p>
            <a:pPr>
              <a:defRPr/>
            </a:pPr>
            <a:r>
              <a:rPr lang="en-US" sz="1600" dirty="0" smtClean="0"/>
              <a:t> float s=0;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  for (int i=0;i&lt;n; ++i)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   </a:t>
            </a:r>
            <a:r>
              <a:rPr lang="ru-RU" sz="1600" dirty="0" smtClean="0"/>
              <a:t>{</a:t>
            </a:r>
            <a:r>
              <a:rPr lang="en-US" sz="1600" dirty="0" smtClean="0"/>
              <a:t> cout&lt;&lt;</a:t>
            </a:r>
            <a:r>
              <a:rPr lang="ru-RU" sz="1600" dirty="0" smtClean="0"/>
              <a:t>"</a:t>
            </a:r>
            <a:r>
              <a:rPr lang="en-US" sz="1600" dirty="0" smtClean="0"/>
              <a:t>a</a:t>
            </a:r>
            <a:r>
              <a:rPr lang="ru-RU" sz="1600" dirty="0" smtClean="0"/>
              <a:t>[“</a:t>
            </a:r>
            <a:r>
              <a:rPr lang="en-US" sz="1600" dirty="0" smtClean="0"/>
              <a:t>&lt;&lt;i&lt;&lt;</a:t>
            </a:r>
            <a:r>
              <a:rPr lang="ru-RU" sz="1600" dirty="0" smtClean="0"/>
              <a:t>"]="; </a:t>
            </a:r>
            <a:r>
              <a:rPr lang="en-US" sz="1600" dirty="0" smtClean="0"/>
              <a:t>cin&gt;&gt;a</a:t>
            </a:r>
            <a:r>
              <a:rPr lang="ru-RU" sz="1600" dirty="0" smtClean="0"/>
              <a:t>[</a:t>
            </a:r>
            <a:r>
              <a:rPr lang="en-US" sz="1600" dirty="0" smtClean="0"/>
              <a:t>i]</a:t>
            </a:r>
            <a:r>
              <a:rPr lang="ru-RU" sz="1600" dirty="0" smtClean="0"/>
              <a:t>;	</a:t>
            </a:r>
            <a:r>
              <a:rPr lang="ru-RU" sz="1600" i="1" dirty="0" smtClean="0"/>
              <a:t>//ввод очередного элемента в массив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    if</a:t>
            </a:r>
            <a:r>
              <a:rPr lang="ru-RU" sz="1600" dirty="0" smtClean="0"/>
              <a:t> (!(</a:t>
            </a:r>
            <a:r>
              <a:rPr lang="en-US" sz="1600" dirty="0" smtClean="0"/>
              <a:t>a</a:t>
            </a:r>
            <a:r>
              <a:rPr lang="ru-RU" sz="1600" dirty="0" smtClean="0"/>
              <a:t>[</a:t>
            </a:r>
            <a:r>
              <a:rPr lang="en-US" sz="1600" dirty="0" smtClean="0"/>
              <a:t>i</a:t>
            </a:r>
            <a:r>
              <a:rPr lang="ru-RU" sz="1600" dirty="0" smtClean="0"/>
              <a:t>]%2))      </a:t>
            </a:r>
            <a:r>
              <a:rPr lang="ru-RU" sz="1600" i="1" dirty="0" smtClean="0"/>
              <a:t>//если остаток при делении элемента на 2 равен О</a:t>
            </a:r>
            <a:br>
              <a:rPr lang="ru-RU" sz="1600" i="1" dirty="0" smtClean="0"/>
            </a:br>
            <a:r>
              <a:rPr lang="en-US" sz="1600" i="1" dirty="0" smtClean="0"/>
              <a:t>      </a:t>
            </a:r>
            <a:r>
              <a:rPr lang="ru-RU" sz="1600" dirty="0" smtClean="0"/>
              <a:t>{</a:t>
            </a:r>
            <a:r>
              <a:rPr lang="en-US" sz="1600" dirty="0" smtClean="0"/>
              <a:t>s</a:t>
            </a:r>
            <a:r>
              <a:rPr lang="ru-RU" sz="1600" dirty="0" smtClean="0"/>
              <a:t>+=</a:t>
            </a:r>
            <a:r>
              <a:rPr lang="en-US" sz="1600" dirty="0" smtClean="0"/>
              <a:t>a</a:t>
            </a:r>
            <a:r>
              <a:rPr lang="ru-RU" sz="1600" dirty="0" smtClean="0"/>
              <a:t>[</a:t>
            </a:r>
            <a:r>
              <a:rPr lang="en-US" sz="1600" dirty="0" smtClean="0"/>
              <a:t>i]</a:t>
            </a:r>
            <a:r>
              <a:rPr lang="ru-RU" sz="1600" dirty="0" smtClean="0"/>
              <a:t>++</a:t>
            </a:r>
            <a:r>
              <a:rPr lang="en-US" sz="1600" dirty="0" smtClean="0"/>
              <a:t>k</a:t>
            </a:r>
            <a:r>
              <a:rPr lang="ru-RU" sz="1600" dirty="0" smtClean="0"/>
              <a:t>;}   </a:t>
            </a:r>
            <a:r>
              <a:rPr lang="ru-RU" sz="1600" i="1" dirty="0" smtClean="0"/>
              <a:t>//то элемент четный - добавить его к сумме и увеличить</a:t>
            </a:r>
            <a:br>
              <a:rPr lang="ru-RU" sz="1600" i="1" dirty="0" smtClean="0"/>
            </a:br>
            <a:r>
              <a:rPr lang="ru-RU" sz="1600" dirty="0" smtClean="0"/>
              <a:t>}	// </a:t>
            </a:r>
            <a:r>
              <a:rPr lang="ru-RU" sz="1600" i="1" dirty="0" smtClean="0"/>
              <a:t>количество четных элементов на 1</a:t>
            </a:r>
            <a:endParaRPr lang="ru-RU" sz="160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600" dirty="0" smtClean="0"/>
              <a:t>     if</a:t>
            </a:r>
            <a:r>
              <a:rPr lang="ru-RU" sz="1600" dirty="0" smtClean="0"/>
              <a:t> (</a:t>
            </a:r>
            <a:r>
              <a:rPr lang="en-US" sz="1600" dirty="0" smtClean="0"/>
              <a:t>k</a:t>
            </a:r>
            <a:r>
              <a:rPr lang="ru-RU" sz="1600" dirty="0" smtClean="0"/>
              <a:t>)	</a:t>
            </a:r>
            <a:r>
              <a:rPr lang="en-US" sz="1600" i="1" dirty="0" smtClean="0"/>
              <a:t>//</a:t>
            </a:r>
            <a:r>
              <a:rPr lang="ru-RU" sz="1600" i="1" dirty="0" smtClean="0"/>
              <a:t>если к не нулевое, то четные числа в последовательности есть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cout</a:t>
            </a:r>
            <a:r>
              <a:rPr lang="ru-RU" sz="1600" dirty="0" smtClean="0"/>
              <a:t> &lt;&lt;"</a:t>
            </a:r>
            <a:r>
              <a:rPr lang="en-US" sz="1600" dirty="0" err="1" smtClean="0"/>
              <a:t>sr</a:t>
            </a:r>
            <a:r>
              <a:rPr lang="ru-RU" sz="1600" dirty="0" smtClean="0"/>
              <a:t>=“</a:t>
            </a:r>
            <a:r>
              <a:rPr lang="en-US" sz="1600" dirty="0" smtClean="0"/>
              <a:t>&lt;&lt;</a:t>
            </a:r>
            <a:r>
              <a:rPr lang="ru-RU" sz="1600" dirty="0" smtClean="0"/>
              <a:t> </a:t>
            </a:r>
            <a:r>
              <a:rPr lang="en-US" sz="1600" dirty="0" smtClean="0"/>
              <a:t>s</a:t>
            </a:r>
            <a:r>
              <a:rPr lang="ru-RU" sz="1600" dirty="0" smtClean="0"/>
              <a:t>/</a:t>
            </a:r>
            <a:r>
              <a:rPr lang="en-US" sz="1600" dirty="0" smtClean="0"/>
              <a:t>k&lt;&lt;endl</a:t>
            </a:r>
            <a:r>
              <a:rPr lang="ru-RU" sz="1600" dirty="0" smtClean="0"/>
              <a:t>;   </a:t>
            </a:r>
            <a:r>
              <a:rPr lang="ru-RU" sz="1600" i="1" dirty="0" smtClean="0"/>
              <a:t>//и можно вычислить их среднее арифметическое значение </a:t>
            </a:r>
            <a:r>
              <a:rPr lang="en-US" sz="1600" dirty="0" smtClean="0"/>
              <a:t>else cout&lt;&lt;</a:t>
            </a:r>
            <a:r>
              <a:rPr lang="ru-RU" sz="1600" dirty="0" smtClean="0"/>
              <a:t>" четных чисел в последовательности нет “</a:t>
            </a:r>
            <a:r>
              <a:rPr lang="en-US" sz="1600" dirty="0" smtClean="0"/>
              <a:t>&lt;&lt;endl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600" dirty="0" smtClean="0"/>
              <a:t>    return </a:t>
            </a:r>
            <a:r>
              <a:rPr lang="ru-RU" sz="1600" dirty="0" smtClean="0"/>
              <a:t>0;}</a:t>
            </a:r>
          </a:p>
          <a:p>
            <a:pPr>
              <a:defRPr/>
            </a:pPr>
            <a:r>
              <a:rPr lang="ru-RU" sz="1550" i="1" dirty="0" smtClean="0"/>
              <a:t>Результат работы	</a:t>
            </a:r>
            <a:r>
              <a:rPr lang="en-US" sz="1550" i="1" dirty="0" smtClean="0"/>
              <a:t>                   n</a:t>
            </a:r>
            <a:r>
              <a:rPr lang="ru-RU" sz="1550" dirty="0" smtClean="0"/>
              <a:t>	Исходные данные	</a:t>
            </a:r>
            <a:r>
              <a:rPr lang="en-US" sz="1550" dirty="0" smtClean="0"/>
              <a:t>       </a:t>
            </a:r>
            <a:r>
              <a:rPr lang="ru-RU" sz="1550" dirty="0" smtClean="0"/>
              <a:t>Ответ</a:t>
            </a:r>
          </a:p>
          <a:p>
            <a:pPr>
              <a:defRPr/>
            </a:pPr>
            <a:r>
              <a:rPr lang="ru-RU" sz="1550" i="1" dirty="0" smtClean="0"/>
              <a:t>программы:	</a:t>
            </a:r>
            <a:r>
              <a:rPr lang="en-US" sz="1550" i="1" dirty="0" smtClean="0"/>
              <a:t>                   </a:t>
            </a:r>
            <a:r>
              <a:rPr lang="ru-RU" sz="1550" dirty="0" smtClean="0"/>
              <a:t>5        </a:t>
            </a:r>
            <a:r>
              <a:rPr lang="en-US" sz="1550" dirty="0" smtClean="0"/>
              <a:t>         </a:t>
            </a:r>
            <a:r>
              <a:rPr lang="ru-RU" sz="1550" dirty="0" smtClean="0"/>
              <a:t>1 3 7-41 9	</a:t>
            </a:r>
            <a:r>
              <a:rPr lang="en-US" sz="1550" dirty="0" smtClean="0"/>
              <a:t>       </a:t>
            </a:r>
            <a:r>
              <a:rPr lang="ru-RU" sz="1550" dirty="0" smtClean="0"/>
              <a:t>четных чисел в послед</a:t>
            </a:r>
            <a:r>
              <a:rPr lang="en-US" sz="1550" dirty="0" smtClean="0"/>
              <a:t>-</a:t>
            </a:r>
            <a:r>
              <a:rPr lang="ru-RU" sz="1550" dirty="0" err="1" smtClean="0"/>
              <a:t>сти</a:t>
            </a:r>
            <a:r>
              <a:rPr lang="ru-RU" sz="1550" dirty="0" smtClean="0"/>
              <a:t> нет</a:t>
            </a:r>
          </a:p>
          <a:p>
            <a:pPr>
              <a:defRPr/>
            </a:pPr>
            <a:r>
              <a:rPr lang="en-US" sz="1550" dirty="0" smtClean="0"/>
              <a:t>                                                 </a:t>
            </a:r>
            <a:r>
              <a:rPr lang="ru-RU" sz="1550" dirty="0" smtClean="0"/>
              <a:t>4        </a:t>
            </a:r>
            <a:r>
              <a:rPr lang="en-US" sz="1550" dirty="0" smtClean="0"/>
              <a:t>         </a:t>
            </a:r>
            <a:r>
              <a:rPr lang="ru-RU" sz="1550" dirty="0" smtClean="0"/>
              <a:t>2 4 64	</a:t>
            </a:r>
            <a:r>
              <a:rPr lang="en-US" sz="1550" dirty="0" smtClean="0"/>
              <a:t>                          </a:t>
            </a:r>
            <a:r>
              <a:rPr lang="en-US" sz="1550" dirty="0" err="1" smtClean="0"/>
              <a:t>sr</a:t>
            </a:r>
            <a:r>
              <a:rPr lang="ru-RU" sz="1550" dirty="0" smtClean="0"/>
              <a:t> = 4.00</a:t>
            </a:r>
            <a:endParaRPr lang="en-US" sz="1550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ru-RU" sz="1600" b="1" i="1" dirty="0" smtClean="0"/>
              <a:t>Выражение </a:t>
            </a:r>
            <a:r>
              <a:rPr lang="en-US" sz="1600" b="1" i="1" dirty="0" smtClean="0"/>
              <a:t>a</a:t>
            </a:r>
            <a:r>
              <a:rPr lang="ru-RU" sz="1600" b="1" i="1" dirty="0" smtClean="0"/>
              <a:t>[</a:t>
            </a:r>
            <a:r>
              <a:rPr lang="en-US" sz="1600" b="1" i="1" dirty="0" smtClean="0"/>
              <a:t>i</a:t>
            </a:r>
            <a:r>
              <a:rPr lang="ru-RU" sz="1600" b="1" i="1" dirty="0" smtClean="0"/>
              <a:t>]</a:t>
            </a:r>
            <a:r>
              <a:rPr lang="en-US" sz="1600" b="1" i="1" dirty="0" smtClean="0"/>
              <a:t> </a:t>
            </a:r>
            <a:r>
              <a:rPr lang="ru-RU" sz="1600" b="1" i="1" dirty="0" smtClean="0"/>
              <a:t>%2 будет давать 0, если а</a:t>
            </a:r>
            <a:r>
              <a:rPr lang="en-US" sz="1600" b="1" i="1" dirty="0" smtClean="0"/>
              <a:t>[i</a:t>
            </a:r>
            <a:r>
              <a:rPr lang="ru-RU" sz="1600" b="1" i="1" dirty="0" smtClean="0"/>
              <a:t>] четное число. В C++ 0 трактуется как ложь, поэтому </a:t>
            </a:r>
            <a:endParaRPr lang="en-US" sz="1600" b="1" i="1" dirty="0" smtClean="0"/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ru-RU" sz="1600" b="1" i="1" dirty="0" smtClean="0"/>
              <a:t>операторе </a:t>
            </a:r>
            <a:r>
              <a:rPr lang="en-US" sz="1600" b="1" i="1" dirty="0" smtClean="0"/>
              <a:t>if </a:t>
            </a:r>
            <a:r>
              <a:rPr lang="ru-RU" sz="1600" b="1" i="1" dirty="0" smtClean="0"/>
              <a:t> ставим операцию логического отрицания (!) перед этим выражением.</a:t>
            </a:r>
          </a:p>
          <a:p>
            <a:pPr>
              <a:defRPr/>
            </a:pPr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9001125" cy="6429375"/>
          </a:xfrm>
        </p:spPr>
        <p:txBody>
          <a:bodyPr/>
          <a:lstStyle/>
          <a:p>
            <a:pPr>
              <a:defRPr/>
            </a:pPr>
            <a:r>
              <a:rPr lang="ru-RU" sz="1800" dirty="0" smtClean="0">
                <a:solidFill>
                  <a:schemeClr val="accent6"/>
                </a:solidFill>
              </a:rPr>
              <a:t>Дан массив из </a:t>
            </a:r>
            <a:r>
              <a:rPr lang="en-US" sz="1800" dirty="0" err="1" smtClean="0">
                <a:solidFill>
                  <a:schemeClr val="accent6"/>
                </a:solidFill>
              </a:rPr>
              <a:t>n</a:t>
            </a:r>
            <a:r>
              <a:rPr lang="ru-RU" sz="1800" dirty="0" smtClean="0">
                <a:solidFill>
                  <a:schemeClr val="accent6"/>
                </a:solidFill>
              </a:rPr>
              <a:t> целых чисел (</a:t>
            </a:r>
            <a:r>
              <a:rPr lang="en-US" sz="1800" dirty="0" err="1" smtClean="0">
                <a:solidFill>
                  <a:schemeClr val="accent6"/>
                </a:solidFill>
              </a:rPr>
              <a:t>n</a:t>
            </a:r>
            <a:r>
              <a:rPr lang="ru-RU" sz="1800" dirty="0" smtClean="0">
                <a:solidFill>
                  <a:schemeClr val="accent6"/>
                </a:solidFill>
              </a:rPr>
              <a:t>&lt;100). Написать программу, которая определяет</a:t>
            </a:r>
            <a:br>
              <a:rPr lang="ru-RU" sz="1800" dirty="0" smtClean="0">
                <a:solidFill>
                  <a:schemeClr val="accent6"/>
                </a:solidFill>
              </a:rPr>
            </a:br>
            <a:r>
              <a:rPr lang="ru-RU" sz="1800" dirty="0" smtClean="0">
                <a:solidFill>
                  <a:schemeClr val="accent6"/>
                </a:solidFill>
              </a:rPr>
              <a:t>наименьшее элемент в массиве и его порядковый номер.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>
              <a:defRPr/>
            </a:pPr>
            <a:endParaRPr lang="ru-RU" sz="1800" dirty="0" smtClean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#include &lt;iostream&gt;</a:t>
            </a:r>
          </a:p>
          <a:p>
            <a:pPr>
              <a:defRPr/>
            </a:pP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using namespace std;</a:t>
            </a:r>
          </a:p>
          <a:p>
            <a:pPr>
              <a:defRPr/>
            </a:pP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 main() </a:t>
            </a:r>
          </a:p>
          <a:p>
            <a:pPr>
              <a:defRPr/>
            </a:pP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{ int n; cout&lt;&lt;"n="; cin&gt;&gt;n;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 a[n];</a:t>
            </a:r>
            <a:endParaRPr lang="ru-RU" sz="17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 (int i=0;i&lt;n; ++i) { cout&lt;&lt;"a[“&lt;&lt;i&lt;&lt;"]="; cin&gt;&gt;a[i];}</a:t>
            </a:r>
            <a:endParaRPr lang="ru-RU" sz="17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 min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=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[0];    </a:t>
            </a:r>
            <a:r>
              <a:rPr lang="ru-RU" sz="1700" i="1" dirty="0" smtClean="0"/>
              <a:t>/</a:t>
            </a:r>
            <a:r>
              <a:rPr lang="en-US" sz="1700" i="1" dirty="0" smtClean="0"/>
              <a:t>/</a:t>
            </a:r>
            <a:r>
              <a:rPr lang="ru-RU" sz="1700" i="1" dirty="0" smtClean="0"/>
              <a:t>в</a:t>
            </a:r>
            <a:r>
              <a:rPr lang="en-US" sz="1700" i="1" dirty="0" smtClean="0"/>
              <a:t> </a:t>
            </a:r>
            <a:r>
              <a:rPr lang="ru-RU" sz="1700" i="1" dirty="0" smtClean="0"/>
              <a:t>качестве наименьш.значения полагаем нулевой элемент массива </a:t>
            </a:r>
          </a:p>
          <a:p>
            <a:pPr>
              <a:defRPr/>
            </a:pP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 </a:t>
            </a:r>
            <a:r>
              <a:rPr lang="en-US" sz="17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nmin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=0;      </a:t>
            </a:r>
            <a:r>
              <a:rPr lang="ru-RU" sz="1700" i="1" dirty="0" smtClean="0"/>
              <a:t>//соответственно его порядковый номер равен 0</a:t>
            </a:r>
          </a:p>
          <a:p>
            <a:pPr>
              <a:defRPr/>
            </a:pPr>
            <a:r>
              <a:rPr lang="ru-RU" sz="1700" i="1" dirty="0" smtClean="0"/>
              <a:t> 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 i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=1;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&lt;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; ++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 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</a:t>
            </a:r>
            <a:r>
              <a:rPr lang="ru-RU" sz="1700" i="1" dirty="0" smtClean="0"/>
              <a:t>//перебираем все элементы массива с первого по последний </a:t>
            </a:r>
          </a:p>
          <a:p>
            <a:pPr>
              <a:defRPr/>
            </a:pP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if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[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]&lt;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min</a:t>
            </a:r>
            <a:r>
              <a:rPr lang="ru-RU" sz="1700" dirty="0" smtClean="0"/>
              <a:t>)  </a:t>
            </a:r>
            <a:r>
              <a:rPr lang="ru-RU" sz="1700" i="1" dirty="0" smtClean="0"/>
              <a:t>//если очередной элемент окажется меньше значения </a:t>
            </a:r>
            <a:r>
              <a:rPr lang="en-US" sz="1700" i="1" dirty="0" smtClean="0"/>
              <a:t>min </a:t>
            </a:r>
            <a:r>
              <a:rPr lang="ru-RU" sz="1700" i="1" dirty="0" smtClean="0"/>
              <a:t>то в    качестве</a:t>
            </a:r>
          </a:p>
          <a:p>
            <a:pPr>
              <a:defRPr/>
            </a:pPr>
            <a:r>
              <a:rPr lang="en-US" sz="1700" i="1" dirty="0" smtClean="0"/>
              <a:t>     </a:t>
            </a:r>
            <a:r>
              <a:rPr lang="ru-RU" sz="1700" i="1" dirty="0" smtClean="0"/>
              <a:t> 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{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min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=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[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];   </a:t>
            </a:r>
            <a:r>
              <a:rPr lang="ru-RU" sz="1700" i="1" dirty="0" smtClean="0"/>
              <a:t>//нового </a:t>
            </a:r>
            <a:r>
              <a:rPr lang="ru-RU" sz="1700" i="1" dirty="0" err="1" smtClean="0"/>
              <a:t>наименьш</a:t>
            </a:r>
            <a:r>
              <a:rPr lang="en-US" sz="1700" i="1" dirty="0" smtClean="0"/>
              <a:t>.</a:t>
            </a:r>
            <a:r>
              <a:rPr lang="ru-RU" sz="1700" i="1" dirty="0" smtClean="0"/>
              <a:t>значения запоминаем значение текущего элемента </a:t>
            </a:r>
            <a:endParaRPr lang="en-US" sz="1700" i="1" dirty="0" smtClean="0"/>
          </a:p>
          <a:p>
            <a:pPr>
              <a:defRPr/>
            </a:pPr>
            <a:r>
              <a:rPr lang="en-US" sz="1700" dirty="0" smtClean="0"/>
              <a:t>       </a:t>
            </a:r>
            <a:r>
              <a:rPr lang="en-US" sz="17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nmin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=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;}    </a:t>
            </a:r>
            <a:r>
              <a:rPr lang="ru-RU" sz="1700" i="1" dirty="0" smtClean="0"/>
              <a:t>//массива и, соответственно, запоминаем его номер</a:t>
            </a:r>
            <a:endParaRPr lang="en-US" sz="1700" i="1" dirty="0" smtClean="0"/>
          </a:p>
          <a:p>
            <a:pPr>
              <a:defRPr/>
            </a:pPr>
            <a:r>
              <a:rPr lang="ru-RU" sz="1700" i="1" dirty="0" smtClean="0"/>
              <a:t> </a:t>
            </a:r>
            <a:r>
              <a:rPr lang="en-US" sz="1700" i="1" dirty="0" smtClean="0"/>
              <a:t>   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cout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&lt;&lt;"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min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=“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&lt;&lt;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min&lt;&lt;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"\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 </a:t>
            </a:r>
            <a:r>
              <a:rPr lang="en-US" sz="17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nmin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=" 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&lt;&lt;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nmin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&lt;&lt;endl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  <a:endParaRPr lang="en-US" sz="17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n-US" sz="1700" dirty="0" smtClean="0"/>
              <a:t>    </a:t>
            </a:r>
            <a:r>
              <a:rPr lang="ru-RU" sz="1700" dirty="0" smtClean="0"/>
              <a:t> 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return </a:t>
            </a:r>
            <a:r>
              <a:rPr lang="ru-RU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0;}</a:t>
            </a:r>
            <a:endParaRPr lang="en-US" sz="17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Font typeface="Wingdings 2" panose="05020102010507070707" pitchFamily="18" charset="2"/>
              <a:buNone/>
              <a:defRPr/>
            </a:pPr>
            <a:endParaRPr lang="ru-RU" sz="1700" dirty="0" smtClean="0"/>
          </a:p>
          <a:p>
            <a:pPr>
              <a:defRPr/>
            </a:pPr>
            <a:r>
              <a:rPr lang="ru-RU" sz="1700" i="1" dirty="0" smtClean="0"/>
              <a:t>Результат работы        </a:t>
            </a:r>
            <a:r>
              <a:rPr lang="en-US" sz="1700" i="1" dirty="0" err="1" smtClean="0"/>
              <a:t>n</a:t>
            </a:r>
            <a:r>
              <a:rPr lang="ru-RU" sz="1700" dirty="0" smtClean="0"/>
              <a:t>	Исходные данные      Наименьшее значение	Его номер</a:t>
            </a:r>
          </a:p>
          <a:p>
            <a:pPr>
              <a:defRPr/>
            </a:pPr>
            <a:r>
              <a:rPr lang="ru-RU" sz="1700" i="1" dirty="0" smtClean="0"/>
              <a:t>программы:	</a:t>
            </a:r>
            <a:r>
              <a:rPr lang="en-US" sz="1700" i="1" dirty="0" smtClean="0"/>
              <a:t>          </a:t>
            </a:r>
            <a:r>
              <a:rPr lang="ru-RU" sz="1700" i="1" dirty="0" smtClean="0"/>
              <a:t>5	13 7 -41 9	</a:t>
            </a:r>
            <a:r>
              <a:rPr lang="en-US" sz="1700" i="1" dirty="0" smtClean="0"/>
              <a:t>   </a:t>
            </a:r>
            <a:r>
              <a:rPr lang="ru-RU" sz="1700" i="1" dirty="0" smtClean="0"/>
              <a:t>-</a:t>
            </a:r>
            <a:r>
              <a:rPr lang="en-US" sz="1700" i="1" dirty="0" smtClean="0"/>
              <a:t> </a:t>
            </a:r>
            <a:r>
              <a:rPr lang="ru-RU" sz="1700" i="1" dirty="0" smtClean="0"/>
              <a:t>41	</a:t>
            </a:r>
            <a:r>
              <a:rPr lang="en-US" sz="1700" i="1" dirty="0" smtClean="0"/>
              <a:t>                                  </a:t>
            </a:r>
            <a:r>
              <a:rPr lang="ru-RU" sz="1700" i="1" dirty="0" smtClean="0"/>
              <a:t>4</a:t>
            </a:r>
            <a:endParaRPr lang="ru-RU" sz="1700" dirty="0" smtClean="0"/>
          </a:p>
          <a:p>
            <a:pPr>
              <a:defRPr/>
            </a:pPr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8848725" cy="7072312"/>
          </a:xfrm>
        </p:spPr>
        <p:txBody>
          <a:bodyPr/>
          <a:lstStyle/>
          <a:p>
            <a:pPr>
              <a:defRPr/>
            </a:pPr>
            <a:r>
              <a:rPr lang="ru-RU" sz="1600" dirty="0" smtClean="0">
                <a:solidFill>
                  <a:schemeClr val="accent6"/>
                </a:solidFill>
              </a:rPr>
              <a:t>Дан массив из </a:t>
            </a:r>
            <a:r>
              <a:rPr lang="en-US" sz="1600" dirty="0" err="1" smtClean="0">
                <a:solidFill>
                  <a:schemeClr val="accent6"/>
                </a:solidFill>
              </a:rPr>
              <a:t>n</a:t>
            </a:r>
            <a:r>
              <a:rPr lang="ru-RU" sz="1600" dirty="0" smtClean="0">
                <a:solidFill>
                  <a:schemeClr val="accent6"/>
                </a:solidFill>
              </a:rPr>
              <a:t> действительных чисел (</a:t>
            </a:r>
            <a:r>
              <a:rPr lang="en-US" sz="1600" dirty="0" err="1" smtClean="0">
                <a:solidFill>
                  <a:schemeClr val="accent6"/>
                </a:solidFill>
              </a:rPr>
              <a:t>n</a:t>
            </a:r>
            <a:r>
              <a:rPr lang="ru-RU" sz="1600" dirty="0" smtClean="0">
                <a:solidFill>
                  <a:schemeClr val="accent6"/>
                </a:solidFill>
              </a:rPr>
              <a:t>&lt;100). Написать программу, которая меняет местами в этом массиве наибольший и наименьший элемент местами (считается, что в послед</a:t>
            </a:r>
            <a:r>
              <a:rPr lang="en-US" sz="1600" dirty="0" smtClean="0">
                <a:solidFill>
                  <a:schemeClr val="accent6"/>
                </a:solidFill>
              </a:rPr>
              <a:t>-</a:t>
            </a:r>
            <a:r>
              <a:rPr lang="ru-RU" sz="1600" dirty="0" smtClean="0">
                <a:solidFill>
                  <a:schemeClr val="accent6"/>
                </a:solidFill>
              </a:rPr>
              <a:t>ти только один наибольший и один наименьший элементы).</a:t>
            </a:r>
            <a:endParaRPr lang="en-US" sz="1600" dirty="0" smtClean="0">
              <a:solidFill>
                <a:schemeClr val="accent6"/>
              </a:solidFill>
            </a:endParaRPr>
          </a:p>
          <a:p>
            <a:pPr>
              <a:defRPr/>
            </a:pPr>
            <a:endParaRPr lang="en-US" sz="1600" dirty="0" smtClean="0"/>
          </a:p>
          <a:p>
            <a:pPr>
              <a:defRPr/>
            </a:pPr>
            <a:r>
              <a:rPr lang="en-US" sz="1400" dirty="0" smtClean="0"/>
              <a:t>#include &lt;iostream&gt;</a:t>
            </a:r>
            <a:endParaRPr lang="ru-RU" sz="1400" dirty="0" smtClean="0"/>
          </a:p>
          <a:p>
            <a:pPr>
              <a:defRPr/>
            </a:pPr>
            <a:r>
              <a:rPr lang="en-US" sz="1400" dirty="0" smtClean="0"/>
              <a:t>using namespace std;</a:t>
            </a:r>
            <a:endParaRPr lang="ru-RU" sz="1400" dirty="0" smtClean="0"/>
          </a:p>
          <a:p>
            <a:pPr>
              <a:defRPr/>
            </a:pPr>
            <a:r>
              <a:rPr lang="en-US" sz="1400" dirty="0" smtClean="0"/>
              <a:t>int main()</a:t>
            </a:r>
            <a:endParaRPr lang="ru-RU" sz="1400" dirty="0" smtClean="0"/>
          </a:p>
          <a:p>
            <a:pPr>
              <a:defRPr/>
            </a:pPr>
            <a:r>
              <a:rPr lang="en-US" sz="1600" dirty="0" smtClean="0"/>
              <a:t>{ int n; cout&lt;&lt;"n="; cin&gt;&gt;n;	,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float a[n];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for (int i=0;i&lt;n; ++i) {cout&lt;&lt;"a[“&lt;&lt;i&lt;&lt;"]=", cin&gt;&gt;a[i]:}</a:t>
            </a:r>
            <a:endParaRPr lang="ru-RU" sz="1600" dirty="0" smtClean="0"/>
          </a:p>
          <a:p>
            <a:pPr>
              <a:defRPr/>
            </a:pPr>
            <a:r>
              <a:rPr lang="ru-RU" sz="1600" i="1" dirty="0" smtClean="0"/>
              <a:t>//первоначально полагаем элемент с номером 0 минимальным и максимальным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float min=a[0], max=a[0];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int </a:t>
            </a:r>
            <a:r>
              <a:rPr lang="en-US" sz="1600" dirty="0" err="1" smtClean="0"/>
              <a:t>nmin</a:t>
            </a:r>
            <a:r>
              <a:rPr lang="en-US" sz="1600" dirty="0" smtClean="0"/>
              <a:t>=0, </a:t>
            </a:r>
            <a:r>
              <a:rPr lang="en-US" sz="1600" dirty="0" err="1" smtClean="0"/>
              <a:t>nmax</a:t>
            </a:r>
            <a:r>
              <a:rPr lang="en-US" sz="1600" dirty="0" smtClean="0"/>
              <a:t>=0;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for (int i=1 ;i&lt;n; ++i)  </a:t>
            </a:r>
            <a:r>
              <a:rPr lang="en-US" sz="1600" i="1" dirty="0" smtClean="0"/>
              <a:t>//</a:t>
            </a:r>
            <a:r>
              <a:rPr lang="ru-RU" sz="1600" i="1" dirty="0" smtClean="0"/>
              <a:t>поиск наибольшего и наименьшего значения в массиве и их номеров </a:t>
            </a:r>
            <a:r>
              <a:rPr lang="en-US" sz="1600" i="1" dirty="0" smtClean="0"/>
              <a:t>        </a:t>
            </a:r>
            <a:r>
              <a:rPr lang="en-US" sz="1600" dirty="0" smtClean="0"/>
              <a:t>{ if (a[i]&lt;min){min=a[i];</a:t>
            </a:r>
            <a:r>
              <a:rPr lang="en-US" sz="1600" dirty="0" err="1" smtClean="0"/>
              <a:t>nmin</a:t>
            </a:r>
            <a:r>
              <a:rPr lang="en-US" sz="1600" dirty="0" smtClean="0"/>
              <a:t>=i;} </a:t>
            </a:r>
          </a:p>
          <a:p>
            <a:pPr>
              <a:defRPr/>
            </a:pPr>
            <a:r>
              <a:rPr lang="en-US" sz="1600" dirty="0" smtClean="0"/>
              <a:t>if(a[i]&gt;max){max=a[i];</a:t>
            </a:r>
            <a:r>
              <a:rPr lang="en-US" sz="1600" dirty="0" err="1" smtClean="0"/>
              <a:t>nmax</a:t>
            </a:r>
            <a:r>
              <a:rPr lang="en-US" sz="1600" dirty="0" smtClean="0"/>
              <a:t>=i;}}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a</a:t>
            </a:r>
            <a:r>
              <a:rPr lang="ru-RU" sz="1600" dirty="0" smtClean="0"/>
              <a:t>[</a:t>
            </a:r>
            <a:r>
              <a:rPr lang="en-US" sz="1600" dirty="0" err="1" smtClean="0"/>
              <a:t>nmax</a:t>
            </a:r>
            <a:r>
              <a:rPr lang="ru-RU" sz="1600" dirty="0" smtClean="0"/>
              <a:t>]=</a:t>
            </a:r>
            <a:r>
              <a:rPr lang="en-US" sz="1600" dirty="0" smtClean="0"/>
              <a:t>min</a:t>
            </a:r>
            <a:r>
              <a:rPr lang="ru-RU" sz="1600" dirty="0" smtClean="0"/>
              <a:t>; </a:t>
            </a:r>
            <a:r>
              <a:rPr lang="ru-RU" sz="1600" i="1" dirty="0" smtClean="0"/>
              <a:t>//в позицию наименьшего элемента записываем значение наибольшего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a</a:t>
            </a:r>
            <a:r>
              <a:rPr lang="ru-RU" sz="1600" dirty="0" smtClean="0"/>
              <a:t>[</a:t>
            </a:r>
            <a:r>
              <a:rPr lang="en-US" sz="1600" dirty="0" err="1" smtClean="0"/>
              <a:t>nmin</a:t>
            </a:r>
            <a:r>
              <a:rPr lang="ru-RU" sz="1600" dirty="0" smtClean="0"/>
              <a:t>]=</a:t>
            </a:r>
            <a:r>
              <a:rPr lang="en-US" sz="1600" dirty="0" smtClean="0"/>
              <a:t>max</a:t>
            </a:r>
            <a:r>
              <a:rPr lang="ru-RU" sz="1600" dirty="0" smtClean="0"/>
              <a:t>; </a:t>
            </a:r>
            <a:r>
              <a:rPr lang="ru-RU" sz="1600" i="1" dirty="0" smtClean="0"/>
              <a:t>//в позицию наибольшего элемента записываем значение наименьшего</a:t>
            </a:r>
            <a:endParaRPr lang="ru-RU" sz="1600" dirty="0" smtClean="0"/>
          </a:p>
          <a:p>
            <a:pPr>
              <a:defRPr/>
            </a:pPr>
            <a:r>
              <a:rPr lang="en-US" sz="1600" dirty="0" smtClean="0"/>
              <a:t>for</a:t>
            </a:r>
            <a:r>
              <a:rPr lang="ru-RU" sz="1600" dirty="0" smtClean="0"/>
              <a:t> (</a:t>
            </a:r>
            <a:r>
              <a:rPr lang="en-US" sz="1600" dirty="0" smtClean="0"/>
              <a:t>int i</a:t>
            </a:r>
            <a:r>
              <a:rPr lang="ru-RU" sz="1600" dirty="0" smtClean="0"/>
              <a:t>=0;</a:t>
            </a:r>
            <a:r>
              <a:rPr lang="en-US" sz="1600" dirty="0" smtClean="0"/>
              <a:t>i</a:t>
            </a:r>
            <a:r>
              <a:rPr lang="ru-RU" sz="1600" dirty="0" smtClean="0"/>
              <a:t>&lt;</a:t>
            </a:r>
            <a:r>
              <a:rPr lang="en-US" sz="1600" dirty="0" smtClean="0"/>
              <a:t>n</a:t>
            </a:r>
            <a:r>
              <a:rPr lang="ru-RU" sz="1600" dirty="0" smtClean="0"/>
              <a:t>; ++</a:t>
            </a:r>
            <a:r>
              <a:rPr lang="en-US" sz="1600" dirty="0" smtClean="0"/>
              <a:t>i</a:t>
            </a:r>
            <a:r>
              <a:rPr lang="ru-RU" sz="1600" dirty="0" smtClean="0"/>
              <a:t>) </a:t>
            </a:r>
            <a:r>
              <a:rPr lang="en-US" sz="1600" dirty="0" smtClean="0"/>
              <a:t>cout&lt;&lt;a</a:t>
            </a:r>
            <a:r>
              <a:rPr lang="ru-RU" sz="1600" dirty="0" smtClean="0"/>
              <a:t>[</a:t>
            </a:r>
            <a:r>
              <a:rPr lang="en-US" sz="1600" dirty="0" smtClean="0"/>
              <a:t>i</a:t>
            </a:r>
            <a:r>
              <a:rPr lang="ru-RU" sz="1600" dirty="0" smtClean="0"/>
              <a:t>]</a:t>
            </a:r>
            <a:r>
              <a:rPr lang="en-US" sz="1600" dirty="0" smtClean="0"/>
              <a:t>&lt;&lt;</a:t>
            </a:r>
            <a:r>
              <a:rPr lang="ru-RU" sz="1600" dirty="0" smtClean="0"/>
              <a:t>"\</a:t>
            </a:r>
            <a:r>
              <a:rPr lang="en-US" sz="1600" dirty="0" smtClean="0"/>
              <a:t>t</a:t>
            </a:r>
            <a:r>
              <a:rPr lang="ru-RU" sz="1600" dirty="0" smtClean="0"/>
              <a:t>"; </a:t>
            </a:r>
            <a:r>
              <a:rPr lang="ru-RU" sz="1600" i="1" dirty="0" smtClean="0"/>
              <a:t>//выводим измененный массив на экран</a:t>
            </a:r>
            <a:endParaRPr lang="en-US" sz="1600" i="1" dirty="0" smtClean="0"/>
          </a:p>
          <a:p>
            <a:pPr>
              <a:defRPr/>
            </a:pPr>
            <a:r>
              <a:rPr lang="ru-RU" sz="1600" i="1" dirty="0" smtClean="0"/>
              <a:t> </a:t>
            </a:r>
            <a:r>
              <a:rPr lang="en-US" sz="1600" dirty="0" smtClean="0"/>
              <a:t>return </a:t>
            </a:r>
            <a:r>
              <a:rPr lang="ru-RU" sz="1600" dirty="0" smtClean="0"/>
              <a:t>0;}</a:t>
            </a:r>
          </a:p>
          <a:p>
            <a:pPr>
              <a:defRPr/>
            </a:pPr>
            <a:endParaRPr lang="en-US" sz="1600" i="1" dirty="0" smtClean="0"/>
          </a:p>
          <a:p>
            <a:pPr>
              <a:defRPr/>
            </a:pPr>
            <a:r>
              <a:rPr lang="ru-RU" sz="1600" i="1" dirty="0" smtClean="0"/>
              <a:t>Результат работы программы:	</a:t>
            </a:r>
            <a:r>
              <a:rPr lang="en-US" sz="1600" i="1" dirty="0" err="1" smtClean="0"/>
              <a:t>n</a:t>
            </a:r>
            <a:r>
              <a:rPr lang="ru-RU" sz="1600" dirty="0" smtClean="0"/>
              <a:t>        Исходные данные	Измененные данные</a:t>
            </a:r>
          </a:p>
          <a:p>
            <a:pPr>
              <a:defRPr/>
            </a:pPr>
            <a:r>
              <a:rPr lang="en-US" sz="1600" dirty="0" smtClean="0"/>
              <a:t>                                                                 </a:t>
            </a:r>
            <a:r>
              <a:rPr lang="ru-RU" sz="1600" dirty="0" smtClean="0"/>
              <a:t>4</a:t>
            </a:r>
            <a:r>
              <a:rPr lang="en-US" sz="1600" dirty="0" smtClean="0"/>
              <a:t>         </a:t>
            </a:r>
            <a:r>
              <a:rPr lang="ru-RU" sz="1600" dirty="0" smtClean="0"/>
              <a:t>1.1 3.4 -41.2 9.9	1.1 3.4 9.9 -41.2</a:t>
            </a:r>
          </a:p>
          <a:p>
            <a:pPr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85818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65539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8777287" cy="5643562"/>
          </a:xfrm>
        </p:spPr>
        <p:txBody>
          <a:bodyPr/>
          <a:lstStyle/>
          <a:p>
            <a:r>
              <a:rPr lang="ru-RU" altLang="ru-RU" sz="2400" smtClean="0"/>
              <a:t>Дана последовательность целых чисел.</a:t>
            </a:r>
          </a:p>
          <a:p>
            <a:r>
              <a:rPr lang="ru-RU" altLang="ru-RU" sz="2400" smtClean="0"/>
              <a:t>1. заменить все положительные элементы противоположными числами;</a:t>
            </a:r>
          </a:p>
          <a:p>
            <a:r>
              <a:rPr lang="ru-RU" altLang="ru-RU" sz="2400" smtClean="0"/>
              <a:t>2. заменить все отрицательные элементы, не кратные 3, противоположными им числами.</a:t>
            </a:r>
          </a:p>
          <a:p>
            <a:r>
              <a:rPr lang="ru-RU" altLang="ru-RU" sz="2400" smtClean="0"/>
              <a:t>3. подсчитать среднее арифметическое нечётных  элементов массива ( для двумерного массива)</a:t>
            </a:r>
          </a:p>
          <a:p>
            <a:endParaRPr lang="ru-RU" altLang="ru-RU" sz="2400" smtClean="0"/>
          </a:p>
          <a:p>
            <a:r>
              <a:rPr lang="ru-RU" altLang="ru-RU" sz="2400" smtClean="0"/>
              <a:t>4.подсчитать сумму элементов кратных 9.</a:t>
            </a:r>
          </a:p>
          <a:p>
            <a:r>
              <a:rPr lang="ru-RU" altLang="ru-RU" sz="2400" smtClean="0"/>
              <a:t>5. заменить все минимальные элементы на противоположные.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14380"/>
          </a:xfrm>
        </p:spPr>
        <p:txBody>
          <a:bodyPr/>
          <a:lstStyle/>
          <a:p>
            <a:pPr>
              <a:defRPr/>
            </a:pPr>
            <a:r>
              <a:rPr lang="ru-RU" sz="3200" dirty="0" smtClean="0"/>
              <a:t>Двумерные массивы</a:t>
            </a:r>
            <a:endParaRPr lang="ru-RU" sz="3200" dirty="0"/>
          </a:p>
        </p:txBody>
      </p:sp>
      <p:sp>
        <p:nvSpPr>
          <p:cNvPr id="66563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500688"/>
          </a:xfrm>
        </p:spPr>
        <p:txBody>
          <a:bodyPr/>
          <a:lstStyle/>
          <a:p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Двумерные массивы (матрицы, таблицы) - представляют собой фиксированное количество элементов одного и того же типа, объединенных общим именем, где каждый элемент определяется номером строки и номером столбца, на пересечении которых он находится.</a:t>
            </a:r>
          </a:p>
          <a:p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Двумерные массивы находят свое применение тогда, когда исходные данные представлены в виде таблицы, или когда для хранения данных удобно использовать табличное представление.</a:t>
            </a:r>
          </a:p>
          <a:p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Нумерация строк и столбцов начинается с нулевого номера.</a:t>
            </a:r>
          </a:p>
          <a:p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Поэтому если массив содержит три строки и четыре столбца, то строки нумеруются: О, 1, 2; а столбцы: 0, 1, 2, 3. </a:t>
            </a:r>
          </a:p>
          <a:p>
            <a:endParaRPr lang="ru-RU" altLang="ru-RU" sz="200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altLang="ru-RU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C++ двумерный массив реализуется как одномерный, каждый элемент которого также массив. </a:t>
            </a:r>
          </a:p>
          <a:p>
            <a:endParaRPr lang="ru-RU" alt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929687" cy="6643687"/>
          </a:xfrm>
        </p:spPr>
        <p:txBody>
          <a:bodyPr/>
          <a:lstStyle/>
          <a:p>
            <a:pPr>
              <a:defRPr/>
            </a:pPr>
            <a:r>
              <a:rPr lang="ru-RU" sz="1800" dirty="0" smtClean="0"/>
              <a:t> </a:t>
            </a:r>
            <a:r>
              <a:rPr lang="ru-RU" sz="1800" dirty="0" smtClean="0">
                <a:solidFill>
                  <a:schemeClr val="accent6"/>
                </a:solidFill>
              </a:rPr>
              <a:t>В двумерном массиве, элементами которого являются целые числа, подсчитать среднее арифметическое четных элементов массива.</a:t>
            </a:r>
          </a:p>
          <a:p>
            <a:pPr>
              <a:defRPr/>
            </a:pPr>
            <a:endParaRPr lang="ru-RU" sz="1600" dirty="0" smtClean="0"/>
          </a:p>
          <a:p>
            <a:pPr>
              <a:defRPr/>
            </a:pPr>
            <a:r>
              <a:rPr lang="en-US" sz="2000" dirty="0" smtClean="0"/>
              <a:t>#include &lt;</a:t>
            </a:r>
            <a:r>
              <a:rPr lang="en-US" sz="2000" dirty="0" err="1" smtClean="0"/>
              <a:t>iostream</a:t>
            </a:r>
            <a:r>
              <a:rPr lang="en-US" sz="2000" dirty="0" smtClean="0"/>
              <a:t>&gt;</a:t>
            </a:r>
            <a:endParaRPr lang="ru-RU" sz="2000" dirty="0" smtClean="0"/>
          </a:p>
          <a:p>
            <a:pPr>
              <a:defRPr/>
            </a:pPr>
            <a:r>
              <a:rPr lang="en-US" sz="2000" dirty="0" smtClean="0"/>
              <a:t> using namespace std;</a:t>
            </a:r>
            <a:endParaRPr lang="ru-RU" sz="2000" dirty="0" smtClean="0"/>
          </a:p>
          <a:p>
            <a:pPr>
              <a:defRPr/>
            </a:pPr>
            <a:r>
              <a:rPr lang="en-US" sz="2000" dirty="0" smtClean="0"/>
              <a:t>//</a:t>
            </a:r>
            <a:r>
              <a:rPr lang="ru-RU" sz="2000" dirty="0" smtClean="0"/>
              <a:t>Функция создает и заполняем двумерный массив</a:t>
            </a:r>
          </a:p>
          <a:p>
            <a:pPr>
              <a:defRPr/>
            </a:pPr>
            <a:r>
              <a:rPr lang="ru-RU" sz="2000" dirty="0" smtClean="0"/>
              <a:t> </a:t>
            </a:r>
            <a:r>
              <a:rPr lang="en-US" sz="2000" dirty="0" err="1" smtClean="0"/>
              <a:t>int</a:t>
            </a:r>
            <a:r>
              <a:rPr lang="en-US" sz="2000" dirty="0" smtClean="0"/>
              <a:t> ** </a:t>
            </a:r>
            <a:r>
              <a:rPr lang="en-US" sz="2000" dirty="0" err="1" smtClean="0"/>
              <a:t>creat</a:t>
            </a:r>
            <a:r>
              <a:rPr lang="en-US" sz="2000" dirty="0" smtClean="0"/>
              <a:t>(</a:t>
            </a:r>
            <a:r>
              <a:rPr lang="en-US" sz="2000" dirty="0" err="1" smtClean="0"/>
              <a:t>int</a:t>
            </a:r>
            <a:r>
              <a:rPr lang="en-US" sz="2000" dirty="0" smtClean="0"/>
              <a:t> &amp;n, </a:t>
            </a:r>
            <a:r>
              <a:rPr lang="en-US" sz="2000" dirty="0" err="1" smtClean="0"/>
              <a:t>int</a:t>
            </a:r>
            <a:r>
              <a:rPr lang="en-US" sz="2000" dirty="0" smtClean="0"/>
              <a:t> &amp;m)</a:t>
            </a:r>
            <a:endParaRPr lang="ru-RU" sz="2000" dirty="0" smtClean="0"/>
          </a:p>
          <a:p>
            <a:pPr>
              <a:defRPr/>
            </a:pPr>
            <a:r>
              <a:rPr lang="en-US" sz="2000" dirty="0" smtClean="0"/>
              <a:t> {</a:t>
            </a:r>
            <a:r>
              <a:rPr lang="en-US" sz="2000" dirty="0" err="1" smtClean="0"/>
              <a:t>cout</a:t>
            </a:r>
            <a:r>
              <a:rPr lang="en-US" sz="2000" dirty="0" smtClean="0"/>
              <a:t> &lt;&lt;"n="; </a:t>
            </a:r>
            <a:r>
              <a:rPr lang="en-US" sz="2000" dirty="0" err="1" smtClean="0"/>
              <a:t>cin</a:t>
            </a:r>
            <a:r>
              <a:rPr lang="en-US" sz="2000" dirty="0" smtClean="0"/>
              <a:t> &gt;&gt;n; </a:t>
            </a:r>
            <a:r>
              <a:rPr lang="en-US" sz="2000" dirty="0" err="1" smtClean="0"/>
              <a:t>cout</a:t>
            </a:r>
            <a:r>
              <a:rPr lang="en-US" sz="2000" dirty="0" smtClean="0"/>
              <a:t> &lt;&lt;"m="; </a:t>
            </a:r>
            <a:r>
              <a:rPr lang="en-US" sz="2000" dirty="0" err="1" smtClean="0"/>
              <a:t>cin</a:t>
            </a:r>
            <a:r>
              <a:rPr lang="en-US" sz="2000" dirty="0" smtClean="0"/>
              <a:t> &gt;&gt;m;</a:t>
            </a:r>
          </a:p>
          <a:p>
            <a:pPr>
              <a:defRPr/>
            </a:pPr>
            <a:r>
              <a:rPr lang="en-US" sz="2000" dirty="0" smtClean="0"/>
              <a:t>  </a:t>
            </a:r>
            <a:r>
              <a:rPr lang="en-US" sz="2000" dirty="0" err="1" smtClean="0"/>
              <a:t>int</a:t>
            </a:r>
            <a:r>
              <a:rPr lang="en-US" sz="2000" dirty="0" smtClean="0"/>
              <a:t> **</a:t>
            </a:r>
            <a:r>
              <a:rPr lang="en-US" sz="2000" dirty="0" err="1" smtClean="0"/>
              <a:t>mas</a:t>
            </a:r>
            <a:r>
              <a:rPr lang="en-US" sz="2000" dirty="0" smtClean="0"/>
              <a:t>=new </a:t>
            </a:r>
            <a:r>
              <a:rPr lang="en-US" sz="2000" dirty="0" err="1" smtClean="0"/>
              <a:t>int</a:t>
            </a:r>
            <a:r>
              <a:rPr lang="en-US" sz="2000" dirty="0" smtClean="0"/>
              <a:t> *[n];</a:t>
            </a:r>
          </a:p>
          <a:p>
            <a:pPr>
              <a:defRPr/>
            </a:pPr>
            <a:r>
              <a:rPr lang="en-US" sz="2000" dirty="0" smtClean="0"/>
              <a:t>  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=0; </a:t>
            </a:r>
            <a:r>
              <a:rPr lang="en-US" sz="2000" dirty="0" err="1" smtClean="0"/>
              <a:t>i</a:t>
            </a:r>
            <a:r>
              <a:rPr lang="en-US" sz="2000" dirty="0" smtClean="0"/>
              <a:t>&lt;n; ++</a:t>
            </a:r>
            <a:r>
              <a:rPr lang="en-US" sz="2000" dirty="0" err="1" smtClean="0"/>
              <a:t>i</a:t>
            </a:r>
            <a:r>
              <a:rPr lang="en-US" sz="2000" dirty="0" smtClean="0"/>
              <a:t>) </a:t>
            </a:r>
            <a:r>
              <a:rPr lang="en-US" sz="2000" dirty="0" err="1" smtClean="0"/>
              <a:t>mas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]=new </a:t>
            </a:r>
            <a:r>
              <a:rPr lang="en-US" sz="2000" dirty="0" err="1" smtClean="0"/>
              <a:t>int</a:t>
            </a:r>
            <a:r>
              <a:rPr lang="en-US" sz="2000" dirty="0" smtClean="0"/>
              <a:t> [m];</a:t>
            </a:r>
          </a:p>
          <a:p>
            <a:pPr>
              <a:defRPr/>
            </a:pPr>
            <a:r>
              <a:rPr lang="en-US" sz="2000" dirty="0" smtClean="0"/>
              <a:t>   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=0; </a:t>
            </a:r>
            <a:r>
              <a:rPr lang="en-US" sz="2000" dirty="0" err="1" smtClean="0"/>
              <a:t>i</a:t>
            </a:r>
            <a:r>
              <a:rPr lang="en-US" sz="2000" dirty="0" smtClean="0"/>
              <a:t>&lt;n; ++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endParaRPr lang="ru-RU" sz="2000" dirty="0" smtClean="0"/>
          </a:p>
          <a:p>
            <a:pPr>
              <a:defRPr/>
            </a:pPr>
            <a:r>
              <a:rPr lang="en-US" sz="2000" dirty="0" smtClean="0"/>
              <a:t>    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j=0; j&lt;m; ++j) {</a:t>
            </a:r>
            <a:r>
              <a:rPr lang="en-US" sz="2000" dirty="0" err="1" smtClean="0"/>
              <a:t>cout</a:t>
            </a:r>
            <a:r>
              <a:rPr lang="en-US" sz="2000" dirty="0" smtClean="0"/>
              <a:t>&lt;&lt;"</a:t>
            </a:r>
            <a:r>
              <a:rPr lang="en-US" sz="2000" dirty="0" err="1" smtClean="0"/>
              <a:t>mas</a:t>
            </a:r>
            <a:r>
              <a:rPr lang="en-US" sz="2000" dirty="0" smtClean="0"/>
              <a:t>["&lt;&lt;</a:t>
            </a:r>
            <a:r>
              <a:rPr lang="en-US" sz="2000" dirty="0" err="1" smtClean="0"/>
              <a:t>i</a:t>
            </a:r>
            <a:r>
              <a:rPr lang="en-US" sz="2000" dirty="0" smtClean="0"/>
              <a:t>&lt;&lt;"][“</a:t>
            </a:r>
            <a:r>
              <a:rPr lang="en-US" sz="2000" baseline="30000" dirty="0" smtClean="0"/>
              <a:t>&lt;&lt;</a:t>
            </a:r>
            <a:r>
              <a:rPr lang="en-US" sz="2000" dirty="0" smtClean="0"/>
              <a:t>J</a:t>
            </a:r>
            <a:r>
              <a:rPr lang="en-US" sz="2000" baseline="30000" dirty="0" smtClean="0"/>
              <a:t>&lt;&lt;</a:t>
            </a:r>
            <a:r>
              <a:rPr lang="en-US" sz="2000" dirty="0" smtClean="0"/>
              <a:t>"]</a:t>
            </a:r>
            <a:r>
              <a:rPr lang="en-US" sz="2000" baseline="30000" dirty="0" smtClean="0"/>
              <a:t>=</a:t>
            </a:r>
            <a:r>
              <a:rPr lang="en-US" sz="2000" dirty="0" smtClean="0"/>
              <a:t>"; </a:t>
            </a:r>
            <a:r>
              <a:rPr lang="en-US" sz="2000" dirty="0" err="1" smtClean="0"/>
              <a:t>cin</a:t>
            </a:r>
            <a:r>
              <a:rPr lang="en-US" sz="2000" dirty="0" smtClean="0"/>
              <a:t>.&gt;&gt;</a:t>
            </a:r>
            <a:r>
              <a:rPr lang="en-US" sz="2000" dirty="0" err="1" smtClean="0"/>
              <a:t>mas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][j];}</a:t>
            </a:r>
          </a:p>
          <a:p>
            <a:pPr>
              <a:defRPr/>
            </a:pPr>
            <a:r>
              <a:rPr lang="en-US" sz="2000" dirty="0" smtClean="0"/>
              <a:t> return </a:t>
            </a:r>
            <a:r>
              <a:rPr lang="en-US" sz="2000" dirty="0" err="1" smtClean="0"/>
              <a:t>mas</a:t>
            </a:r>
            <a:r>
              <a:rPr lang="en-US" sz="2000" dirty="0" smtClean="0"/>
              <a:t>;}</a:t>
            </a:r>
            <a:br>
              <a:rPr lang="en-US" sz="2000" dirty="0" smtClean="0"/>
            </a:br>
            <a:endParaRPr lang="en-US" sz="20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P.s</a:t>
            </a: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Содержимое 2"/>
          <p:cNvSpPr>
            <a:spLocks noGrp="1"/>
          </p:cNvSpPr>
          <p:nvPr>
            <p:ph idx="1"/>
          </p:nvPr>
        </p:nvSpPr>
        <p:spPr>
          <a:xfrm>
            <a:off x="142875" y="1143000"/>
            <a:ext cx="8848725" cy="5715000"/>
          </a:xfrm>
        </p:spPr>
        <p:txBody>
          <a:bodyPr/>
          <a:lstStyle/>
          <a:p>
            <a:r>
              <a:rPr lang="en-US" altLang="ru-RU" sz="1800" smtClean="0"/>
              <a:t>int main()</a:t>
            </a:r>
          </a:p>
          <a:p>
            <a:r>
              <a:rPr lang="en-US" altLang="ru-RU" sz="1800" smtClean="0"/>
              <a:t> { int n,m, k=0;</a:t>
            </a:r>
            <a:endParaRPr lang="ru-RU" altLang="ru-RU" sz="1800" smtClean="0"/>
          </a:p>
          <a:p>
            <a:r>
              <a:rPr lang="en-US" altLang="ru-RU" sz="1800" smtClean="0"/>
              <a:t>  int **a=creat(n,m);</a:t>
            </a:r>
            <a:endParaRPr lang="ru-RU" altLang="ru-RU" sz="1800" smtClean="0"/>
          </a:p>
          <a:p>
            <a:r>
              <a:rPr lang="en-US" altLang="ru-RU" sz="1800" smtClean="0"/>
              <a:t> for</a:t>
            </a:r>
            <a:r>
              <a:rPr lang="ru-RU" altLang="ru-RU" sz="1800" smtClean="0"/>
              <a:t> (</a:t>
            </a:r>
            <a:r>
              <a:rPr lang="en-US" altLang="ru-RU" sz="1800" smtClean="0"/>
              <a:t>int i</a:t>
            </a:r>
            <a:r>
              <a:rPr lang="ru-RU" altLang="ru-RU" sz="1800" smtClean="0"/>
              <a:t>=0;</a:t>
            </a:r>
            <a:r>
              <a:rPr lang="en-US" altLang="ru-RU" sz="1800" smtClean="0"/>
              <a:t>i</a:t>
            </a:r>
            <a:r>
              <a:rPr lang="ru-RU" altLang="ru-RU" sz="1800" smtClean="0"/>
              <a:t>&lt;</a:t>
            </a:r>
            <a:r>
              <a:rPr lang="en-US" altLang="ru-RU" sz="1800" smtClean="0"/>
              <a:t>n</a:t>
            </a:r>
            <a:r>
              <a:rPr lang="ru-RU" altLang="ru-RU" sz="1800" smtClean="0"/>
              <a:t>; ++</a:t>
            </a:r>
            <a:r>
              <a:rPr lang="en-US" altLang="ru-RU" sz="1800" smtClean="0"/>
              <a:t>i</a:t>
            </a:r>
            <a:r>
              <a:rPr lang="ru-RU" altLang="ru-RU" sz="1800" smtClean="0"/>
              <a:t>) </a:t>
            </a:r>
            <a:r>
              <a:rPr lang="en-US" altLang="ru-RU" sz="1800" smtClean="0"/>
              <a:t>    </a:t>
            </a:r>
            <a:r>
              <a:rPr lang="ru-RU" altLang="ru-RU" sz="1800" i="1" smtClean="0"/>
              <a:t>//обработка элементов массива</a:t>
            </a:r>
            <a:endParaRPr lang="ru-RU" altLang="ru-RU" sz="1800" smtClean="0"/>
          </a:p>
          <a:p>
            <a:r>
              <a:rPr lang="en-US" altLang="ru-RU" sz="1800" smtClean="0"/>
              <a:t> for (int j=0;j&lt;rn; ++j)</a:t>
            </a:r>
            <a:endParaRPr lang="ru-RU" altLang="ru-RU" sz="1800" smtClean="0"/>
          </a:p>
          <a:p>
            <a:r>
              <a:rPr lang="en-US" altLang="ru-RU" sz="1800" smtClean="0"/>
              <a:t>     </a:t>
            </a:r>
            <a:r>
              <a:rPr lang="ru-RU" altLang="ru-RU" sz="1800" smtClean="0"/>
              <a:t>{</a:t>
            </a:r>
            <a:r>
              <a:rPr lang="en-US" altLang="ru-RU" sz="1800" smtClean="0"/>
              <a:t>if</a:t>
            </a:r>
            <a:r>
              <a:rPr lang="ru-RU" altLang="ru-RU" sz="1800" smtClean="0"/>
              <a:t> (!(</a:t>
            </a:r>
            <a:r>
              <a:rPr lang="en-US" altLang="ru-RU" sz="1800" smtClean="0"/>
              <a:t>a</a:t>
            </a:r>
            <a:r>
              <a:rPr lang="ru-RU" altLang="ru-RU" sz="1800" smtClean="0"/>
              <a:t>[</a:t>
            </a:r>
            <a:r>
              <a:rPr lang="en-US" altLang="ru-RU" sz="1800" smtClean="0"/>
              <a:t>i</a:t>
            </a:r>
            <a:r>
              <a:rPr lang="ru-RU" altLang="ru-RU" sz="1800" smtClean="0"/>
              <a:t>][</a:t>
            </a:r>
            <a:r>
              <a:rPr lang="en-US" altLang="ru-RU" sz="1800" smtClean="0"/>
              <a:t>j</a:t>
            </a:r>
            <a:r>
              <a:rPr lang="ru-RU" altLang="ru-RU" sz="1800" smtClean="0"/>
              <a:t>]%2))</a:t>
            </a:r>
            <a:r>
              <a:rPr lang="ru-RU" altLang="ru-RU" sz="1800" i="1" smtClean="0"/>
              <a:t>//если элемент массива четный, то добавляем его к сумме и</a:t>
            </a:r>
            <a:endParaRPr lang="ru-RU" altLang="ru-RU" sz="1800" smtClean="0"/>
          </a:p>
          <a:p>
            <a:r>
              <a:rPr lang="en-US" altLang="ru-RU" sz="1800" smtClean="0"/>
              <a:t>           </a:t>
            </a:r>
            <a:r>
              <a:rPr lang="ru-RU" altLang="ru-RU" sz="1800" smtClean="0"/>
              <a:t>{</a:t>
            </a:r>
            <a:r>
              <a:rPr lang="en-US" altLang="ru-RU" sz="1800" smtClean="0"/>
              <a:t>s</a:t>
            </a:r>
            <a:r>
              <a:rPr lang="ru-RU" altLang="ru-RU" sz="1800" smtClean="0"/>
              <a:t>+=</a:t>
            </a:r>
            <a:r>
              <a:rPr lang="en-US" altLang="ru-RU" sz="1800" smtClean="0"/>
              <a:t>a</a:t>
            </a:r>
            <a:r>
              <a:rPr lang="ru-RU" altLang="ru-RU" sz="1800" smtClean="0"/>
              <a:t>[</a:t>
            </a:r>
            <a:r>
              <a:rPr lang="en-US" altLang="ru-RU" sz="1800" smtClean="0"/>
              <a:t>i</a:t>
            </a:r>
            <a:r>
              <a:rPr lang="ru-RU" altLang="ru-RU" sz="1800" smtClean="0"/>
              <a:t>][</a:t>
            </a:r>
            <a:r>
              <a:rPr lang="en-US" altLang="ru-RU" sz="1800" smtClean="0"/>
              <a:t>fj</a:t>
            </a:r>
            <a:r>
              <a:rPr lang="ru-RU" altLang="ru-RU" sz="1800" smtClean="0"/>
              <a:t>; к++;}}        </a:t>
            </a:r>
            <a:r>
              <a:rPr lang="ru-RU" altLang="ru-RU" sz="1800" i="1" smtClean="0"/>
              <a:t>//увеличиваем количество четных элементов на 1</a:t>
            </a:r>
            <a:endParaRPr lang="ru-RU" altLang="ru-RU" sz="1800" smtClean="0"/>
          </a:p>
          <a:p>
            <a:r>
              <a:rPr lang="en-US" altLang="ru-RU" sz="1800" smtClean="0"/>
              <a:t> if </a:t>
            </a:r>
            <a:r>
              <a:rPr lang="ru-RU" altLang="ru-RU" sz="1800" smtClean="0"/>
              <a:t>(к) </a:t>
            </a:r>
            <a:r>
              <a:rPr lang="en-US" altLang="ru-RU" sz="1800" smtClean="0"/>
              <a:t>cout &lt;&lt;s</a:t>
            </a:r>
            <a:r>
              <a:rPr lang="ru-RU" altLang="ru-RU" sz="1800" smtClean="0"/>
              <a:t>/</a:t>
            </a:r>
            <a:r>
              <a:rPr lang="en-US" altLang="ru-RU" sz="1800" smtClean="0"/>
              <a:t>k</a:t>
            </a:r>
            <a:r>
              <a:rPr lang="ru-RU" altLang="ru-RU" sz="1800" smtClean="0"/>
              <a:t>;</a:t>
            </a:r>
          </a:p>
          <a:p>
            <a:r>
              <a:rPr lang="en-US" altLang="ru-RU" sz="1800" smtClean="0"/>
              <a:t>else cout</a:t>
            </a:r>
            <a:r>
              <a:rPr lang="ru-RU" altLang="ru-RU" sz="1800" smtClean="0"/>
              <a:t>«" Четных элементов в массиве нет'";</a:t>
            </a:r>
            <a:endParaRPr lang="en-US" altLang="ru-RU" sz="1800" smtClean="0"/>
          </a:p>
          <a:p>
            <a:r>
              <a:rPr lang="ru-RU" altLang="ru-RU" sz="1800" smtClean="0"/>
              <a:t> </a:t>
            </a:r>
            <a:r>
              <a:rPr lang="en-US" altLang="ru-RU" sz="1800" smtClean="0"/>
              <a:t>for</a:t>
            </a:r>
            <a:r>
              <a:rPr lang="ru-RU" altLang="ru-RU" sz="1800" smtClean="0"/>
              <a:t> (</a:t>
            </a:r>
            <a:r>
              <a:rPr lang="en-US" altLang="ru-RU" sz="1800" smtClean="0"/>
              <a:t>int i</a:t>
            </a:r>
            <a:r>
              <a:rPr lang="ru-RU" altLang="ru-RU" sz="1800" smtClean="0"/>
              <a:t>=0;</a:t>
            </a:r>
            <a:r>
              <a:rPr lang="en-US" altLang="ru-RU" sz="1800" smtClean="0"/>
              <a:t>i</a:t>
            </a:r>
            <a:r>
              <a:rPr lang="ru-RU" altLang="ru-RU" sz="1800" smtClean="0"/>
              <a:t>&lt;</a:t>
            </a:r>
            <a:r>
              <a:rPr lang="en-US" altLang="ru-RU" sz="1800" smtClean="0"/>
              <a:t>n</a:t>
            </a:r>
            <a:r>
              <a:rPr lang="ru-RU" altLang="ru-RU" sz="1800" smtClean="0"/>
              <a:t>; </a:t>
            </a:r>
            <a:r>
              <a:rPr lang="en-US" altLang="ru-RU" sz="1800" smtClean="0"/>
              <a:t>i</a:t>
            </a:r>
            <a:r>
              <a:rPr lang="ru-RU" altLang="ru-RU" sz="1800" smtClean="0"/>
              <a:t>++) </a:t>
            </a:r>
            <a:r>
              <a:rPr lang="en-US" altLang="ru-RU" sz="1800" smtClean="0"/>
              <a:t>delete [] a</a:t>
            </a:r>
            <a:r>
              <a:rPr lang="ru-RU" altLang="ru-RU" sz="1800" smtClean="0"/>
              <a:t>[</a:t>
            </a:r>
            <a:r>
              <a:rPr lang="en-US" altLang="ru-RU" sz="1800" smtClean="0"/>
              <a:t>ij</a:t>
            </a:r>
            <a:r>
              <a:rPr lang="ru-RU" altLang="ru-RU" sz="1800" smtClean="0"/>
              <a:t>; //освобождаем память, выделенную под массив </a:t>
            </a:r>
            <a:r>
              <a:rPr lang="en-US" altLang="ru-RU" sz="1800" smtClean="0"/>
              <a:t>delete</a:t>
            </a:r>
            <a:r>
              <a:rPr lang="ru-RU" altLang="ru-RU" sz="1800" smtClean="0"/>
              <a:t> [] </a:t>
            </a:r>
            <a:r>
              <a:rPr lang="en-US" altLang="ru-RU" sz="1800" smtClean="0"/>
              <a:t>a</a:t>
            </a:r>
            <a:r>
              <a:rPr lang="ru-RU" altLang="ru-RU" sz="1800" smtClean="0"/>
              <a:t>; </a:t>
            </a:r>
            <a:endParaRPr lang="en-US" altLang="ru-RU" sz="1800" smtClean="0"/>
          </a:p>
          <a:p>
            <a:r>
              <a:rPr lang="en-US" altLang="ru-RU" sz="1800" smtClean="0"/>
              <a:t>return </a:t>
            </a:r>
            <a:r>
              <a:rPr lang="ru-RU" altLang="ru-RU" sz="1800" smtClean="0"/>
              <a:t>0;}</a:t>
            </a:r>
          </a:p>
          <a:p>
            <a:endParaRPr lang="ru-RU" altLang="ru-RU" sz="1800" smtClean="0"/>
          </a:p>
          <a:p>
            <a:r>
              <a:rPr lang="ru-RU" altLang="ru-RU" sz="1600" i="1" smtClean="0"/>
              <a:t>Результат работы программы:     </a:t>
            </a:r>
            <a:r>
              <a:rPr lang="en-US" altLang="ru-RU" sz="1600" i="1" smtClean="0"/>
              <a:t>n</a:t>
            </a:r>
            <a:r>
              <a:rPr lang="ru-RU" altLang="ru-RU" sz="1600" i="1" smtClean="0"/>
              <a:t>  </a:t>
            </a:r>
            <a:r>
              <a:rPr lang="ru-RU" altLang="ru-RU" sz="1600" smtClean="0"/>
              <a:t> </a:t>
            </a:r>
            <a:r>
              <a:rPr lang="en-US" altLang="ru-RU" sz="1600" smtClean="0"/>
              <a:t>m</a:t>
            </a:r>
            <a:r>
              <a:rPr lang="ru-RU" altLang="ru-RU" sz="1600" smtClean="0"/>
              <a:t>    Массив </a:t>
            </a:r>
            <a:r>
              <a:rPr lang="en-US" altLang="ru-RU" sz="1600" smtClean="0"/>
              <a:t>Anxm</a:t>
            </a:r>
            <a:r>
              <a:rPr lang="ru-RU" altLang="ru-RU" sz="1600" smtClean="0"/>
              <a:t>                 Ответ</a:t>
            </a:r>
          </a:p>
          <a:p>
            <a:r>
              <a:rPr lang="en-US" altLang="ru-RU" sz="1600" smtClean="0"/>
              <a:t>                                                         </a:t>
            </a:r>
            <a:r>
              <a:rPr lang="ru-RU" altLang="ru-RU" sz="1600" smtClean="0"/>
              <a:t>2    3        213</a:t>
            </a:r>
            <a:r>
              <a:rPr lang="en-US" altLang="ru-RU" sz="1600" smtClean="0"/>
              <a:t>       </a:t>
            </a:r>
            <a:r>
              <a:rPr lang="ru-RU" altLang="ru-RU" sz="1600" smtClean="0"/>
              <a:t>                        </a:t>
            </a:r>
            <a:r>
              <a:rPr lang="en-US" altLang="ru-RU" sz="1600" smtClean="0"/>
              <a:t> </a:t>
            </a:r>
            <a:r>
              <a:rPr lang="ru-RU" altLang="ru-RU" sz="1600" smtClean="0"/>
              <a:t>4.00</a:t>
            </a:r>
          </a:p>
          <a:p>
            <a:r>
              <a:rPr lang="en-US" altLang="ru-RU" sz="1600" smtClean="0"/>
              <a:t>                                                                        </a:t>
            </a:r>
            <a:r>
              <a:rPr lang="ru-RU" altLang="ru-RU" sz="1600" smtClean="0"/>
              <a:t> 136</a:t>
            </a:r>
          </a:p>
          <a:p>
            <a:r>
              <a:rPr lang="en-US" altLang="ru-RU" sz="1600" smtClean="0"/>
              <a:t>                                                       </a:t>
            </a:r>
            <a:r>
              <a:rPr lang="ru-RU" altLang="ru-RU" sz="1600" smtClean="0"/>
              <a:t> </a:t>
            </a:r>
            <a:r>
              <a:rPr lang="en-US" altLang="ru-RU" sz="1600" smtClean="0"/>
              <a:t> </a:t>
            </a:r>
            <a:r>
              <a:rPr lang="ru-RU" altLang="ru-RU" sz="1600" smtClean="0"/>
              <a:t>3     2        3	                           чётных элементов</a:t>
            </a:r>
          </a:p>
          <a:p>
            <a:r>
              <a:rPr lang="ru-RU" altLang="ru-RU" sz="1600" smtClean="0"/>
              <a:t>                                                                                                               в массиве нет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777287" cy="6429375"/>
          </a:xfrm>
        </p:spPr>
        <p:txBody>
          <a:bodyPr/>
          <a:lstStyle/>
          <a:p>
            <a:pPr>
              <a:defRPr/>
            </a:pPr>
            <a:r>
              <a:rPr lang="ru-RU" sz="1600" dirty="0" smtClean="0">
                <a:solidFill>
                  <a:schemeClr val="accent6"/>
                </a:solidFill>
              </a:rPr>
              <a:t>Дан двумерный массив, элементами которого являются целые числа.</a:t>
            </a:r>
          </a:p>
          <a:p>
            <a:pPr>
              <a:defRPr/>
            </a:pPr>
            <a:r>
              <a:rPr lang="ru-RU" sz="1600" dirty="0" smtClean="0">
                <a:solidFill>
                  <a:schemeClr val="accent6"/>
                </a:solidFill>
              </a:rPr>
              <a:t> Найти значение максимального элемента массива.</a:t>
            </a:r>
          </a:p>
          <a:p>
            <a:pPr>
              <a:defRPr/>
            </a:pPr>
            <a:endParaRPr lang="ru-RU" sz="1600" dirty="0" smtClean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ru-RU" sz="2000" dirty="0" smtClean="0"/>
              <a:t>#</a:t>
            </a:r>
            <a:r>
              <a:rPr lang="en-US" sz="2000" dirty="0" smtClean="0"/>
              <a:t>include</a:t>
            </a:r>
            <a:r>
              <a:rPr lang="ru-RU" sz="2000" dirty="0" smtClean="0"/>
              <a:t> &lt;</a:t>
            </a:r>
            <a:r>
              <a:rPr lang="en-US" sz="2000" dirty="0" err="1" smtClean="0"/>
              <a:t>iostream</a:t>
            </a:r>
            <a:r>
              <a:rPr lang="ru-RU" sz="2000" dirty="0" smtClean="0"/>
              <a:t>&gt; </a:t>
            </a:r>
          </a:p>
          <a:p>
            <a:pPr>
              <a:defRPr/>
            </a:pPr>
            <a:r>
              <a:rPr lang="en-US" sz="2000" dirty="0" smtClean="0"/>
              <a:t>using namespace std</a:t>
            </a:r>
            <a:r>
              <a:rPr lang="ru-RU" sz="2000" dirty="0" smtClean="0"/>
              <a:t>;</a:t>
            </a:r>
          </a:p>
          <a:p>
            <a:pPr>
              <a:defRPr/>
            </a:pPr>
            <a:r>
              <a:rPr lang="en-US" sz="2000" dirty="0" err="1" smtClean="0"/>
              <a:t>int</a:t>
            </a:r>
            <a:r>
              <a:rPr lang="en-US" sz="2000" dirty="0" smtClean="0"/>
              <a:t> ** </a:t>
            </a:r>
            <a:r>
              <a:rPr lang="en-US" sz="2000" dirty="0" err="1" smtClean="0"/>
              <a:t>creat</a:t>
            </a:r>
            <a:r>
              <a:rPr lang="en-US" sz="2000" dirty="0" smtClean="0"/>
              <a:t>(</a:t>
            </a:r>
            <a:r>
              <a:rPr lang="en-US" sz="2000" dirty="0" err="1" smtClean="0"/>
              <a:t>int</a:t>
            </a:r>
            <a:r>
              <a:rPr lang="en-US" sz="2000" dirty="0" smtClean="0"/>
              <a:t> &amp;n, </a:t>
            </a:r>
            <a:r>
              <a:rPr lang="en-US" sz="2000" dirty="0" err="1" smtClean="0"/>
              <a:t>int</a:t>
            </a:r>
            <a:r>
              <a:rPr lang="en-US" sz="2000" dirty="0" smtClean="0"/>
              <a:t> &amp;m)</a:t>
            </a:r>
            <a:endParaRPr lang="ru-RU" sz="2000" dirty="0" smtClean="0"/>
          </a:p>
          <a:p>
            <a:pPr>
              <a:defRPr/>
            </a:pPr>
            <a:r>
              <a:rPr lang="en-US" sz="2000" dirty="0" smtClean="0"/>
              <a:t>{</a:t>
            </a:r>
            <a:r>
              <a:rPr lang="en-US" sz="2000" dirty="0" err="1" smtClean="0"/>
              <a:t>cout</a:t>
            </a:r>
            <a:r>
              <a:rPr lang="en-US" sz="2000" dirty="0" smtClean="0"/>
              <a:t> &lt;&lt;"n=";"</a:t>
            </a:r>
            <a:r>
              <a:rPr lang="en-US" sz="2000" dirty="0" err="1" smtClean="0"/>
              <a:t>cin</a:t>
            </a:r>
            <a:r>
              <a:rPr lang="en-US" sz="2000" dirty="0" smtClean="0"/>
              <a:t> &gt;&gt;n; </a:t>
            </a:r>
            <a:r>
              <a:rPr lang="en-US" sz="2000" dirty="0" err="1" smtClean="0"/>
              <a:t>cout</a:t>
            </a:r>
            <a:r>
              <a:rPr lang="en-US" sz="2000" dirty="0" smtClean="0"/>
              <a:t> &lt;&lt;"m="; </a:t>
            </a:r>
            <a:r>
              <a:rPr lang="en-US" sz="2000" dirty="0" err="1" smtClean="0"/>
              <a:t>cin</a:t>
            </a:r>
            <a:r>
              <a:rPr lang="en-US" sz="2000" dirty="0" smtClean="0"/>
              <a:t> &gt;&gt;m;</a:t>
            </a:r>
          </a:p>
          <a:p>
            <a:pPr>
              <a:defRPr/>
            </a:pPr>
            <a:r>
              <a:rPr lang="en-US" sz="2000" dirty="0" smtClean="0"/>
              <a:t> </a:t>
            </a:r>
            <a:r>
              <a:rPr lang="en-US" sz="2000" dirty="0" err="1" smtClean="0"/>
              <a:t>int</a:t>
            </a:r>
            <a:r>
              <a:rPr lang="en-US" sz="2000" dirty="0" smtClean="0"/>
              <a:t> **</a:t>
            </a:r>
            <a:r>
              <a:rPr lang="en-US" sz="2000" dirty="0" err="1" smtClean="0"/>
              <a:t>mas</a:t>
            </a:r>
            <a:r>
              <a:rPr lang="en-US" sz="2000" dirty="0" smtClean="0"/>
              <a:t>=new </a:t>
            </a:r>
            <a:r>
              <a:rPr lang="en-US" sz="2000" dirty="0" err="1" smtClean="0"/>
              <a:t>int</a:t>
            </a:r>
            <a:r>
              <a:rPr lang="en-US" sz="2000" dirty="0" smtClean="0"/>
              <a:t> *[n];</a:t>
            </a:r>
          </a:p>
          <a:p>
            <a:pPr>
              <a:defRPr/>
            </a:pPr>
            <a:r>
              <a:rPr lang="en-US" sz="2000" dirty="0" smtClean="0"/>
              <a:t>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=0; </a:t>
            </a:r>
            <a:r>
              <a:rPr lang="en-US" sz="2000" dirty="0" err="1" smtClean="0"/>
              <a:t>i</a:t>
            </a:r>
            <a:r>
              <a:rPr lang="en-US" sz="2000" dirty="0" smtClean="0"/>
              <a:t>&lt;n; ++</a:t>
            </a:r>
            <a:r>
              <a:rPr lang="en-US" sz="2000" dirty="0" err="1" smtClean="0"/>
              <a:t>i</a:t>
            </a:r>
            <a:r>
              <a:rPr lang="en-US" sz="2000" dirty="0" smtClean="0"/>
              <a:t>) </a:t>
            </a:r>
            <a:r>
              <a:rPr lang="en-US" sz="2000" dirty="0" err="1" smtClean="0"/>
              <a:t>mas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]=new </a:t>
            </a:r>
            <a:r>
              <a:rPr lang="en-US" sz="2000" dirty="0" err="1" smtClean="0"/>
              <a:t>int</a:t>
            </a:r>
            <a:r>
              <a:rPr lang="en-US" sz="2000" dirty="0" smtClean="0"/>
              <a:t> [m];</a:t>
            </a:r>
          </a:p>
          <a:p>
            <a:pPr>
              <a:defRPr/>
            </a:pPr>
            <a:r>
              <a:rPr lang="en-US" sz="2000" dirty="0" smtClean="0"/>
              <a:t>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=0; </a:t>
            </a:r>
            <a:r>
              <a:rPr lang="en-US" sz="2000" dirty="0" err="1" smtClean="0"/>
              <a:t>i</a:t>
            </a:r>
            <a:r>
              <a:rPr lang="en-US" sz="2000" dirty="0" smtClean="0"/>
              <a:t>&lt;n; ++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endParaRPr lang="ru-RU" sz="2000" dirty="0" smtClean="0"/>
          </a:p>
          <a:p>
            <a:pPr>
              <a:defRPr/>
            </a:pPr>
            <a:r>
              <a:rPr lang="en-US" sz="2000" dirty="0" smtClean="0"/>
              <a:t>  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j=0; j&lt;m; ++j) {</a:t>
            </a:r>
            <a:r>
              <a:rPr lang="en-US" sz="2000" dirty="0" err="1" smtClean="0"/>
              <a:t>cout</a:t>
            </a:r>
            <a:r>
              <a:rPr lang="en-US" sz="2000" dirty="0" smtClean="0"/>
              <a:t>&lt;&lt;"</a:t>
            </a:r>
            <a:r>
              <a:rPr lang="en-US" sz="2000" dirty="0" err="1" smtClean="0"/>
              <a:t>mas</a:t>
            </a:r>
            <a:r>
              <a:rPr lang="en-US" sz="2000" dirty="0" smtClean="0"/>
              <a:t>[“&lt;&lt;</a:t>
            </a:r>
            <a:r>
              <a:rPr lang="en-US" sz="2000" dirty="0" err="1" smtClean="0"/>
              <a:t>i</a:t>
            </a:r>
            <a:r>
              <a:rPr lang="en-US" sz="2000" dirty="0" smtClean="0"/>
              <a:t>&lt;“][&lt;&lt;“j&lt;&lt;”]=“; </a:t>
            </a:r>
            <a:r>
              <a:rPr lang="en-US" sz="2000" dirty="0" err="1" smtClean="0"/>
              <a:t>cin</a:t>
            </a:r>
            <a:r>
              <a:rPr lang="en-US" sz="2000" dirty="0" smtClean="0"/>
              <a:t>&gt;&gt;</a:t>
            </a:r>
            <a:r>
              <a:rPr lang="en-US" sz="2000" dirty="0" err="1" smtClean="0"/>
              <a:t>mas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][j]}</a:t>
            </a:r>
          </a:p>
          <a:p>
            <a:pPr>
              <a:defRPr/>
            </a:pPr>
            <a:r>
              <a:rPr lang="en-US" sz="2000" dirty="0" smtClean="0"/>
              <a:t>return </a:t>
            </a:r>
            <a:r>
              <a:rPr lang="en-US" sz="2000" dirty="0" err="1" smtClean="0"/>
              <a:t>mas</a:t>
            </a:r>
            <a:r>
              <a:rPr lang="en-US" sz="2000" dirty="0" smtClean="0"/>
              <a:t>;}       </a:t>
            </a:r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P.s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Содержимое 2"/>
          <p:cNvSpPr>
            <a:spLocks noGrp="1"/>
          </p:cNvSpPr>
          <p:nvPr>
            <p:ph idx="1"/>
          </p:nvPr>
        </p:nvSpPr>
        <p:spPr>
          <a:xfrm>
            <a:off x="304800" y="1071563"/>
            <a:ext cx="8686800" cy="5786437"/>
          </a:xfrm>
        </p:spPr>
        <p:txBody>
          <a:bodyPr/>
          <a:lstStyle/>
          <a:p>
            <a:r>
              <a:rPr lang="en-US" altLang="ru-RU" sz="1800" smtClean="0"/>
              <a:t>int main()</a:t>
            </a:r>
          </a:p>
          <a:p>
            <a:r>
              <a:rPr lang="en-US" altLang="ru-RU" sz="1800" smtClean="0"/>
              <a:t> {int n,m;</a:t>
            </a:r>
            <a:endParaRPr lang="ru-RU" altLang="ru-RU" sz="1800" smtClean="0"/>
          </a:p>
          <a:p>
            <a:r>
              <a:rPr lang="en-US" altLang="ru-RU" sz="1800" smtClean="0"/>
              <a:t>cout</a:t>
            </a:r>
            <a:r>
              <a:rPr lang="ru-RU" altLang="ru-RU" sz="1800" smtClean="0"/>
              <a:t> &lt;&lt;"</a:t>
            </a:r>
            <a:r>
              <a:rPr lang="en-US" altLang="ru-RU" sz="1800" smtClean="0"/>
              <a:t>n</a:t>
            </a:r>
            <a:r>
              <a:rPr lang="ru-RU" altLang="ru-RU" sz="1800" smtClean="0"/>
              <a:t>="; </a:t>
            </a:r>
            <a:r>
              <a:rPr lang="en-US" altLang="ru-RU" sz="1800" smtClean="0"/>
              <a:t>cin &gt;&gt;n</a:t>
            </a:r>
            <a:r>
              <a:rPr lang="ru-RU" altLang="ru-RU" sz="1800" smtClean="0"/>
              <a:t>; </a:t>
            </a:r>
            <a:r>
              <a:rPr lang="en-US" altLang="ru-RU" sz="1800" smtClean="0"/>
              <a:t>cout</a:t>
            </a:r>
            <a:r>
              <a:rPr lang="ru-RU" altLang="ru-RU" sz="1800" smtClean="0"/>
              <a:t> &lt;&lt;"</a:t>
            </a:r>
            <a:r>
              <a:rPr lang="en-US" altLang="ru-RU" sz="1800" smtClean="0"/>
              <a:t>m</a:t>
            </a:r>
            <a:r>
              <a:rPr lang="ru-RU" altLang="ru-RU" sz="1800" smtClean="0"/>
              <a:t>="; </a:t>
            </a:r>
            <a:r>
              <a:rPr lang="en-US" altLang="ru-RU" sz="1800" smtClean="0"/>
              <a:t>cin </a:t>
            </a:r>
            <a:r>
              <a:rPr lang="en-US" altLang="ru-RU" sz="1800" i="1" smtClean="0"/>
              <a:t>&gt;&gt;m</a:t>
            </a:r>
            <a:r>
              <a:rPr lang="ru-RU" altLang="ru-RU" sz="1800" i="1" smtClean="0"/>
              <a:t>;</a:t>
            </a:r>
            <a:r>
              <a:rPr lang="en-US" altLang="ru-RU" sz="1800" i="1" smtClean="0"/>
              <a:t>  </a:t>
            </a:r>
            <a:r>
              <a:rPr lang="ru-RU" altLang="ru-RU" sz="1800" i="1" smtClean="0"/>
              <a:t>//ввели размерность массива</a:t>
            </a:r>
            <a:endParaRPr lang="ru-RU" altLang="ru-RU" sz="1800" smtClean="0"/>
          </a:p>
          <a:p>
            <a:r>
              <a:rPr lang="en-US" altLang="ru-RU" sz="1800" smtClean="0"/>
              <a:t>int **a=creat(n,m);</a:t>
            </a:r>
            <a:endParaRPr lang="ru-RU" altLang="ru-RU" sz="1800" smtClean="0"/>
          </a:p>
          <a:p>
            <a:r>
              <a:rPr lang="en-US" altLang="ru-RU" sz="1800" smtClean="0"/>
              <a:t>int max</a:t>
            </a:r>
            <a:r>
              <a:rPr lang="ru-RU" altLang="ru-RU" sz="1800" smtClean="0"/>
              <a:t>=</a:t>
            </a:r>
            <a:r>
              <a:rPr lang="en-US" altLang="ru-RU" sz="1800" smtClean="0"/>
              <a:t>a</a:t>
            </a:r>
            <a:r>
              <a:rPr lang="ru-RU" altLang="ru-RU" sz="1800" smtClean="0"/>
              <a:t>[0</a:t>
            </a:r>
            <a:r>
              <a:rPr lang="en-US" altLang="ru-RU" sz="1800" smtClean="0"/>
              <a:t>]</a:t>
            </a:r>
            <a:r>
              <a:rPr lang="ru-RU" altLang="ru-RU" sz="1800" smtClean="0"/>
              <a:t>[0</a:t>
            </a:r>
            <a:r>
              <a:rPr lang="en-US" altLang="ru-RU" sz="1800" smtClean="0"/>
              <a:t>]</a:t>
            </a:r>
            <a:r>
              <a:rPr lang="ru-RU" altLang="ru-RU" sz="1800" smtClean="0"/>
              <a:t>; //первоначально </a:t>
            </a:r>
            <a:r>
              <a:rPr lang="ru-RU" altLang="ru-RU" sz="1800" i="1" smtClean="0"/>
              <a:t>качестве максимального элемента полагаем а[0][0]</a:t>
            </a:r>
            <a:endParaRPr lang="ru-RU" altLang="ru-RU" sz="1800" smtClean="0"/>
          </a:p>
          <a:p>
            <a:r>
              <a:rPr lang="en-US" altLang="ru-RU" sz="1800" smtClean="0"/>
              <a:t>for</a:t>
            </a:r>
            <a:r>
              <a:rPr lang="ru-RU" altLang="ru-RU" sz="1800" smtClean="0"/>
              <a:t> (</a:t>
            </a:r>
            <a:r>
              <a:rPr lang="en-US" altLang="ru-RU" sz="1800" smtClean="0"/>
              <a:t>int i</a:t>
            </a:r>
            <a:r>
              <a:rPr lang="ru-RU" altLang="ru-RU" sz="1800" smtClean="0"/>
              <a:t>=0;</a:t>
            </a:r>
            <a:r>
              <a:rPr lang="en-US" altLang="ru-RU" sz="1800" smtClean="0"/>
              <a:t>i</a:t>
            </a:r>
            <a:r>
              <a:rPr lang="ru-RU" altLang="ru-RU" sz="1800" smtClean="0"/>
              <a:t>&lt;</a:t>
            </a:r>
            <a:r>
              <a:rPr lang="en-US" altLang="ru-RU" sz="1800" smtClean="0"/>
              <a:t>n</a:t>
            </a:r>
            <a:r>
              <a:rPr lang="ru-RU" altLang="ru-RU" sz="1800" smtClean="0"/>
              <a:t>; ++</a:t>
            </a:r>
            <a:r>
              <a:rPr lang="en-US" altLang="ru-RU" sz="1800" smtClean="0"/>
              <a:t>i</a:t>
            </a:r>
            <a:r>
              <a:rPr lang="ru-RU" altLang="ru-RU" sz="1800" smtClean="0"/>
              <a:t>)</a:t>
            </a:r>
            <a:r>
              <a:rPr lang="en-US" altLang="ru-RU" sz="1800" smtClean="0"/>
              <a:t>  </a:t>
            </a:r>
            <a:r>
              <a:rPr lang="ru-RU" altLang="ru-RU" sz="1800" smtClean="0"/>
              <a:t> // </a:t>
            </a:r>
            <a:r>
              <a:rPr lang="ru-RU" altLang="ru-RU" sz="1800" i="1" smtClean="0"/>
              <a:t>просматриваем все элементы массива</a:t>
            </a:r>
            <a:endParaRPr lang="ru-RU" altLang="ru-RU" sz="1800" smtClean="0"/>
          </a:p>
          <a:p>
            <a:r>
              <a:rPr lang="en-US" altLang="ru-RU" sz="1800" smtClean="0"/>
              <a:t> for(intj=0;j&lt;m; +&gt;j)</a:t>
            </a:r>
            <a:endParaRPr lang="ru-RU" altLang="ru-RU" sz="1800" smtClean="0"/>
          </a:p>
          <a:p>
            <a:r>
              <a:rPr lang="en-US" altLang="ru-RU" sz="1800" smtClean="0"/>
              <a:t>      if</a:t>
            </a:r>
            <a:r>
              <a:rPr lang="ru-RU" altLang="ru-RU" sz="1800" smtClean="0"/>
              <a:t> (</a:t>
            </a:r>
            <a:r>
              <a:rPr lang="en-US" altLang="ru-RU" sz="1800" smtClean="0"/>
              <a:t>a[i</a:t>
            </a:r>
            <a:r>
              <a:rPr lang="ru-RU" altLang="ru-RU" sz="1800" smtClean="0"/>
              <a:t>]</a:t>
            </a:r>
            <a:r>
              <a:rPr lang="en-US" altLang="ru-RU" sz="1800" smtClean="0"/>
              <a:t>i[j]</a:t>
            </a:r>
            <a:r>
              <a:rPr lang="ru-RU" altLang="ru-RU" sz="1800" smtClean="0"/>
              <a:t>&gt;</a:t>
            </a:r>
            <a:r>
              <a:rPr lang="en-US" altLang="ru-RU" sz="1800" smtClean="0"/>
              <a:t>max</a:t>
            </a:r>
            <a:r>
              <a:rPr lang="ru-RU" altLang="ru-RU" sz="1800" smtClean="0"/>
              <a:t>)     </a:t>
            </a:r>
            <a:r>
              <a:rPr lang="en-US" altLang="ru-RU" sz="1800" i="1" smtClean="0"/>
              <a:t>//</a:t>
            </a:r>
            <a:r>
              <a:rPr lang="ru-RU" altLang="ru-RU" sz="1800" i="1" smtClean="0"/>
              <a:t>если очередной элемент больше значения максимального,</a:t>
            </a:r>
            <a:endParaRPr lang="en-US" altLang="ru-RU" sz="1800" i="1" smtClean="0"/>
          </a:p>
          <a:p>
            <a:r>
              <a:rPr lang="en-US" altLang="ru-RU" sz="1800" i="1" smtClean="0"/>
              <a:t>        </a:t>
            </a:r>
            <a:r>
              <a:rPr lang="ru-RU" altLang="ru-RU" sz="1800" i="1" smtClean="0"/>
              <a:t> </a:t>
            </a:r>
            <a:r>
              <a:rPr lang="en-US" altLang="ru-RU" sz="1800" smtClean="0"/>
              <a:t>max</a:t>
            </a:r>
            <a:r>
              <a:rPr lang="ru-RU" altLang="ru-RU" sz="1800" smtClean="0"/>
              <a:t>=</a:t>
            </a:r>
            <a:r>
              <a:rPr lang="en-US" altLang="ru-RU" sz="1800" smtClean="0"/>
              <a:t>a</a:t>
            </a:r>
            <a:r>
              <a:rPr lang="ru-RU" altLang="ru-RU" sz="1800" smtClean="0"/>
              <a:t>[</a:t>
            </a:r>
            <a:r>
              <a:rPr lang="en-US" altLang="ru-RU" sz="1800" smtClean="0"/>
              <a:t>i</a:t>
            </a:r>
            <a:r>
              <a:rPr lang="ru-RU" altLang="ru-RU" sz="1800" smtClean="0"/>
              <a:t>][</a:t>
            </a:r>
            <a:r>
              <a:rPr lang="en-US" altLang="ru-RU" sz="1800" smtClean="0"/>
              <a:t>j</a:t>
            </a:r>
            <a:r>
              <a:rPr lang="ru-RU" altLang="ru-RU" sz="1800" smtClean="0"/>
              <a:t>];        </a:t>
            </a:r>
            <a:r>
              <a:rPr lang="ru-RU" altLang="ru-RU" sz="1800" i="1" smtClean="0"/>
              <a:t>//то в качестве максимального запоминаем этот элемент</a:t>
            </a:r>
            <a:endParaRPr lang="ru-RU" altLang="ru-RU" sz="1800" smtClean="0"/>
          </a:p>
          <a:p>
            <a:r>
              <a:rPr lang="en-US" altLang="ru-RU" sz="1800" smtClean="0"/>
              <a:t>cout&lt;&lt;</a:t>
            </a:r>
            <a:r>
              <a:rPr lang="ru-RU" altLang="ru-RU" sz="1800" smtClean="0"/>
              <a:t>"</a:t>
            </a:r>
            <a:r>
              <a:rPr lang="en-US" altLang="ru-RU" sz="1800" smtClean="0"/>
              <a:t>max</a:t>
            </a:r>
            <a:r>
              <a:rPr lang="ru-RU" altLang="ru-RU" sz="1800" smtClean="0"/>
              <a:t>=“</a:t>
            </a:r>
            <a:r>
              <a:rPr lang="en-US" altLang="ru-RU" sz="1800" smtClean="0"/>
              <a:t>&lt;&lt;max</a:t>
            </a:r>
            <a:r>
              <a:rPr lang="ru-RU" altLang="ru-RU" sz="1800" smtClean="0"/>
              <a:t>;</a:t>
            </a:r>
          </a:p>
          <a:p>
            <a:r>
              <a:rPr lang="en-US" altLang="ru-RU" sz="1800" smtClean="0"/>
              <a:t>for</a:t>
            </a:r>
            <a:r>
              <a:rPr lang="ru-RU" altLang="ru-RU" sz="1800" smtClean="0"/>
              <a:t> (</a:t>
            </a:r>
            <a:r>
              <a:rPr lang="en-US" altLang="ru-RU" sz="1800" smtClean="0"/>
              <a:t>int i</a:t>
            </a:r>
            <a:r>
              <a:rPr lang="ru-RU" altLang="ru-RU" sz="1800" smtClean="0"/>
              <a:t>=0,</a:t>
            </a:r>
            <a:r>
              <a:rPr lang="en-US" altLang="ru-RU" sz="1800" smtClean="0"/>
              <a:t>i</a:t>
            </a:r>
            <a:r>
              <a:rPr lang="ru-RU" altLang="ru-RU" sz="1800" smtClean="0"/>
              <a:t>&lt;</a:t>
            </a:r>
            <a:r>
              <a:rPr lang="en-US" altLang="ru-RU" sz="1800" smtClean="0"/>
              <a:t>n</a:t>
            </a:r>
            <a:r>
              <a:rPr lang="ru-RU" altLang="ru-RU" sz="1800" smtClean="0"/>
              <a:t>; </a:t>
            </a:r>
            <a:r>
              <a:rPr lang="en-US" altLang="ru-RU" sz="1800" smtClean="0"/>
              <a:t>i</a:t>
            </a:r>
            <a:r>
              <a:rPr lang="ru-RU" altLang="ru-RU" sz="1800" smtClean="0"/>
              <a:t>++) </a:t>
            </a:r>
            <a:r>
              <a:rPr lang="en-US" altLang="ru-RU" sz="1800" smtClean="0"/>
              <a:t>delete </a:t>
            </a:r>
            <a:r>
              <a:rPr lang="ru-RU" altLang="ru-RU" sz="1800" smtClean="0"/>
              <a:t>[] </a:t>
            </a:r>
            <a:r>
              <a:rPr lang="ru-RU" altLang="ru-RU" sz="1800" i="1" smtClean="0"/>
              <a:t>а[</a:t>
            </a:r>
            <a:r>
              <a:rPr lang="en-US" altLang="ru-RU" sz="1800" i="1" smtClean="0"/>
              <a:t>i]   </a:t>
            </a:r>
            <a:r>
              <a:rPr lang="ru-RU" altLang="ru-RU" sz="1800" i="1" smtClean="0"/>
              <a:t>//освобождаем память, выделенную под массив</a:t>
            </a:r>
            <a:endParaRPr lang="ru-RU" altLang="ru-RU" sz="1800" smtClean="0"/>
          </a:p>
          <a:p>
            <a:r>
              <a:rPr lang="en-US" altLang="ru-RU" sz="1800" smtClean="0"/>
              <a:t>delete</a:t>
            </a:r>
            <a:r>
              <a:rPr lang="ru-RU" altLang="ru-RU" sz="1800" smtClean="0"/>
              <a:t> [</a:t>
            </a:r>
            <a:r>
              <a:rPr lang="en-US" altLang="ru-RU" sz="1800" smtClean="0"/>
              <a:t>] </a:t>
            </a:r>
            <a:r>
              <a:rPr lang="ru-RU" altLang="ru-RU" sz="1800" smtClean="0"/>
              <a:t>а;</a:t>
            </a:r>
          </a:p>
          <a:p>
            <a:r>
              <a:rPr lang="en-US" altLang="ru-RU" sz="1800" smtClean="0"/>
              <a:t>return </a:t>
            </a:r>
            <a:r>
              <a:rPr lang="ru-RU" altLang="ru-RU" sz="1800" smtClean="0"/>
              <a:t>0;}</a:t>
            </a:r>
          </a:p>
          <a:p>
            <a:r>
              <a:rPr lang="ru-RU" altLang="ru-RU" sz="1600" i="1" smtClean="0"/>
              <a:t>Результат работы программы:        </a:t>
            </a:r>
            <a:r>
              <a:rPr lang="en-US" altLang="ru-RU" sz="1600" smtClean="0"/>
              <a:t>n m</a:t>
            </a:r>
            <a:r>
              <a:rPr lang="ru-RU" altLang="ru-RU" sz="1600" smtClean="0"/>
              <a:t>	Массив </a:t>
            </a:r>
            <a:r>
              <a:rPr lang="en-US" altLang="ru-RU" sz="1600" smtClean="0"/>
              <a:t>A</a:t>
            </a:r>
            <a:r>
              <a:rPr lang="en-US" altLang="ru-RU" sz="1600" baseline="-25000" smtClean="0"/>
              <a:t>n</a:t>
            </a:r>
            <a:r>
              <a:rPr lang="ru-RU" altLang="ru-RU" sz="1600" smtClean="0"/>
              <a:t>*</a:t>
            </a:r>
            <a:r>
              <a:rPr lang="en-US" altLang="ru-RU" sz="1600" baseline="-25000" smtClean="0"/>
              <a:t>m</a:t>
            </a:r>
            <a:r>
              <a:rPr lang="ru-RU" altLang="ru-RU" sz="1600" smtClean="0"/>
              <a:t>	Ответ</a:t>
            </a:r>
          </a:p>
          <a:p>
            <a:r>
              <a:rPr lang="en-US" altLang="ru-RU" sz="1600" smtClean="0"/>
              <a:t>                                                            </a:t>
            </a:r>
            <a:r>
              <a:rPr lang="ru-RU" altLang="ru-RU" sz="1600" smtClean="0"/>
              <a:t>2 3	2 13	</a:t>
            </a:r>
            <a:r>
              <a:rPr lang="en-US" altLang="ru-RU" sz="1600" smtClean="0"/>
              <a:t>                 </a:t>
            </a:r>
            <a:r>
              <a:rPr lang="ru-RU" altLang="ru-RU" sz="1600" smtClean="0"/>
              <a:t>6</a:t>
            </a:r>
          </a:p>
          <a:p>
            <a:r>
              <a:rPr lang="en-US" altLang="ru-RU" sz="1600" smtClean="0"/>
              <a:t>                                                                          </a:t>
            </a:r>
            <a:r>
              <a:rPr lang="ru-RU" altLang="ru-RU" sz="1600" smtClean="0"/>
              <a:t>1 36</a:t>
            </a:r>
          </a:p>
          <a:p>
            <a:endParaRPr lang="ru-RU" altLang="ru-RU" sz="1800" smtClean="0"/>
          </a:p>
          <a:p>
            <a:endParaRPr lang="ru-RU" alt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642942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Управление форматом вещественных типов данных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143000"/>
            <a:ext cx="8848725" cy="571500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Сущ.три аспекта оформления значения с плавающей запятой которыми можно управлять: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730" dirty="0" smtClean="0"/>
              <a:t>    - </a:t>
            </a:r>
            <a:r>
              <a:rPr lang="ru-RU" sz="1730" i="1" dirty="0" smtClean="0"/>
              <a:t>точность</a:t>
            </a:r>
            <a:r>
              <a:rPr lang="ru-RU" sz="1730" dirty="0" smtClean="0"/>
              <a:t>( кол-во отображаемых цифр), изменяется с помощью манипулятора </a:t>
            </a:r>
            <a:r>
              <a:rPr lang="en-US" sz="1730" i="1" dirty="0" smtClean="0"/>
              <a:t>setprecisio</a:t>
            </a:r>
            <a:r>
              <a:rPr lang="en-US" sz="1730" dirty="0" smtClean="0"/>
              <a:t>n</a:t>
            </a:r>
            <a:r>
              <a:rPr lang="ru-RU" sz="1730" dirty="0" smtClean="0"/>
              <a:t>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730" dirty="0" smtClean="0"/>
              <a:t>    - </a:t>
            </a:r>
            <a:r>
              <a:rPr lang="ru-RU" sz="1730" i="1" dirty="0" smtClean="0"/>
              <a:t>форма записи </a:t>
            </a:r>
            <a:r>
              <a:rPr lang="ru-RU" sz="1730" dirty="0" smtClean="0"/>
              <a:t>(десятичная или экспонец-ая);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730" dirty="0" smtClean="0"/>
              <a:t>     - </a:t>
            </a:r>
            <a:r>
              <a:rPr lang="ru-RU" sz="1730" i="1" dirty="0" smtClean="0"/>
              <a:t>указание десятичной точки для значения с пл.запятой, являющихся целыми числами .</a:t>
            </a:r>
            <a:endParaRPr lang="en-US" sz="173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#include &lt;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iostream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                                                                   </a:t>
            </a:r>
            <a:r>
              <a:rPr lang="ru-RU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 работы  программы:</a:t>
            </a:r>
            <a:endParaRPr lang="en-US" sz="173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#include &lt;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iomanip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</a:t>
            </a:r>
            <a:r>
              <a:rPr lang="ru-RU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</a:t>
            </a:r>
            <a:r>
              <a:rPr lang="ru-RU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1.23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e+004</a:t>
            </a:r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 namespace std;                                                                   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12345.7</a:t>
            </a:r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main()                                                                                       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12345.6789</a:t>
            </a:r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 double 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12345,6789;</a:t>
            </a:r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&lt;&lt; 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setprecision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(3)&lt;&lt;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&lt;&lt;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cout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&lt;&lt; 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setprecision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(6)&lt;&lt;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&lt;&lt;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endl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&lt;&lt; 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setprecision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(9)&lt;&lt;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&lt;&lt;</a:t>
            </a: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refurn</a:t>
            </a:r>
            <a:r>
              <a:rPr lang="en-US" sz="17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0;}</a:t>
            </a:r>
            <a:endParaRPr lang="en-US" sz="1730" dirty="0" smtClean="0"/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r>
              <a:rPr lang="en-US" sz="1730" dirty="0" smtClean="0"/>
              <a:t>(</a:t>
            </a:r>
            <a:r>
              <a:rPr lang="ru-RU" sz="1730" dirty="0" smtClean="0"/>
              <a:t>для использования манипуляторов </a:t>
            </a:r>
            <a:r>
              <a:rPr lang="en-US" sz="1730" i="1" dirty="0" err="1" smtClean="0"/>
              <a:t>endl</a:t>
            </a:r>
            <a:r>
              <a:rPr lang="ru-RU" sz="1730" dirty="0" smtClean="0"/>
              <a:t> с аргументами требуется подключить заголовочный файл </a:t>
            </a:r>
            <a:r>
              <a:rPr lang="en-US" sz="1730" i="1" dirty="0" err="1" smtClean="0"/>
              <a:t>iomanip</a:t>
            </a:r>
            <a:r>
              <a:rPr lang="en-US" sz="1730" dirty="0" smtClean="0"/>
              <a:t>)</a:t>
            </a:r>
            <a:endParaRPr lang="ru-RU" sz="173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dirty="0" smtClean="0"/>
          </a:p>
          <a:p>
            <a:pPr marL="274320" indent="-274320" fontAlgn="auto">
              <a:spcAft>
                <a:spcPts val="0"/>
              </a:spcAft>
              <a:buFontTx/>
              <a:buChar char="-"/>
              <a:defRPr/>
            </a:pPr>
            <a:endParaRPr lang="ru-RU" sz="1800" dirty="0" smtClean="0"/>
          </a:p>
          <a:p>
            <a:pPr>
              <a:defRPr/>
            </a:pPr>
            <a:endParaRPr lang="ru-RU" sz="18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9001125" cy="6643687"/>
          </a:xfrm>
        </p:spPr>
        <p:txBody>
          <a:bodyPr/>
          <a:lstStyle/>
          <a:p>
            <a:pPr>
              <a:defRPr/>
            </a:pPr>
            <a:r>
              <a:rPr lang="ru-RU" sz="1800" dirty="0" smtClean="0">
                <a:solidFill>
                  <a:schemeClr val="accent6"/>
                </a:solidFill>
              </a:rPr>
              <a:t>Дана квадратная матрица, элементами которой являются вещественные числа.</a:t>
            </a:r>
            <a:br>
              <a:rPr lang="ru-RU" sz="1800" dirty="0" smtClean="0">
                <a:solidFill>
                  <a:schemeClr val="accent6"/>
                </a:solidFill>
              </a:rPr>
            </a:br>
            <a:r>
              <a:rPr lang="ru-RU" sz="1800" dirty="0" smtClean="0">
                <a:solidFill>
                  <a:schemeClr val="accent6"/>
                </a:solidFill>
              </a:rPr>
              <a:t>Подсчитать сумму элементов главной диагонали.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>
              <a:defRPr/>
            </a:pPr>
            <a:endParaRPr lang="en-US" sz="1800" i="1" dirty="0" smtClean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ru-RU" sz="1800" i="1" dirty="0" smtClean="0"/>
              <a:t> </a:t>
            </a:r>
            <a:r>
              <a:rPr lang="ru-RU" sz="1800" dirty="0" smtClean="0"/>
              <a:t>Для элементов, стоящих на главной диагонали характерно то, что номер строки совпадает с номером столбца. Этот факт будем учитывать при решении задачи.</a:t>
            </a:r>
          </a:p>
          <a:p>
            <a:pPr>
              <a:defRPr/>
            </a:pPr>
            <a:r>
              <a:rPr lang="ru-RU" sz="1800" dirty="0" smtClean="0"/>
              <a:t>#</a:t>
            </a:r>
            <a:r>
              <a:rPr lang="en-US" sz="1800" dirty="0" smtClean="0"/>
              <a:t>include</a:t>
            </a:r>
            <a:r>
              <a:rPr lang="ru-RU" sz="1800" dirty="0" smtClean="0"/>
              <a:t> &lt;</a:t>
            </a:r>
            <a:r>
              <a:rPr lang="en-US" sz="1800" dirty="0" err="1" smtClean="0"/>
              <a:t>iostream</a:t>
            </a:r>
            <a:r>
              <a:rPr lang="ru-RU" sz="1800" dirty="0" smtClean="0"/>
              <a:t>&gt;</a:t>
            </a:r>
            <a:endParaRPr lang="en-US" sz="1800" dirty="0" smtClean="0"/>
          </a:p>
          <a:p>
            <a:pPr>
              <a:defRPr/>
            </a:pPr>
            <a:r>
              <a:rPr lang="ru-RU" sz="1800" dirty="0" smtClean="0"/>
              <a:t> </a:t>
            </a:r>
            <a:r>
              <a:rPr lang="en-US" sz="1800" dirty="0" smtClean="0"/>
              <a:t>using namespace std</a:t>
            </a:r>
            <a:r>
              <a:rPr lang="ru-RU" sz="1800" dirty="0" smtClean="0"/>
              <a:t>;</a:t>
            </a:r>
          </a:p>
          <a:p>
            <a:pPr>
              <a:defRPr/>
            </a:pPr>
            <a:r>
              <a:rPr lang="en-US" sz="1800" dirty="0" smtClean="0"/>
              <a:t>float** </a:t>
            </a:r>
            <a:r>
              <a:rPr lang="en-US" sz="1800" dirty="0" err="1" smtClean="0"/>
              <a:t>creat</a:t>
            </a:r>
            <a:r>
              <a:rPr lang="en-US" sz="1800" dirty="0" smtClean="0"/>
              <a:t>{</a:t>
            </a:r>
            <a:r>
              <a:rPr lang="en-US" sz="1800" dirty="0" err="1" smtClean="0"/>
              <a:t>irit</a:t>
            </a:r>
            <a:r>
              <a:rPr lang="en-US" sz="1800" dirty="0" smtClean="0"/>
              <a:t> &amp;n)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{</a:t>
            </a:r>
            <a:r>
              <a:rPr lang="en-US" sz="1800" dirty="0" err="1" smtClean="0"/>
              <a:t>cout</a:t>
            </a:r>
            <a:r>
              <a:rPr lang="en-US" sz="1800" dirty="0" smtClean="0"/>
              <a:t> &lt;&lt;"n="; </a:t>
            </a:r>
            <a:r>
              <a:rPr lang="en-US" sz="1800" dirty="0" err="1" smtClean="0"/>
              <a:t>cin</a:t>
            </a:r>
            <a:r>
              <a:rPr lang="en-US" sz="1800" dirty="0" smtClean="0"/>
              <a:t> &gt;&gt;n;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 float **</a:t>
            </a:r>
            <a:r>
              <a:rPr lang="en-US" sz="1800" dirty="0" err="1" smtClean="0"/>
              <a:t>mas</a:t>
            </a:r>
            <a:r>
              <a:rPr lang="en-US" sz="1800" dirty="0" smtClean="0"/>
              <a:t>=new </a:t>
            </a:r>
            <a:r>
              <a:rPr lang="en-US" sz="1800" dirty="0" err="1" smtClean="0"/>
              <a:t>int</a:t>
            </a:r>
            <a:r>
              <a:rPr lang="en-US" sz="1800" dirty="0" smtClean="0"/>
              <a:t> *[n];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 for (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=0; </a:t>
            </a:r>
            <a:r>
              <a:rPr lang="en-US" sz="1800" dirty="0" err="1" smtClean="0"/>
              <a:t>i</a:t>
            </a:r>
            <a:r>
              <a:rPr lang="en-US" sz="1800" dirty="0" smtClean="0"/>
              <a:t>&lt;n; ++</a:t>
            </a:r>
            <a:r>
              <a:rPr lang="en-US" sz="1800" dirty="0" err="1" smtClean="0"/>
              <a:t>i</a:t>
            </a:r>
            <a:r>
              <a:rPr lang="en-US" sz="1800" dirty="0" smtClean="0"/>
              <a:t>) </a:t>
            </a:r>
            <a:r>
              <a:rPr lang="en-US" sz="1800" dirty="0" err="1" smtClean="0"/>
              <a:t>mas</a:t>
            </a:r>
            <a:r>
              <a:rPr lang="en-US" sz="1800" dirty="0" smtClean="0"/>
              <a:t>{</a:t>
            </a:r>
            <a:r>
              <a:rPr lang="en-US" sz="1800" dirty="0" err="1" smtClean="0"/>
              <a:t>i</a:t>
            </a:r>
            <a:r>
              <a:rPr lang="en-US" sz="1800" dirty="0" smtClean="0"/>
              <a:t>]=new </a:t>
            </a:r>
            <a:r>
              <a:rPr lang="en-US" sz="1800" dirty="0" err="1" smtClean="0"/>
              <a:t>int</a:t>
            </a:r>
            <a:r>
              <a:rPr lang="en-US" sz="1800" dirty="0" smtClean="0"/>
              <a:t> [n];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 for (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=0; </a:t>
            </a:r>
            <a:r>
              <a:rPr lang="en-US" sz="1800" dirty="0" err="1" smtClean="0"/>
              <a:t>i</a:t>
            </a:r>
            <a:r>
              <a:rPr lang="en-US" sz="1800" dirty="0" smtClean="0"/>
              <a:t>&lt;n; ++</a:t>
            </a:r>
            <a:r>
              <a:rPr lang="en-US" sz="1800" dirty="0" err="1" smtClean="0"/>
              <a:t>i</a:t>
            </a:r>
            <a:r>
              <a:rPr lang="en-US" sz="1800" dirty="0" smtClean="0"/>
              <a:t>)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  for (</a:t>
            </a:r>
            <a:r>
              <a:rPr lang="en-US" sz="1800" dirty="0" err="1" smtClean="0"/>
              <a:t>int</a:t>
            </a:r>
            <a:r>
              <a:rPr lang="en-US" sz="1800" dirty="0" smtClean="0"/>
              <a:t> j=0; j&lt;n; ++j) {</a:t>
            </a:r>
            <a:r>
              <a:rPr lang="en-US" sz="1800" dirty="0" err="1" smtClean="0"/>
              <a:t>cout</a:t>
            </a:r>
            <a:r>
              <a:rPr lang="en-US" sz="1800" dirty="0" smtClean="0"/>
              <a:t>&lt;&lt;"</a:t>
            </a:r>
            <a:r>
              <a:rPr lang="en-US" sz="1800" dirty="0" err="1" smtClean="0"/>
              <a:t>mas</a:t>
            </a:r>
            <a:r>
              <a:rPr lang="en-US" sz="1800" dirty="0" smtClean="0"/>
              <a:t>[“&lt;&lt;</a:t>
            </a:r>
            <a:r>
              <a:rPr lang="en-US" sz="1800" dirty="0" err="1" smtClean="0"/>
              <a:t>i</a:t>
            </a:r>
            <a:r>
              <a:rPr lang="en-US" sz="1800" dirty="0" smtClean="0"/>
              <a:t>&lt;&lt;"][&lt;&lt;“j”&lt;&lt;]; </a:t>
            </a:r>
            <a:r>
              <a:rPr lang="en-US" sz="1800" dirty="0" err="1" smtClean="0"/>
              <a:t>cin</a:t>
            </a:r>
            <a:r>
              <a:rPr lang="en-US" sz="1800" dirty="0" smtClean="0"/>
              <a:t>&gt;&gt;</a:t>
            </a:r>
            <a:r>
              <a:rPr lang="en-US" sz="1800" dirty="0" err="1" smtClean="0"/>
              <a:t>mas</a:t>
            </a:r>
            <a:r>
              <a:rPr lang="en-US" sz="1800" dirty="0" smtClean="0"/>
              <a:t>[</a:t>
            </a:r>
            <a:r>
              <a:rPr lang="en-US" sz="1800" dirty="0" err="1" smtClean="0"/>
              <a:t>i</a:t>
            </a:r>
            <a:r>
              <a:rPr lang="en-US" sz="1800" dirty="0" smtClean="0"/>
              <a:t>][j];}</a:t>
            </a:r>
            <a:endParaRPr lang="ru-RU" sz="1800" dirty="0" smtClean="0"/>
          </a:p>
          <a:p>
            <a:pPr>
              <a:defRPr/>
            </a:pPr>
            <a:r>
              <a:rPr lang="en-US" sz="1800" dirty="0" smtClean="0"/>
              <a:t>return </a:t>
            </a:r>
            <a:r>
              <a:rPr lang="en-US" sz="1800" dirty="0" err="1" smtClean="0"/>
              <a:t>mas</a:t>
            </a:r>
            <a:r>
              <a:rPr lang="en-US" sz="1800" dirty="0" smtClean="0"/>
              <a:t>;}    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P.s</a:t>
            </a: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8777287" cy="5643562"/>
          </a:xfrm>
        </p:spPr>
        <p:txBody>
          <a:bodyPr/>
          <a:lstStyle/>
          <a:p>
            <a:r>
              <a:rPr lang="en-US" altLang="ru-RU" sz="1800" smtClean="0"/>
              <a:t>int main()</a:t>
            </a:r>
          </a:p>
          <a:p>
            <a:r>
              <a:rPr lang="en-US" altLang="ru-RU" sz="1800" smtClean="0"/>
              <a:t> { int n;</a:t>
            </a:r>
            <a:endParaRPr lang="ru-RU" altLang="ru-RU" sz="1800" smtClean="0"/>
          </a:p>
          <a:p>
            <a:r>
              <a:rPr lang="en-US" altLang="ru-RU" sz="1800" smtClean="0"/>
              <a:t>float **a=creat(n);</a:t>
            </a:r>
            <a:endParaRPr lang="ru-RU" altLang="ru-RU" sz="1800" smtClean="0"/>
          </a:p>
          <a:p>
            <a:r>
              <a:rPr lang="en-US" altLang="ru-RU" sz="1800" smtClean="0"/>
              <a:t>float s=0;</a:t>
            </a:r>
            <a:endParaRPr lang="ru-RU" altLang="ru-RU" sz="1800" smtClean="0"/>
          </a:p>
          <a:p>
            <a:r>
              <a:rPr lang="en-US" altLang="ru-RU" sz="1800" smtClean="0"/>
              <a:t>for</a:t>
            </a:r>
            <a:r>
              <a:rPr lang="ru-RU" altLang="ru-RU" sz="1800" smtClean="0"/>
              <a:t> (</a:t>
            </a:r>
            <a:r>
              <a:rPr lang="en-US" altLang="ru-RU" sz="1800" smtClean="0"/>
              <a:t>int i</a:t>
            </a:r>
            <a:r>
              <a:rPr lang="ru-RU" altLang="ru-RU" sz="1800" smtClean="0"/>
              <a:t>=0;</a:t>
            </a:r>
            <a:r>
              <a:rPr lang="en-US" altLang="ru-RU" sz="1800" smtClean="0"/>
              <a:t>i</a:t>
            </a:r>
            <a:r>
              <a:rPr lang="ru-RU" altLang="ru-RU" sz="1800" smtClean="0"/>
              <a:t>&lt;</a:t>
            </a:r>
            <a:r>
              <a:rPr lang="en-US" altLang="ru-RU" sz="1800" smtClean="0"/>
              <a:t>n</a:t>
            </a:r>
            <a:r>
              <a:rPr lang="ru-RU" altLang="ru-RU" sz="1800" smtClean="0"/>
              <a:t>; </a:t>
            </a:r>
            <a:r>
              <a:rPr lang="en-US" altLang="ru-RU" sz="1800" smtClean="0"/>
              <a:t>i</a:t>
            </a:r>
            <a:r>
              <a:rPr lang="ru-RU" altLang="ru-RU" sz="1800" smtClean="0"/>
              <a:t>++) </a:t>
            </a:r>
            <a:r>
              <a:rPr lang="ru-RU" altLang="ru-RU" sz="1800" i="1" smtClean="0"/>
              <a:t>//просматриваем все строки массива</a:t>
            </a:r>
            <a:endParaRPr lang="en-US" altLang="ru-RU" sz="1800" i="1" smtClean="0"/>
          </a:p>
          <a:p>
            <a:r>
              <a:rPr lang="en-US" altLang="ru-RU" sz="1800" i="1" smtClean="0"/>
              <a:t>  </a:t>
            </a:r>
            <a:r>
              <a:rPr lang="ru-RU" altLang="ru-RU" sz="1800" i="1" smtClean="0"/>
              <a:t> </a:t>
            </a:r>
            <a:r>
              <a:rPr lang="en-US" altLang="ru-RU" sz="1800" smtClean="0"/>
              <a:t>s</a:t>
            </a:r>
            <a:r>
              <a:rPr lang="ru-RU" altLang="ru-RU" sz="1800" smtClean="0"/>
              <a:t>+=</a:t>
            </a:r>
            <a:r>
              <a:rPr lang="en-US" altLang="ru-RU" sz="1800" smtClean="0"/>
              <a:t>a</a:t>
            </a:r>
            <a:r>
              <a:rPr lang="ru-RU" altLang="ru-RU" sz="1800" smtClean="0"/>
              <a:t>[</a:t>
            </a:r>
            <a:r>
              <a:rPr lang="en-US" altLang="ru-RU" sz="1800" smtClean="0"/>
              <a:t>i</a:t>
            </a:r>
            <a:r>
              <a:rPr lang="ru-RU" altLang="ru-RU" sz="1800" smtClean="0"/>
              <a:t>][</a:t>
            </a:r>
            <a:r>
              <a:rPr lang="en-US" altLang="ru-RU" sz="1800" smtClean="0"/>
              <a:t>i</a:t>
            </a:r>
            <a:r>
              <a:rPr lang="ru-RU" altLang="ru-RU" sz="1800" smtClean="0"/>
              <a:t>}; </a:t>
            </a:r>
            <a:r>
              <a:rPr lang="ru-RU" altLang="ru-RU" sz="1800" i="1" smtClean="0"/>
              <a:t>//добавляем к сумме значение элемента стоящего на главной диагонали</a:t>
            </a:r>
            <a:endParaRPr lang="ru-RU" altLang="ru-RU" sz="1800" smtClean="0"/>
          </a:p>
          <a:p>
            <a:r>
              <a:rPr lang="en-US" altLang="ru-RU" sz="1800" smtClean="0"/>
              <a:t>cout&lt;&lt;</a:t>
            </a:r>
            <a:r>
              <a:rPr lang="ru-RU" altLang="ru-RU" sz="1800" smtClean="0"/>
              <a:t>" Сумма элементов главной диагонали =“</a:t>
            </a:r>
            <a:r>
              <a:rPr lang="en-US" altLang="ru-RU" sz="1800" smtClean="0"/>
              <a:t>&lt;&lt;s</a:t>
            </a:r>
            <a:r>
              <a:rPr lang="ru-RU" altLang="ru-RU" sz="1800" smtClean="0"/>
              <a:t>;</a:t>
            </a:r>
          </a:p>
          <a:p>
            <a:r>
              <a:rPr lang="en-US" altLang="ru-RU" sz="1800" smtClean="0"/>
              <a:t> for</a:t>
            </a:r>
            <a:r>
              <a:rPr lang="ru-RU" altLang="ru-RU" sz="1800" smtClean="0"/>
              <a:t> (</a:t>
            </a:r>
            <a:r>
              <a:rPr lang="en-US" altLang="ru-RU" sz="1800" smtClean="0"/>
              <a:t>int i</a:t>
            </a:r>
            <a:r>
              <a:rPr lang="ru-RU" altLang="ru-RU" sz="1800" smtClean="0"/>
              <a:t>=0;</a:t>
            </a:r>
            <a:r>
              <a:rPr lang="en-US" altLang="ru-RU" sz="1800" smtClean="0"/>
              <a:t>i</a:t>
            </a:r>
            <a:r>
              <a:rPr lang="ru-RU" altLang="ru-RU" sz="1800" smtClean="0"/>
              <a:t>&lt;</a:t>
            </a:r>
            <a:r>
              <a:rPr lang="en-US" altLang="ru-RU" sz="1800" smtClean="0"/>
              <a:t>n</a:t>
            </a:r>
            <a:r>
              <a:rPr lang="ru-RU" altLang="ru-RU" sz="1800" smtClean="0"/>
              <a:t>; </a:t>
            </a:r>
            <a:r>
              <a:rPr lang="en-US" altLang="ru-RU" sz="1800" smtClean="0"/>
              <a:t>i</a:t>
            </a:r>
            <a:r>
              <a:rPr lang="ru-RU" altLang="ru-RU" sz="1800" smtClean="0"/>
              <a:t>++) </a:t>
            </a:r>
            <a:r>
              <a:rPr lang="en-US" altLang="ru-RU" sz="1800" smtClean="0"/>
              <a:t>delete [] a</a:t>
            </a:r>
            <a:r>
              <a:rPr lang="ru-RU" altLang="ru-RU" sz="1800" smtClean="0"/>
              <a:t>[</a:t>
            </a:r>
            <a:r>
              <a:rPr lang="en-US" altLang="ru-RU" sz="1800" smtClean="0"/>
              <a:t>i</a:t>
            </a:r>
            <a:r>
              <a:rPr lang="ru-RU" altLang="ru-RU" sz="1800" smtClean="0"/>
              <a:t>]; //освобождаем память, выделенную под массив</a:t>
            </a:r>
          </a:p>
          <a:p>
            <a:r>
              <a:rPr lang="en-US" altLang="ru-RU" sz="1800" smtClean="0"/>
              <a:t>delete [] a</a:t>
            </a:r>
            <a:r>
              <a:rPr lang="ru-RU" altLang="ru-RU" sz="1800" smtClean="0"/>
              <a:t>;</a:t>
            </a:r>
          </a:p>
          <a:p>
            <a:r>
              <a:rPr lang="en-US" altLang="ru-RU" sz="1800" smtClean="0"/>
              <a:t>return </a:t>
            </a:r>
            <a:r>
              <a:rPr lang="ru-RU" altLang="ru-RU" sz="1800" smtClean="0"/>
              <a:t>0;}</a:t>
            </a:r>
            <a:endParaRPr lang="en-US" altLang="ru-RU" sz="1800" smtClean="0"/>
          </a:p>
          <a:p>
            <a:endParaRPr lang="en-US" altLang="ru-RU" sz="1800" smtClean="0"/>
          </a:p>
          <a:p>
            <a:r>
              <a:rPr lang="ru-RU" altLang="ru-RU" sz="1800" i="1" smtClean="0"/>
              <a:t>Результат работы   </a:t>
            </a:r>
            <a:r>
              <a:rPr lang="en-US" altLang="ru-RU" sz="1800" i="1" smtClean="0"/>
              <a:t> n</a:t>
            </a:r>
            <a:r>
              <a:rPr lang="ru-RU" altLang="ru-RU" sz="1800" i="1" smtClean="0"/>
              <a:t>	</a:t>
            </a:r>
            <a:r>
              <a:rPr lang="ru-RU" altLang="ru-RU" sz="1800" smtClean="0"/>
              <a:t>Массив А</a:t>
            </a:r>
            <a:r>
              <a:rPr lang="en-US" altLang="ru-RU" sz="1800" baseline="-25000" smtClean="0"/>
              <a:t>n*</a:t>
            </a:r>
            <a:r>
              <a:rPr lang="en-US" altLang="ru-RU" sz="1800" smtClean="0"/>
              <a:t> </a:t>
            </a:r>
            <a:r>
              <a:rPr lang="en-US" altLang="ru-RU" sz="1000" smtClean="0"/>
              <a:t>n</a:t>
            </a:r>
            <a:r>
              <a:rPr lang="ru-RU" altLang="ru-RU" sz="1800" smtClean="0"/>
              <a:t>	Ответ</a:t>
            </a:r>
          </a:p>
          <a:p>
            <a:r>
              <a:rPr lang="ru-RU" altLang="ru-RU" sz="1800" i="1" smtClean="0"/>
              <a:t>программы:	</a:t>
            </a:r>
            <a:r>
              <a:rPr lang="en-US" altLang="ru-RU" sz="1800" i="1" smtClean="0"/>
              <a:t>       </a:t>
            </a:r>
            <a:r>
              <a:rPr lang="ru-RU" altLang="ru-RU" sz="1800" smtClean="0"/>
              <a:t>3	2.4 -1.9 </a:t>
            </a:r>
            <a:r>
              <a:rPr lang="en-US" altLang="ru-RU" sz="1800" smtClean="0"/>
              <a:t>   </a:t>
            </a:r>
            <a:r>
              <a:rPr lang="ru-RU" altLang="ru-RU" sz="1800" smtClean="0"/>
              <a:t>3.1</a:t>
            </a:r>
            <a:r>
              <a:rPr lang="en-US" altLang="ru-RU" sz="1800" smtClean="0"/>
              <a:t>          </a:t>
            </a:r>
            <a:r>
              <a:rPr lang="ru-RU" altLang="ru-RU" sz="1800" smtClean="0"/>
              <a:t>Сумма элементов главной диагонали</a:t>
            </a:r>
          </a:p>
          <a:p>
            <a:r>
              <a:rPr lang="en-US" altLang="ru-RU" sz="1800" smtClean="0"/>
              <a:t>                                          </a:t>
            </a:r>
            <a:r>
              <a:rPr lang="ru-RU" altLang="ru-RU" sz="1800" smtClean="0"/>
              <a:t>1.1   3.6 </a:t>
            </a:r>
            <a:r>
              <a:rPr lang="en-US" altLang="ru-RU" sz="1800" smtClean="0"/>
              <a:t>  </a:t>
            </a:r>
            <a:r>
              <a:rPr lang="ru-RU" altLang="ru-RU" sz="1800" smtClean="0"/>
              <a:t>-1.2                                                    =4.300</a:t>
            </a:r>
          </a:p>
          <a:p>
            <a:r>
              <a:rPr lang="en-US" altLang="ru-RU" sz="1800" smtClean="0"/>
              <a:t>                                         </a:t>
            </a:r>
            <a:r>
              <a:rPr lang="ru-RU" altLang="ru-RU" sz="1800" smtClean="0"/>
              <a:t>-2.</a:t>
            </a:r>
            <a:r>
              <a:rPr lang="en-US" altLang="ru-RU" sz="1800" smtClean="0"/>
              <a:t>1</a:t>
            </a:r>
            <a:r>
              <a:rPr lang="ru-RU" altLang="ru-RU" sz="1800" smtClean="0"/>
              <a:t>   4.5   -1.7</a:t>
            </a:r>
          </a:p>
          <a:p>
            <a:endParaRPr lang="ru-RU" altLang="ru-RU" sz="1800" smtClean="0"/>
          </a:p>
          <a:p>
            <a:endParaRPr lang="ru-RU" altLang="ru-RU" sz="1800" smtClean="0"/>
          </a:p>
          <a:p>
            <a:endParaRPr lang="ru-RU" alt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85750"/>
            <a:ext cx="8329612" cy="714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5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размещение данных на экране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1071563"/>
            <a:ext cx="8858250" cy="5786437"/>
          </a:xfrm>
        </p:spPr>
        <p:txBody>
          <a:bodyPr>
            <a:normAutofit fontScale="92500" lnSpcReduction="10000"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b="1" dirty="0" smtClean="0"/>
              <a:t>Используются </a:t>
            </a:r>
            <a:r>
              <a:rPr lang="ru-RU" sz="2000" b="1" dirty="0"/>
              <a:t>манипуляторы</a:t>
            </a:r>
            <a:r>
              <a:rPr lang="ru-RU" sz="2000" dirty="0" smtClean="0"/>
              <a:t>: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000" dirty="0"/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2000" dirty="0"/>
              <a:t>. 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lief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выравнивает вывод по левому краю;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right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выравнивает вывод по правому краю;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internal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контролирует размещение отрицательного значения: выравнивает знак по левому краю, а значение по правому, заполняя пространство между ними пробелами;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setprecision(int w)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устанавливает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кол-во цифр в дробной части для вещественных чисел;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setw(int w)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устанавливает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ширину поля вывода;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Получим: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#include 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1.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Ivanov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#include &lt;iomanip&gt;      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2.Ivanov;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using nanespace std;    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Ivanov;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int main()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{  cout &lt;&lt;“1” &lt;&lt;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setw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(10) &lt;&lt;“Ivanov” &lt;&lt;endl;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cout &lt;&lt;“2” &lt;&lt;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setw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(10) &lt;&lt;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lief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&lt;&lt;“Ivanov” &lt;&lt;endl;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cout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&lt;&lt;“3” &lt;&lt;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setw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(10) &lt;&lt;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right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&lt;&lt;“Ivanov” &lt;&lt;endl;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return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0;}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57166"/>
            <a:ext cx="8686800" cy="93823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Задание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С помощью данных манипуляторов запишите программу, где выравнивание отриц-го числа -23,4567  будет только  по правому краю.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smtClean="0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smtClean="0"/>
              <a:t>    Должно получиться:       </a:t>
            </a:r>
            <a:r>
              <a:rPr lang="ru-RU" altLang="ru-RU" sz="2000" smtClean="0"/>
              <a:t>1.   -23,4567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000" smtClean="0"/>
              <a:t>                                                                2.         -23,5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000" smtClean="0"/>
              <a:t>                                                                3. -        23,5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85728"/>
            <a:ext cx="8686800" cy="78581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>
                <a:solidFill>
                  <a:srgbClr val="000000"/>
                </a:solidFill>
              </a:rPr>
              <a:t>Операции. Унарные операции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1357313"/>
            <a:ext cx="4495800" cy="4768850"/>
          </a:xfrm>
        </p:spPr>
        <p:txBody>
          <a:bodyPr/>
          <a:lstStyle/>
          <a:p>
            <a:pPr eaLnBrk="1" hangingPunct="1"/>
            <a:r>
              <a:rPr lang="ru-RU" altLang="ru-RU" sz="2000" i="1" smtClean="0">
                <a:solidFill>
                  <a:srgbClr val="FF0000"/>
                </a:solidFill>
              </a:rPr>
              <a:t>Операции увеличения (декремента) и уменьшения (инкремента)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000" i="1" smtClean="0"/>
              <a:t>     на </a:t>
            </a:r>
            <a:r>
              <a:rPr lang="ru-RU" altLang="ru-RU" sz="2000" i="1" smtClean="0">
                <a:solidFill>
                  <a:srgbClr val="FF0000"/>
                </a:solidFill>
              </a:rPr>
              <a:t>1(++ </a:t>
            </a:r>
            <a:r>
              <a:rPr lang="ru-RU" altLang="ru-RU" sz="2000" i="1" smtClean="0">
                <a:solidFill>
                  <a:srgbClr val="000000"/>
                </a:solidFill>
              </a:rPr>
              <a:t>и</a:t>
            </a:r>
            <a:r>
              <a:rPr lang="ru-RU" altLang="ru-RU" sz="2000" i="1" smtClean="0">
                <a:solidFill>
                  <a:srgbClr val="FF0000"/>
                </a:solidFill>
              </a:rPr>
              <a:t> --)</a:t>
            </a:r>
            <a:r>
              <a:rPr lang="ru-RU" altLang="ru-RU" sz="2000" i="1" smtClean="0">
                <a:solidFill>
                  <a:srgbClr val="000000"/>
                </a:solidFill>
              </a:rPr>
              <a:t>;</a:t>
            </a:r>
            <a:r>
              <a:rPr lang="ru-RU" altLang="ru-RU" sz="2000" smtClean="0"/>
              <a:t> записываются в двух формах: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000" smtClean="0">
                <a:solidFill>
                  <a:srgbClr val="FF0000"/>
                </a:solidFill>
              </a:rPr>
              <a:t>     </a:t>
            </a:r>
            <a:r>
              <a:rPr lang="ru-RU" altLang="ru-RU" sz="2000" i="1" smtClean="0">
                <a:solidFill>
                  <a:srgbClr val="FF0000"/>
                </a:solidFill>
              </a:rPr>
              <a:t>Префикси</a:t>
            </a:r>
            <a:r>
              <a:rPr lang="ru-RU" altLang="ru-RU" sz="2000" smtClean="0">
                <a:solidFill>
                  <a:srgbClr val="FF0000"/>
                </a:solidFill>
              </a:rPr>
              <a:t>я</a:t>
            </a:r>
            <a:r>
              <a:rPr lang="ru-RU" altLang="ru-RU" sz="2000" smtClean="0"/>
              <a:t> – операция записывается перед операндом и увеличивает свой операнд на 1 и возвращает изменённоё значений как результат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000" smtClean="0"/>
              <a:t>     </a:t>
            </a:r>
            <a:r>
              <a:rPr lang="ru-RU" altLang="ru-RU" sz="2000" i="1" smtClean="0">
                <a:solidFill>
                  <a:srgbClr val="FF0000"/>
                </a:solidFill>
              </a:rPr>
              <a:t>Постфиксия</a:t>
            </a:r>
            <a:r>
              <a:rPr lang="ru-RU" altLang="ru-RU" sz="2000" i="1" smtClean="0"/>
              <a:t> </a:t>
            </a:r>
            <a:r>
              <a:rPr lang="ru-RU" altLang="ru-RU" sz="2000" smtClean="0"/>
              <a:t>– операция записывается после операндом, уменьшает свой операнд на 1 и возвр.изменённое знач.как результат.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                  </a:t>
            </a:r>
            <a:endParaRPr lang="ru-RU" altLang="ru-RU" sz="2000" smtClean="0"/>
          </a:p>
        </p:txBody>
      </p:sp>
      <p:sp>
        <p:nvSpPr>
          <p:cNvPr id="1946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500563" y="1628775"/>
            <a:ext cx="4643437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u="sng" smtClean="0"/>
              <a:t>Пример: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smtClean="0"/>
              <a:t>              </a:t>
            </a:r>
            <a:r>
              <a:rPr lang="en-US" altLang="ru-RU" sz="2000" smtClean="0"/>
              <a:t>#include &lt;iosteram&gt;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int main()             </a:t>
            </a:r>
            <a:endParaRPr lang="ru-RU" altLang="ru-RU" sz="20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using nanespace std;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{ int x=3, y=4;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  cout &lt;&lt;</a:t>
            </a:r>
            <a:r>
              <a:rPr lang="en-US" altLang="ru-RU" sz="2000" smtClean="0">
                <a:solidFill>
                  <a:srgbClr val="FF0000"/>
                </a:solidFill>
              </a:rPr>
              <a:t>++x</a:t>
            </a:r>
            <a:r>
              <a:rPr lang="en-US" altLang="ru-RU" sz="2000" smtClean="0"/>
              <a:t>&lt;&lt;“\t”&lt;&lt;</a:t>
            </a:r>
            <a:r>
              <a:rPr lang="en-US" altLang="ru-RU" sz="2000" smtClean="0">
                <a:solidFill>
                  <a:srgbClr val="FF0000"/>
                </a:solidFill>
              </a:rPr>
              <a:t>--y</a:t>
            </a:r>
            <a:r>
              <a:rPr lang="en-US" altLang="ru-RU" sz="2000" smtClean="0"/>
              <a:t>&lt;&lt;endl;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  cout &lt;&lt;</a:t>
            </a:r>
            <a:r>
              <a:rPr lang="en-US" altLang="ru-RU" sz="2000" smtClean="0">
                <a:solidFill>
                  <a:srgbClr val="FF0000"/>
                </a:solidFill>
              </a:rPr>
              <a:t>x++</a:t>
            </a:r>
            <a:r>
              <a:rPr lang="en-US" altLang="ru-RU" sz="2000" smtClean="0"/>
              <a:t>&lt;&lt;“\t”&lt;&lt;</a:t>
            </a:r>
            <a:r>
              <a:rPr lang="en-US" altLang="ru-RU" sz="2000" smtClean="0">
                <a:solidFill>
                  <a:srgbClr val="FF0000"/>
                </a:solidFill>
              </a:rPr>
              <a:t>y--</a:t>
            </a:r>
            <a:r>
              <a:rPr lang="en-US" altLang="ru-RU" sz="2000" smtClean="0"/>
              <a:t>&lt;&lt;endl;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  cout &lt;&lt;x&lt;&lt;“\t”&lt;&lt;y&lt;&lt;endl;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  return 0;}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ru-RU" sz="20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000" smtClean="0"/>
              <a:t>                                </a:t>
            </a:r>
            <a:endParaRPr lang="ru-RU" altLang="ru-RU" sz="2000" smtClean="0"/>
          </a:p>
          <a:p>
            <a:pPr eaLnBrk="1" hangingPunct="1">
              <a:lnSpc>
                <a:spcPct val="90000"/>
              </a:lnSpc>
            </a:pPr>
            <a:endParaRPr lang="ru-RU" alt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1627</TotalTime>
  <Words>5824</Words>
  <Application>Microsoft Office PowerPoint</Application>
  <PresentationFormat>Экран (4:3)</PresentationFormat>
  <Paragraphs>921</Paragraphs>
  <Slides>61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70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Wingdings</vt:lpstr>
      <vt:lpstr>Verdana</vt:lpstr>
      <vt:lpstr>Трек</vt:lpstr>
      <vt:lpstr>                          С++          // язык программирования</vt:lpstr>
      <vt:lpstr>Структура программы С++</vt:lpstr>
      <vt:lpstr>Организация консольного – ввода/вывода данных  (т.е. в режиме чёрного экрана) </vt:lpstr>
      <vt:lpstr>Стандартные типы данных</vt:lpstr>
      <vt:lpstr>Переменные</vt:lpstr>
      <vt:lpstr>Управление форматом вещественных типов данных</vt:lpstr>
      <vt:lpstr>Управление размещение данных на экране</vt:lpstr>
      <vt:lpstr>Задание</vt:lpstr>
      <vt:lpstr>Операции. Унарные операции</vt:lpstr>
      <vt:lpstr>Презентация PowerPoint</vt:lpstr>
      <vt:lpstr>Бинарные операции</vt:lpstr>
      <vt:lpstr>Презентация PowerPoint</vt:lpstr>
      <vt:lpstr>Операции присваивания</vt:lpstr>
      <vt:lpstr>Тернарная операция</vt:lpstr>
      <vt:lpstr>Выражения преобразования типов</vt:lpstr>
      <vt:lpstr>Презентация PowerPoint</vt:lpstr>
      <vt:lpstr>Операторы С++</vt:lpstr>
      <vt:lpstr>Операторы следования</vt:lpstr>
      <vt:lpstr>Операторы ветвления</vt:lpstr>
      <vt:lpstr>Презентация PowerPoint</vt:lpstr>
      <vt:lpstr>Презентация PowerPoint</vt:lpstr>
      <vt:lpstr>Презентация PowerPoint</vt:lpstr>
      <vt:lpstr>Использование операторов ветвления:</vt:lpstr>
      <vt:lpstr>Презентация PowerPoint</vt:lpstr>
      <vt:lpstr>Презентация PowerPoint</vt:lpstr>
      <vt:lpstr>Презентация PowerPoint</vt:lpstr>
      <vt:lpstr>задание</vt:lpstr>
      <vt:lpstr>Операторы цикла</vt:lpstr>
      <vt:lpstr>Презентация PowerPoint</vt:lpstr>
      <vt:lpstr>Цикл с постусловием do while </vt:lpstr>
      <vt:lpstr>Цикл с параметром for</vt:lpstr>
      <vt:lpstr>Презентация PowerPoint</vt:lpstr>
      <vt:lpstr>Вложенные циклы</vt:lpstr>
      <vt:lpstr>Презентация PowerPoint</vt:lpstr>
      <vt:lpstr>Презентация PowerPoint</vt:lpstr>
      <vt:lpstr>задание</vt:lpstr>
      <vt:lpstr>Использование операторов цикла</vt:lpstr>
      <vt:lpstr>задание</vt:lpstr>
      <vt:lpstr>Операторы безусловного перехода</vt:lpstr>
      <vt:lpstr>Оператор безусловного перехода goto</vt:lpstr>
      <vt:lpstr>Оператор выхода break </vt:lpstr>
      <vt:lpstr>Оператор перехода к следующей итерации цикла continue </vt:lpstr>
      <vt:lpstr>Массивы. Указатели.</vt:lpstr>
      <vt:lpstr>Презентация PowerPoint</vt:lpstr>
      <vt:lpstr>Презентация PowerPoint</vt:lpstr>
      <vt:lpstr>Презентация PowerPoint</vt:lpstr>
      <vt:lpstr>ссылки</vt:lpstr>
      <vt:lpstr>Одномерный массив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</vt:lpstr>
      <vt:lpstr>Двумерные массивы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С++ // язык программирования</dc:title>
  <dc:creator>я9</dc:creator>
  <cp:lastModifiedBy>admin</cp:lastModifiedBy>
  <cp:revision>131</cp:revision>
  <dcterms:created xsi:type="dcterms:W3CDTF">2010-03-11T16:21:51Z</dcterms:created>
  <dcterms:modified xsi:type="dcterms:W3CDTF">2015-04-08T17:03:16Z</dcterms:modified>
</cp:coreProperties>
</file>