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56" r:id="rId2"/>
    <p:sldId id="257" r:id="rId3"/>
    <p:sldId id="258" r:id="rId4"/>
    <p:sldId id="259" r:id="rId5"/>
    <p:sldId id="260" r:id="rId6"/>
    <p:sldId id="261" r:id="rId7"/>
    <p:sldId id="269" r:id="rId8"/>
    <p:sldId id="262" r:id="rId9"/>
    <p:sldId id="263" r:id="rId10"/>
    <p:sldId id="264" r:id="rId11"/>
    <p:sldId id="265" r:id="rId12"/>
    <p:sldId id="266" r:id="rId13"/>
    <p:sldId id="267" r:id="rId14"/>
    <p:sldId id="268"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FFFFF"/>
    <a:srgbClr val="FFFF00"/>
    <a:srgbClr val="FF99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3" d="100"/>
          <a:sy n="43" d="100"/>
        </p:scale>
        <p:origin x="129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ru-RU">
                <a:latin typeface="Arial" charset="0"/>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ru-RU">
                <a:latin typeface="Arial" charset="0"/>
              </a:endParaRPr>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ru-RU">
                <a:latin typeface="Arial" charset="0"/>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ru-RU">
                <a:latin typeface="Arial" charset="0"/>
              </a:endParaRPr>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ru-RU">
                <a:latin typeface="Arial" charset="0"/>
              </a:endParaRPr>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ru-RU">
                <a:latin typeface="Arial" charset="0"/>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ru-RU">
                <a:latin typeface="Arial" charset="0"/>
              </a:endParaRPr>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ru-RU">
                <a:latin typeface="Arial" charset="0"/>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ru-RU">
                <a:latin typeface="Arial" charset="0"/>
              </a:endParaRPr>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ru-RU">
                <a:latin typeface="Arial" charset="0"/>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ru-RU">
                <a:latin typeface="Arial" charset="0"/>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ru-RU">
                <a:latin typeface="Arial" charset="0"/>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ru-RU">
                <a:latin typeface="Arial" charset="0"/>
              </a:endParaRPr>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ru-RU">
                <a:latin typeface="Arial" charset="0"/>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ru-RU">
                <a:latin typeface="Arial" charset="0"/>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ru-RU">
                <a:latin typeface="Arial" charset="0"/>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ru-RU">
                <a:latin typeface="Arial" charset="0"/>
              </a:endParaRPr>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ru-RU">
                <a:latin typeface="Arial" charset="0"/>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ru-RU">
                <a:latin typeface="Arial" charset="0"/>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latin typeface="Arial" charset="0"/>
              </a:endParaRPr>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ru-RU">
                <a:latin typeface="Arial" charset="0"/>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ru-RU">
                <a:latin typeface="Arial" charset="0"/>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ru-RU">
                <a:latin typeface="Arial" charset="0"/>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latin typeface="Arial" charset="0"/>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ru-RU">
                  <a:latin typeface="Arial" charset="0"/>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ru-RU">
                  <a:latin typeface="Arial" charset="0"/>
                </a:endParaRPr>
              </a:p>
            </p:txBody>
          </p:sp>
        </p:grpSp>
      </p:grpSp>
      <p:sp>
        <p:nvSpPr>
          <p:cNvPr id="5162" name="Rectangle 42"/>
          <p:cNvSpPr>
            <a:spLocks noGrp="1" noChangeArrowheads="1"/>
          </p:cNvSpPr>
          <p:nvPr>
            <p:ph type="ctrTitle" sz="quarter"/>
          </p:nvPr>
        </p:nvSpPr>
        <p:spPr>
          <a:xfrm>
            <a:off x="457200" y="1600200"/>
            <a:ext cx="8229600" cy="1828800"/>
          </a:xfrm>
        </p:spPr>
        <p:txBody>
          <a:bodyPr/>
          <a:lstStyle>
            <a:lvl1pPr>
              <a:defRPr sz="4800"/>
            </a:lvl1pPr>
          </a:lstStyle>
          <a:p>
            <a:r>
              <a:rPr lang="ru-RU"/>
              <a:t>Образец заголовка</a:t>
            </a:r>
          </a:p>
        </p:txBody>
      </p:sp>
      <p:sp>
        <p:nvSpPr>
          <p:cNvPr id="516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ru-RU"/>
              <a:t>Образец подзаголовка</a:t>
            </a:r>
          </a:p>
        </p:txBody>
      </p:sp>
      <p:sp>
        <p:nvSpPr>
          <p:cNvPr id="44" name="Rectangle 44"/>
          <p:cNvSpPr>
            <a:spLocks noGrp="1" noChangeArrowheads="1"/>
          </p:cNvSpPr>
          <p:nvPr>
            <p:ph type="dt" sz="quarter" idx="10"/>
          </p:nvPr>
        </p:nvSpPr>
        <p:spPr/>
        <p:txBody>
          <a:bodyPr/>
          <a:lstStyle>
            <a:lvl1pPr>
              <a:defRPr/>
            </a:lvl1pPr>
          </a:lstStyle>
          <a:p>
            <a:pPr>
              <a:defRPr/>
            </a:pPr>
            <a:endParaRPr lang="ru-RU"/>
          </a:p>
        </p:txBody>
      </p:sp>
      <p:sp>
        <p:nvSpPr>
          <p:cNvPr id="45" name="Rectangle 45"/>
          <p:cNvSpPr>
            <a:spLocks noGrp="1" noChangeArrowheads="1"/>
          </p:cNvSpPr>
          <p:nvPr>
            <p:ph type="ftr" sz="quarter" idx="11"/>
          </p:nvPr>
        </p:nvSpPr>
        <p:spPr/>
        <p:txBody>
          <a:bodyPr/>
          <a:lstStyle>
            <a:lvl1pPr>
              <a:defRPr/>
            </a:lvl1pPr>
          </a:lstStyle>
          <a:p>
            <a:pPr>
              <a:defRPr/>
            </a:pPr>
            <a:endParaRPr lang="ru-RU"/>
          </a:p>
        </p:txBody>
      </p:sp>
      <p:sp>
        <p:nvSpPr>
          <p:cNvPr id="46" name="Rectangle 46"/>
          <p:cNvSpPr>
            <a:spLocks noGrp="1" noChangeArrowheads="1"/>
          </p:cNvSpPr>
          <p:nvPr>
            <p:ph type="sldNum" sz="quarter" idx="12"/>
          </p:nvPr>
        </p:nvSpPr>
        <p:spPr/>
        <p:txBody>
          <a:bodyPr/>
          <a:lstStyle>
            <a:lvl1pPr>
              <a:defRPr/>
            </a:lvl1pPr>
          </a:lstStyle>
          <a:p>
            <a:fld id="{2738E2D6-C40A-4438-8DCC-7F3F3F91DA87}" type="slidenum">
              <a:rPr lang="ru-RU" altLang="ru-RU"/>
              <a:pPr/>
              <a:t>‹#›</a:t>
            </a:fld>
            <a:endParaRPr lang="ru-RU" altLang="ru-RU"/>
          </a:p>
        </p:txBody>
      </p:sp>
    </p:spTree>
    <p:extLst>
      <p:ext uri="{BB962C8B-B14F-4D97-AF65-F5344CB8AC3E}">
        <p14:creationId xmlns:p14="http://schemas.microsoft.com/office/powerpoint/2010/main" val="2360716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fld id="{C2396C62-CCF9-434A-B406-2FE04F28A24D}" type="slidenum">
              <a:rPr lang="ru-RU" altLang="ru-RU"/>
              <a:pPr/>
              <a:t>‹#›</a:t>
            </a:fld>
            <a:endParaRPr lang="ru-RU" altLang="ru-RU"/>
          </a:p>
        </p:txBody>
      </p:sp>
    </p:spTree>
    <p:extLst>
      <p:ext uri="{BB962C8B-B14F-4D97-AF65-F5344CB8AC3E}">
        <p14:creationId xmlns:p14="http://schemas.microsoft.com/office/powerpoint/2010/main" val="1859974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7813"/>
            <a:ext cx="2057400" cy="5853112"/>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7813"/>
            <a:ext cx="6019800" cy="585311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fld id="{4E41D7D0-6424-4F49-8607-2D1E2C5B0FD1}" type="slidenum">
              <a:rPr lang="ru-RU" altLang="ru-RU"/>
              <a:pPr/>
              <a:t>‹#›</a:t>
            </a:fld>
            <a:endParaRPr lang="ru-RU" altLang="ru-RU"/>
          </a:p>
        </p:txBody>
      </p:sp>
    </p:spTree>
    <p:extLst>
      <p:ext uri="{BB962C8B-B14F-4D97-AF65-F5344CB8AC3E}">
        <p14:creationId xmlns:p14="http://schemas.microsoft.com/office/powerpoint/2010/main" val="10274630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fld id="{54FD9C36-3870-4DAE-9A86-771CE303AF92}" type="slidenum">
              <a:rPr lang="ru-RU" altLang="ru-RU"/>
              <a:pPr/>
              <a:t>‹#›</a:t>
            </a:fld>
            <a:endParaRPr lang="ru-RU" altLang="ru-RU"/>
          </a:p>
        </p:txBody>
      </p:sp>
    </p:spTree>
    <p:extLst>
      <p:ext uri="{BB962C8B-B14F-4D97-AF65-F5344CB8AC3E}">
        <p14:creationId xmlns:p14="http://schemas.microsoft.com/office/powerpoint/2010/main" val="2208429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smtClean="0"/>
              <a:t>Образец текста</a:t>
            </a:r>
          </a:p>
        </p:txBody>
      </p:sp>
      <p:sp>
        <p:nvSpPr>
          <p:cNvPr id="4" name="Rectangle 44"/>
          <p:cNvSpPr>
            <a:spLocks noGrp="1" noChangeArrowheads="1"/>
          </p:cNvSpPr>
          <p:nvPr>
            <p:ph type="dt" sz="half" idx="10"/>
          </p:nvPr>
        </p:nvSpPr>
        <p:spPr>
          <a:ln/>
        </p:spPr>
        <p:txBody>
          <a:bodyPr/>
          <a:lstStyle>
            <a:lvl1pPr>
              <a:defRPr/>
            </a:lvl1pPr>
          </a:lstStyle>
          <a:p>
            <a:pPr>
              <a:defRPr/>
            </a:pPr>
            <a:endParaRPr lang="ru-RU"/>
          </a:p>
        </p:txBody>
      </p:sp>
      <p:sp>
        <p:nvSpPr>
          <p:cNvPr id="5" name="Rectangle 45"/>
          <p:cNvSpPr>
            <a:spLocks noGrp="1" noChangeArrowheads="1"/>
          </p:cNvSpPr>
          <p:nvPr>
            <p:ph type="ftr" sz="quarter" idx="11"/>
          </p:nvPr>
        </p:nvSpPr>
        <p:spPr>
          <a:ln/>
        </p:spPr>
        <p:txBody>
          <a:bodyPr/>
          <a:lstStyle>
            <a:lvl1pPr>
              <a:defRPr/>
            </a:lvl1pPr>
          </a:lstStyle>
          <a:p>
            <a:pPr>
              <a:defRPr/>
            </a:pPr>
            <a:endParaRPr lang="ru-RU"/>
          </a:p>
        </p:txBody>
      </p:sp>
      <p:sp>
        <p:nvSpPr>
          <p:cNvPr id="6" name="Rectangle 46"/>
          <p:cNvSpPr>
            <a:spLocks noGrp="1" noChangeArrowheads="1"/>
          </p:cNvSpPr>
          <p:nvPr>
            <p:ph type="sldNum" sz="quarter" idx="12"/>
          </p:nvPr>
        </p:nvSpPr>
        <p:spPr>
          <a:ln/>
        </p:spPr>
        <p:txBody>
          <a:bodyPr/>
          <a:lstStyle>
            <a:lvl1pPr>
              <a:defRPr/>
            </a:lvl1pPr>
          </a:lstStyle>
          <a:p>
            <a:fld id="{7A168327-2044-436D-90EC-57310CC0EF67}" type="slidenum">
              <a:rPr lang="ru-RU" altLang="ru-RU"/>
              <a:pPr/>
              <a:t>‹#›</a:t>
            </a:fld>
            <a:endParaRPr lang="ru-RU" altLang="ru-RU"/>
          </a:p>
        </p:txBody>
      </p:sp>
    </p:spTree>
    <p:extLst>
      <p:ext uri="{BB962C8B-B14F-4D97-AF65-F5344CB8AC3E}">
        <p14:creationId xmlns:p14="http://schemas.microsoft.com/office/powerpoint/2010/main" val="155879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fld id="{F837C981-7744-41AB-8478-FBC9101E5891}" type="slidenum">
              <a:rPr lang="ru-RU" altLang="ru-RU"/>
              <a:pPr/>
              <a:t>‹#›</a:t>
            </a:fld>
            <a:endParaRPr lang="ru-RU" altLang="ru-RU"/>
          </a:p>
        </p:txBody>
      </p:sp>
    </p:spTree>
    <p:extLst>
      <p:ext uri="{BB962C8B-B14F-4D97-AF65-F5344CB8AC3E}">
        <p14:creationId xmlns:p14="http://schemas.microsoft.com/office/powerpoint/2010/main" val="36271873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Rectangle 44"/>
          <p:cNvSpPr>
            <a:spLocks noGrp="1" noChangeArrowheads="1"/>
          </p:cNvSpPr>
          <p:nvPr>
            <p:ph type="dt" sz="half" idx="10"/>
          </p:nvPr>
        </p:nvSpPr>
        <p:spPr>
          <a:ln/>
        </p:spPr>
        <p:txBody>
          <a:bodyPr/>
          <a:lstStyle>
            <a:lvl1pPr>
              <a:defRPr/>
            </a:lvl1pPr>
          </a:lstStyle>
          <a:p>
            <a:pPr>
              <a:defRPr/>
            </a:pPr>
            <a:endParaRPr lang="ru-RU"/>
          </a:p>
        </p:txBody>
      </p:sp>
      <p:sp>
        <p:nvSpPr>
          <p:cNvPr id="8" name="Rectangle 45"/>
          <p:cNvSpPr>
            <a:spLocks noGrp="1" noChangeArrowheads="1"/>
          </p:cNvSpPr>
          <p:nvPr>
            <p:ph type="ftr" sz="quarter" idx="11"/>
          </p:nvPr>
        </p:nvSpPr>
        <p:spPr>
          <a:ln/>
        </p:spPr>
        <p:txBody>
          <a:bodyPr/>
          <a:lstStyle>
            <a:lvl1pPr>
              <a:defRPr/>
            </a:lvl1pPr>
          </a:lstStyle>
          <a:p>
            <a:pPr>
              <a:defRPr/>
            </a:pPr>
            <a:endParaRPr lang="ru-RU"/>
          </a:p>
        </p:txBody>
      </p:sp>
      <p:sp>
        <p:nvSpPr>
          <p:cNvPr id="9" name="Rectangle 46"/>
          <p:cNvSpPr>
            <a:spLocks noGrp="1" noChangeArrowheads="1"/>
          </p:cNvSpPr>
          <p:nvPr>
            <p:ph type="sldNum" sz="quarter" idx="12"/>
          </p:nvPr>
        </p:nvSpPr>
        <p:spPr>
          <a:ln/>
        </p:spPr>
        <p:txBody>
          <a:bodyPr/>
          <a:lstStyle>
            <a:lvl1pPr>
              <a:defRPr/>
            </a:lvl1pPr>
          </a:lstStyle>
          <a:p>
            <a:fld id="{B483DE93-6092-4503-B137-42A7D6DF720F}" type="slidenum">
              <a:rPr lang="ru-RU" altLang="ru-RU"/>
              <a:pPr/>
              <a:t>‹#›</a:t>
            </a:fld>
            <a:endParaRPr lang="ru-RU" altLang="ru-RU"/>
          </a:p>
        </p:txBody>
      </p:sp>
    </p:spTree>
    <p:extLst>
      <p:ext uri="{BB962C8B-B14F-4D97-AF65-F5344CB8AC3E}">
        <p14:creationId xmlns:p14="http://schemas.microsoft.com/office/powerpoint/2010/main" val="149820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Rectangle 44"/>
          <p:cNvSpPr>
            <a:spLocks noGrp="1" noChangeArrowheads="1"/>
          </p:cNvSpPr>
          <p:nvPr>
            <p:ph type="dt" sz="half" idx="10"/>
          </p:nvPr>
        </p:nvSpPr>
        <p:spPr>
          <a:ln/>
        </p:spPr>
        <p:txBody>
          <a:bodyPr/>
          <a:lstStyle>
            <a:lvl1pPr>
              <a:defRPr/>
            </a:lvl1pPr>
          </a:lstStyle>
          <a:p>
            <a:pPr>
              <a:defRPr/>
            </a:pPr>
            <a:endParaRPr lang="ru-RU"/>
          </a:p>
        </p:txBody>
      </p:sp>
      <p:sp>
        <p:nvSpPr>
          <p:cNvPr id="4" name="Rectangle 45"/>
          <p:cNvSpPr>
            <a:spLocks noGrp="1" noChangeArrowheads="1"/>
          </p:cNvSpPr>
          <p:nvPr>
            <p:ph type="ftr" sz="quarter" idx="11"/>
          </p:nvPr>
        </p:nvSpPr>
        <p:spPr>
          <a:ln/>
        </p:spPr>
        <p:txBody>
          <a:bodyPr/>
          <a:lstStyle>
            <a:lvl1pPr>
              <a:defRPr/>
            </a:lvl1pPr>
          </a:lstStyle>
          <a:p>
            <a:pPr>
              <a:defRPr/>
            </a:pPr>
            <a:endParaRPr lang="ru-RU"/>
          </a:p>
        </p:txBody>
      </p:sp>
      <p:sp>
        <p:nvSpPr>
          <p:cNvPr id="5" name="Rectangle 46"/>
          <p:cNvSpPr>
            <a:spLocks noGrp="1" noChangeArrowheads="1"/>
          </p:cNvSpPr>
          <p:nvPr>
            <p:ph type="sldNum" sz="quarter" idx="12"/>
          </p:nvPr>
        </p:nvSpPr>
        <p:spPr>
          <a:ln/>
        </p:spPr>
        <p:txBody>
          <a:bodyPr/>
          <a:lstStyle>
            <a:lvl1pPr>
              <a:defRPr/>
            </a:lvl1pPr>
          </a:lstStyle>
          <a:p>
            <a:fld id="{A7E1286E-82F9-45F3-AB00-6151C9D43606}" type="slidenum">
              <a:rPr lang="ru-RU" altLang="ru-RU"/>
              <a:pPr/>
              <a:t>‹#›</a:t>
            </a:fld>
            <a:endParaRPr lang="ru-RU" altLang="ru-RU"/>
          </a:p>
        </p:txBody>
      </p:sp>
    </p:spTree>
    <p:extLst>
      <p:ext uri="{BB962C8B-B14F-4D97-AF65-F5344CB8AC3E}">
        <p14:creationId xmlns:p14="http://schemas.microsoft.com/office/powerpoint/2010/main" val="354466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pPr>
              <a:defRPr/>
            </a:pPr>
            <a:endParaRPr lang="ru-RU"/>
          </a:p>
        </p:txBody>
      </p:sp>
      <p:sp>
        <p:nvSpPr>
          <p:cNvPr id="3" name="Rectangle 45"/>
          <p:cNvSpPr>
            <a:spLocks noGrp="1" noChangeArrowheads="1"/>
          </p:cNvSpPr>
          <p:nvPr>
            <p:ph type="ftr" sz="quarter" idx="11"/>
          </p:nvPr>
        </p:nvSpPr>
        <p:spPr>
          <a:ln/>
        </p:spPr>
        <p:txBody>
          <a:bodyPr/>
          <a:lstStyle>
            <a:lvl1pPr>
              <a:defRPr/>
            </a:lvl1pPr>
          </a:lstStyle>
          <a:p>
            <a:pPr>
              <a:defRPr/>
            </a:pPr>
            <a:endParaRPr lang="ru-RU"/>
          </a:p>
        </p:txBody>
      </p:sp>
      <p:sp>
        <p:nvSpPr>
          <p:cNvPr id="4" name="Rectangle 46"/>
          <p:cNvSpPr>
            <a:spLocks noGrp="1" noChangeArrowheads="1"/>
          </p:cNvSpPr>
          <p:nvPr>
            <p:ph type="sldNum" sz="quarter" idx="12"/>
          </p:nvPr>
        </p:nvSpPr>
        <p:spPr>
          <a:ln/>
        </p:spPr>
        <p:txBody>
          <a:bodyPr/>
          <a:lstStyle>
            <a:lvl1pPr>
              <a:defRPr/>
            </a:lvl1pPr>
          </a:lstStyle>
          <a:p>
            <a:fld id="{1D53606F-4D1F-44DB-866F-A6CE862324E5}" type="slidenum">
              <a:rPr lang="ru-RU" altLang="ru-RU"/>
              <a:pPr/>
              <a:t>‹#›</a:t>
            </a:fld>
            <a:endParaRPr lang="ru-RU" altLang="ru-RU"/>
          </a:p>
        </p:txBody>
      </p:sp>
    </p:spTree>
    <p:extLst>
      <p:ext uri="{BB962C8B-B14F-4D97-AF65-F5344CB8AC3E}">
        <p14:creationId xmlns:p14="http://schemas.microsoft.com/office/powerpoint/2010/main" val="1746122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fld id="{32995991-7EA7-4046-954E-8AA4267C038B}" type="slidenum">
              <a:rPr lang="ru-RU" altLang="ru-RU"/>
              <a:pPr/>
              <a:t>‹#›</a:t>
            </a:fld>
            <a:endParaRPr lang="ru-RU" altLang="ru-RU"/>
          </a:p>
        </p:txBody>
      </p:sp>
    </p:spTree>
    <p:extLst>
      <p:ext uri="{BB962C8B-B14F-4D97-AF65-F5344CB8AC3E}">
        <p14:creationId xmlns:p14="http://schemas.microsoft.com/office/powerpoint/2010/main" val="42827381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smtClean="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Rectangle 44"/>
          <p:cNvSpPr>
            <a:spLocks noGrp="1" noChangeArrowheads="1"/>
          </p:cNvSpPr>
          <p:nvPr>
            <p:ph type="dt" sz="half" idx="10"/>
          </p:nvPr>
        </p:nvSpPr>
        <p:spPr>
          <a:ln/>
        </p:spPr>
        <p:txBody>
          <a:bodyPr/>
          <a:lstStyle>
            <a:lvl1pPr>
              <a:defRPr/>
            </a:lvl1pPr>
          </a:lstStyle>
          <a:p>
            <a:pPr>
              <a:defRPr/>
            </a:pPr>
            <a:endParaRPr lang="ru-RU"/>
          </a:p>
        </p:txBody>
      </p:sp>
      <p:sp>
        <p:nvSpPr>
          <p:cNvPr id="6" name="Rectangle 45"/>
          <p:cNvSpPr>
            <a:spLocks noGrp="1" noChangeArrowheads="1"/>
          </p:cNvSpPr>
          <p:nvPr>
            <p:ph type="ftr" sz="quarter" idx="11"/>
          </p:nvPr>
        </p:nvSpPr>
        <p:spPr>
          <a:ln/>
        </p:spPr>
        <p:txBody>
          <a:bodyPr/>
          <a:lstStyle>
            <a:lvl1pPr>
              <a:defRPr/>
            </a:lvl1pPr>
          </a:lstStyle>
          <a:p>
            <a:pPr>
              <a:defRPr/>
            </a:pPr>
            <a:endParaRPr lang="ru-RU"/>
          </a:p>
        </p:txBody>
      </p:sp>
      <p:sp>
        <p:nvSpPr>
          <p:cNvPr id="7" name="Rectangle 46"/>
          <p:cNvSpPr>
            <a:spLocks noGrp="1" noChangeArrowheads="1"/>
          </p:cNvSpPr>
          <p:nvPr>
            <p:ph type="sldNum" sz="quarter" idx="12"/>
          </p:nvPr>
        </p:nvSpPr>
        <p:spPr>
          <a:ln/>
        </p:spPr>
        <p:txBody>
          <a:bodyPr/>
          <a:lstStyle>
            <a:lvl1pPr>
              <a:defRPr/>
            </a:lvl1pPr>
          </a:lstStyle>
          <a:p>
            <a:fld id="{FAD722D0-9674-482E-99C0-0BDF5EA872AC}" type="slidenum">
              <a:rPr lang="ru-RU" altLang="ru-RU"/>
              <a:pPr/>
              <a:t>‹#›</a:t>
            </a:fld>
            <a:endParaRPr lang="ru-RU" altLang="ru-RU"/>
          </a:p>
        </p:txBody>
      </p:sp>
    </p:spTree>
    <p:extLst>
      <p:ext uri="{BB962C8B-B14F-4D97-AF65-F5344CB8AC3E}">
        <p14:creationId xmlns:p14="http://schemas.microsoft.com/office/powerpoint/2010/main" val="3509897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58"/>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409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ru-RU">
                <a:latin typeface="Arial" charset="0"/>
              </a:endParaRPr>
            </a:p>
          </p:txBody>
        </p:sp>
        <p:sp>
          <p:nvSpPr>
            <p:cNvPr id="410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10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ru-RU">
                <a:latin typeface="Arial" charset="0"/>
              </a:endParaRPr>
            </a:p>
          </p:txBody>
        </p:sp>
        <p:sp>
          <p:nvSpPr>
            <p:cNvPr id="410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ru-RU">
                <a:latin typeface="Arial" charset="0"/>
              </a:endParaRPr>
            </a:p>
          </p:txBody>
        </p:sp>
        <p:sp>
          <p:nvSpPr>
            <p:cNvPr id="410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ru-RU">
                <a:latin typeface="Arial" charset="0"/>
              </a:endParaRPr>
            </a:p>
          </p:txBody>
        </p:sp>
        <p:sp>
          <p:nvSpPr>
            <p:cNvPr id="410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ru-RU">
                <a:latin typeface="Arial" charset="0"/>
              </a:endParaRPr>
            </a:p>
          </p:txBody>
        </p:sp>
        <p:sp>
          <p:nvSpPr>
            <p:cNvPr id="410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ru-RU">
                <a:latin typeface="Arial" charset="0"/>
              </a:endParaRPr>
            </a:p>
          </p:txBody>
        </p:sp>
        <p:sp>
          <p:nvSpPr>
            <p:cNvPr id="410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ru-RU">
                <a:latin typeface="Arial" charset="0"/>
              </a:endParaRPr>
            </a:p>
          </p:txBody>
        </p:sp>
        <p:sp>
          <p:nvSpPr>
            <p:cNvPr id="410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ru-RU">
                <a:latin typeface="Arial" charset="0"/>
              </a:endParaRPr>
            </a:p>
          </p:txBody>
        </p:sp>
        <p:sp>
          <p:nvSpPr>
            <p:cNvPr id="410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ru-RU">
                <a:latin typeface="Arial" charset="0"/>
              </a:endParaRPr>
            </a:p>
          </p:txBody>
        </p:sp>
        <p:sp>
          <p:nvSpPr>
            <p:cNvPr id="410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ru-RU">
                <a:latin typeface="Arial" charset="0"/>
              </a:endParaRPr>
            </a:p>
          </p:txBody>
        </p:sp>
        <p:sp>
          <p:nvSpPr>
            <p:cNvPr id="411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11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ru-RU">
                <a:latin typeface="Arial" charset="0"/>
              </a:endParaRPr>
            </a:p>
          </p:txBody>
        </p:sp>
        <p:sp>
          <p:nvSpPr>
            <p:cNvPr id="411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ru-RU">
                <a:latin typeface="Arial" charset="0"/>
              </a:endParaRPr>
            </a:p>
          </p:txBody>
        </p:sp>
        <p:sp>
          <p:nvSpPr>
            <p:cNvPr id="411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11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ru-RU">
                <a:latin typeface="Arial" charset="0"/>
              </a:endParaRPr>
            </a:p>
          </p:txBody>
        </p:sp>
        <p:sp>
          <p:nvSpPr>
            <p:cNvPr id="411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ru-RU">
                <a:latin typeface="Arial" charset="0"/>
              </a:endParaRPr>
            </a:p>
          </p:txBody>
        </p:sp>
        <p:sp>
          <p:nvSpPr>
            <p:cNvPr id="411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11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ru-RU">
                <a:latin typeface="Arial" charset="0"/>
              </a:endParaRPr>
            </a:p>
          </p:txBody>
        </p:sp>
        <p:sp>
          <p:nvSpPr>
            <p:cNvPr id="411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11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ru-RU">
                <a:latin typeface="Arial" charset="0"/>
              </a:endParaRPr>
            </a:p>
          </p:txBody>
        </p:sp>
        <p:sp>
          <p:nvSpPr>
            <p:cNvPr id="412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ru-RU">
                <a:latin typeface="Arial" charset="0"/>
              </a:endParaRPr>
            </a:p>
          </p:txBody>
        </p:sp>
        <p:sp>
          <p:nvSpPr>
            <p:cNvPr id="412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ru-RU">
                <a:latin typeface="Arial" charset="0"/>
              </a:endParaRPr>
            </a:p>
          </p:txBody>
        </p:sp>
        <p:sp>
          <p:nvSpPr>
            <p:cNvPr id="412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ru-RU">
                <a:latin typeface="Arial" charset="0"/>
              </a:endParaRPr>
            </a:p>
          </p:txBody>
        </p:sp>
        <p:sp>
          <p:nvSpPr>
            <p:cNvPr id="412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ru-RU">
                <a:latin typeface="Arial" charset="0"/>
              </a:endParaRPr>
            </a:p>
          </p:txBody>
        </p:sp>
        <p:sp>
          <p:nvSpPr>
            <p:cNvPr id="412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ru-RU">
                <a:latin typeface="Arial" charset="0"/>
              </a:endParaRPr>
            </a:p>
          </p:txBody>
        </p:sp>
        <p:sp>
          <p:nvSpPr>
            <p:cNvPr id="412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12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ru-RU">
                <a:latin typeface="Arial" charset="0"/>
              </a:endParaRPr>
            </a:p>
          </p:txBody>
        </p:sp>
        <p:sp>
          <p:nvSpPr>
            <p:cNvPr id="412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12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ru-RU">
                <a:latin typeface="Arial" charset="0"/>
              </a:endParaRPr>
            </a:p>
          </p:txBody>
        </p:sp>
        <p:sp>
          <p:nvSpPr>
            <p:cNvPr id="412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13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13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ru-RU">
                <a:latin typeface="Arial" charset="0"/>
              </a:endParaRPr>
            </a:p>
          </p:txBody>
        </p:sp>
        <p:sp>
          <p:nvSpPr>
            <p:cNvPr id="413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13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sp>
          <p:nvSpPr>
            <p:cNvPr id="413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ru-RU">
                <a:latin typeface="Arial" charset="0"/>
              </a:endParaRPr>
            </a:p>
          </p:txBody>
        </p:sp>
        <p:grpSp>
          <p:nvGrpSpPr>
            <p:cNvPr id="1068" name="Group 39"/>
            <p:cNvGrpSpPr>
              <a:grpSpLocks/>
            </p:cNvGrpSpPr>
            <p:nvPr userDrawn="1"/>
          </p:nvGrpSpPr>
          <p:grpSpPr bwMode="auto">
            <a:xfrm>
              <a:off x="0" y="1632"/>
              <a:ext cx="5758" cy="1858"/>
              <a:chOff x="0" y="1632"/>
              <a:chExt cx="5758" cy="1858"/>
            </a:xfrm>
          </p:grpSpPr>
          <p:sp>
            <p:nvSpPr>
              <p:cNvPr id="413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ru-RU">
                  <a:latin typeface="Arial" charset="0"/>
                </a:endParaRPr>
              </a:p>
            </p:txBody>
          </p:sp>
          <p:sp>
            <p:nvSpPr>
              <p:cNvPr id="413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ru-RU">
                  <a:latin typeface="Arial" charset="0"/>
                </a:endParaRPr>
              </a:p>
            </p:txBody>
          </p:sp>
        </p:grpSp>
      </p:grpSp>
      <p:sp>
        <p:nvSpPr>
          <p:cNvPr id="413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413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14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effectLst>
                  <a:outerShdw blurRad="38100" dist="38100" dir="2700000" algn="tl">
                    <a:srgbClr val="000000"/>
                  </a:outerShdw>
                </a:effectLst>
                <a:latin typeface="Arial" charset="0"/>
              </a:defRPr>
            </a:lvl1pPr>
          </a:lstStyle>
          <a:p>
            <a:pPr>
              <a:defRPr/>
            </a:pPr>
            <a:endParaRPr lang="ru-RU"/>
          </a:p>
        </p:txBody>
      </p:sp>
      <p:sp>
        <p:nvSpPr>
          <p:cNvPr id="414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effectLst>
                  <a:outerShdw blurRad="38100" dist="38100" dir="2700000" algn="tl">
                    <a:srgbClr val="000000"/>
                  </a:outerShdw>
                </a:effectLst>
                <a:latin typeface="Arial" charset="0"/>
              </a:defRPr>
            </a:lvl1pPr>
          </a:lstStyle>
          <a:p>
            <a:pPr>
              <a:defRPr/>
            </a:pPr>
            <a:endParaRPr lang="ru-RU"/>
          </a:p>
        </p:txBody>
      </p:sp>
      <p:sp>
        <p:nvSpPr>
          <p:cNvPr id="414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effectLst>
                  <a:outerShdw blurRad="38100" dist="38100" dir="2700000" algn="tl">
                    <a:srgbClr val="000000"/>
                  </a:outerShdw>
                </a:effectLst>
              </a:defRPr>
            </a:lvl1pPr>
          </a:lstStyle>
          <a:p>
            <a:fld id="{8323AAAE-273C-4B7C-8E08-0E8C4238CAC3}" type="slidenum">
              <a:rPr lang="ru-RU" altLang="ru-RU"/>
              <a:pPr/>
              <a:t>‹#›</a:t>
            </a:fld>
            <a:endParaRPr lang="ru-RU" altLang="ru-RU"/>
          </a:p>
        </p:txBody>
      </p:sp>
    </p:spTree>
  </p:cSld>
  <p:clrMap bg1="dk2" tx1="lt1" bg2="dk1" tx2="lt2" accent1="accent1" accent2="accent2" accent3="accent3" accent4="accent4" accent5="accent5" accent6="accent6" hlink="hlink" folHlink="folHlink"/>
  <p:sldLayoutIdLst>
    <p:sldLayoutId id="2147483696"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anose="05000000000000000000"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anose="05000000000000000000" pitchFamily="2" charset="2"/>
        <a:buBlip>
          <a:blip r:embed="rId14"/>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anose="05000000000000000000" pitchFamily="2" charset="2"/>
        <a:buBlip>
          <a:blip r:embed="rId15"/>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ru-RU" dirty="0" smtClean="0">
                <a:solidFill>
                  <a:srgbClr val="FFFF66"/>
                </a:solidFill>
              </a:rPr>
              <a:t>Основы компьютерной графики</a:t>
            </a:r>
          </a:p>
        </p:txBody>
      </p:sp>
      <p:sp>
        <p:nvSpPr>
          <p:cNvPr id="2051" name="Rectangle 3"/>
          <p:cNvSpPr>
            <a:spLocks noGrp="1" noChangeArrowheads="1"/>
          </p:cNvSpPr>
          <p:nvPr>
            <p:ph type="subTitle" idx="1"/>
          </p:nvPr>
        </p:nvSpPr>
        <p:spPr/>
        <p:txBody>
          <a:bodyPr/>
          <a:lstStyle/>
          <a:p>
            <a:pPr eaLnBrk="1" hangingPunct="1">
              <a:defRPr/>
            </a:pPr>
            <a:r>
              <a:rPr lang="ru-RU" dirty="0" smtClean="0"/>
              <a:t>Понятие компьютерной графики и ее классификация</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defRPr/>
            </a:pPr>
            <a:r>
              <a:rPr lang="ru-RU" sz="4000" b="1" smtClean="0">
                <a:solidFill>
                  <a:srgbClr val="FFFF00"/>
                </a:solidFill>
              </a:rPr>
              <a:t>Основные характеристики растровой графики</a:t>
            </a:r>
            <a:endParaRPr lang="ru-RU" sz="4000" b="1" smtClean="0"/>
          </a:p>
        </p:txBody>
      </p:sp>
      <p:sp>
        <p:nvSpPr>
          <p:cNvPr id="13315" name="Rectangle 3"/>
          <p:cNvSpPr>
            <a:spLocks noGrp="1" noChangeArrowheads="1"/>
          </p:cNvSpPr>
          <p:nvPr>
            <p:ph type="body" idx="1"/>
          </p:nvPr>
        </p:nvSpPr>
        <p:spPr/>
        <p:txBody>
          <a:bodyPr/>
          <a:lstStyle/>
          <a:p>
            <a:pPr algn="just" eaLnBrk="1" hangingPunct="1">
              <a:lnSpc>
                <a:spcPct val="90000"/>
              </a:lnSpc>
              <a:defRPr/>
            </a:pPr>
            <a:r>
              <a:rPr lang="ru-RU" sz="2400" b="1" smtClean="0">
                <a:solidFill>
                  <a:srgbClr val="FFFFCC"/>
                </a:solidFill>
              </a:rPr>
              <a:t>Разрешение при печати</a:t>
            </a:r>
            <a:r>
              <a:rPr lang="ru-RU" sz="2400" b="1" smtClean="0"/>
              <a:t> </a:t>
            </a:r>
            <a:r>
              <a:rPr lang="ru-RU" sz="2400" smtClean="0"/>
              <a:t>– работа цветного струйного принтера основана на распылении чернильных частиц на бумажный или какой- либо другой носитель, используемый для печати. Разрешение при печати выражается числом чернильных частиц, которые можно распылить на один дюйм (примерно 2,54 мм.) бумаги. Например, разрешение 1440 dpi означает, что на длине одного дюйма бумаги будет распылено 1440 чернильных частиц. Чем больше число чернильных частиц, тем точнее воспроизводятся детали изображения. Однако при этом соответственно возрастает и время печати.</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defRPr/>
            </a:pPr>
            <a:r>
              <a:rPr lang="ru-RU" sz="4000" b="1" dirty="0" smtClean="0">
                <a:solidFill>
                  <a:srgbClr val="FFFF00"/>
                </a:solidFill>
              </a:rPr>
              <a:t>Особенности векторной графики</a:t>
            </a:r>
          </a:p>
        </p:txBody>
      </p:sp>
      <p:sp>
        <p:nvSpPr>
          <p:cNvPr id="14339" name="Rectangle 3"/>
          <p:cNvSpPr>
            <a:spLocks noGrp="1" noChangeArrowheads="1"/>
          </p:cNvSpPr>
          <p:nvPr>
            <p:ph type="body" idx="1"/>
          </p:nvPr>
        </p:nvSpPr>
        <p:spPr>
          <a:xfrm>
            <a:off x="457200" y="1600200"/>
            <a:ext cx="6202363" cy="3916363"/>
          </a:xfrm>
        </p:spPr>
        <p:txBody>
          <a:bodyPr/>
          <a:lstStyle/>
          <a:p>
            <a:pPr algn="just" eaLnBrk="1" hangingPunct="1">
              <a:lnSpc>
                <a:spcPct val="80000"/>
              </a:lnSpc>
              <a:defRPr/>
            </a:pPr>
            <a:r>
              <a:rPr lang="ru-RU" sz="2800" smtClean="0"/>
              <a:t>Для </a:t>
            </a:r>
            <a:r>
              <a:rPr lang="ru-RU" sz="2800" i="1" smtClean="0">
                <a:solidFill>
                  <a:srgbClr val="FFFFCC"/>
                </a:solidFill>
              </a:rPr>
              <a:t>векторной</a:t>
            </a:r>
            <a:r>
              <a:rPr lang="ru-RU" sz="2800" i="1" smtClean="0"/>
              <a:t> графики</a:t>
            </a:r>
            <a:r>
              <a:rPr lang="ru-RU" sz="2800" smtClean="0"/>
              <a:t> характерно разбиение изображения на ряд графических примитивов – точка, прямая, ломаная, дуга, полигон. Таким образом, появляется возможность хранить не все точки изображения, а координаты узлов примитивов и их свойства (цвет, связь с другими узлами и т.д.). </a:t>
            </a:r>
          </a:p>
        </p:txBody>
      </p:sp>
      <p:pic>
        <p:nvPicPr>
          <p:cNvPr id="133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88138" y="4076700"/>
            <a:ext cx="2373312" cy="2447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defRPr/>
            </a:pPr>
            <a:r>
              <a:rPr lang="ru-RU" sz="4000" b="1" smtClean="0">
                <a:solidFill>
                  <a:srgbClr val="FFFF00"/>
                </a:solidFill>
              </a:rPr>
              <a:t>Достоинства </a:t>
            </a:r>
            <a:r>
              <a:rPr lang="ru-RU" sz="4000" smtClean="0">
                <a:solidFill>
                  <a:srgbClr val="FFFF00"/>
                </a:solidFill>
              </a:rPr>
              <a:t>векторной компьютерной графики</a:t>
            </a:r>
          </a:p>
        </p:txBody>
      </p:sp>
      <p:sp>
        <p:nvSpPr>
          <p:cNvPr id="15363" name="Rectangle 3"/>
          <p:cNvSpPr>
            <a:spLocks noGrp="1" noChangeArrowheads="1"/>
          </p:cNvSpPr>
          <p:nvPr>
            <p:ph type="body" idx="1"/>
          </p:nvPr>
        </p:nvSpPr>
        <p:spPr/>
        <p:txBody>
          <a:bodyPr/>
          <a:lstStyle/>
          <a:p>
            <a:pPr algn="just" eaLnBrk="1" hangingPunct="1">
              <a:lnSpc>
                <a:spcPct val="80000"/>
              </a:lnSpc>
              <a:defRPr/>
            </a:pPr>
            <a:r>
              <a:rPr lang="ru-RU" sz="2400" smtClean="0"/>
              <a:t>Экономия  в плане объемов дискового пространства, необходимого для хранения изображений: это связано с тем, что сохраняется не само изображение, а только некоторые основные данные, используя которые программа всякий раз воссоздает изображение заново. Кроме того, описание цветовых характеристик несильно увеличивает размер файла. Объекты векторной графики просто трансформируются и ими легко манипулировать, что не оказывает практически никакого влияния на качество изображения.</a:t>
            </a:r>
          </a:p>
          <a:p>
            <a:pPr algn="just" eaLnBrk="1" hangingPunct="1">
              <a:lnSpc>
                <a:spcPct val="80000"/>
              </a:lnSpc>
              <a:defRPr/>
            </a:pPr>
            <a:r>
              <a:rPr lang="ru-RU" sz="2400" smtClean="0"/>
              <a:t>Векторная графика максимально использует возможности разрешающей способности любого выводного устройства: изображение всегда будет настолько качественным, на сколько способно данное устройство.</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ru-RU" sz="4000" b="1" smtClean="0">
                <a:solidFill>
                  <a:srgbClr val="FFFF00"/>
                </a:solidFill>
              </a:rPr>
              <a:t>Недостатки </a:t>
            </a:r>
            <a:r>
              <a:rPr lang="ru-RU" sz="4000" smtClean="0">
                <a:solidFill>
                  <a:srgbClr val="FFFF00"/>
                </a:solidFill>
              </a:rPr>
              <a:t>векторной компьютерной графики</a:t>
            </a:r>
          </a:p>
        </p:txBody>
      </p:sp>
      <p:sp>
        <p:nvSpPr>
          <p:cNvPr id="16387" name="Rectangle 3"/>
          <p:cNvSpPr>
            <a:spLocks noGrp="1" noChangeArrowheads="1"/>
          </p:cNvSpPr>
          <p:nvPr>
            <p:ph type="body" idx="1"/>
          </p:nvPr>
        </p:nvSpPr>
        <p:spPr/>
        <p:txBody>
          <a:bodyPr/>
          <a:lstStyle/>
          <a:p>
            <a:pPr algn="just" eaLnBrk="1" hangingPunct="1">
              <a:lnSpc>
                <a:spcPct val="90000"/>
              </a:lnSpc>
              <a:defRPr/>
            </a:pPr>
            <a:r>
              <a:rPr lang="ru-RU" sz="2400" smtClean="0"/>
              <a:t>Программная зависимость: каждая программа сохраняет данные в своем собственном формате, поэтому изображение, созданное в одном векторном редакторе, как правило, не конвертируется в формат другой программы без погрешностей.</a:t>
            </a:r>
          </a:p>
          <a:p>
            <a:pPr algn="just" eaLnBrk="1" hangingPunct="1">
              <a:lnSpc>
                <a:spcPct val="90000"/>
              </a:lnSpc>
              <a:defRPr/>
            </a:pPr>
            <a:r>
              <a:rPr lang="ru-RU" sz="2400" smtClean="0"/>
              <a:t>Сложность векторного принципа описания изображения не позволяет автоматизировать ввод графической информации и сконструировать устройство подобное сканеру для растровой графики.</a:t>
            </a:r>
          </a:p>
          <a:p>
            <a:pPr algn="just" eaLnBrk="1" hangingPunct="1">
              <a:lnSpc>
                <a:spcPct val="90000"/>
              </a:lnSpc>
              <a:defRPr/>
            </a:pPr>
            <a:r>
              <a:rPr lang="ru-RU" sz="2400" smtClean="0"/>
              <a:t>Векторная графика действительно ограничена в чисто живописных средствах и не предназначена для создания фотореалистических изображений.</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defRPr/>
            </a:pPr>
            <a:r>
              <a:rPr lang="ru-RU" sz="4000" b="1" smtClean="0">
                <a:solidFill>
                  <a:srgbClr val="FFFF00"/>
                </a:solidFill>
              </a:rPr>
              <a:t>Особенности фрактальной графики</a:t>
            </a:r>
          </a:p>
        </p:txBody>
      </p:sp>
      <p:sp>
        <p:nvSpPr>
          <p:cNvPr id="17411" name="Rectangle 3"/>
          <p:cNvSpPr>
            <a:spLocks noGrp="1" noChangeArrowheads="1"/>
          </p:cNvSpPr>
          <p:nvPr>
            <p:ph type="body" idx="1"/>
          </p:nvPr>
        </p:nvSpPr>
        <p:spPr/>
        <p:txBody>
          <a:bodyPr/>
          <a:lstStyle/>
          <a:p>
            <a:pPr eaLnBrk="1" hangingPunct="1">
              <a:lnSpc>
                <a:spcPct val="80000"/>
              </a:lnSpc>
              <a:defRPr/>
            </a:pPr>
            <a:endParaRPr lang="ru-RU" sz="2400" b="1" smtClean="0"/>
          </a:p>
          <a:p>
            <a:pPr algn="just" eaLnBrk="1" hangingPunct="1">
              <a:lnSpc>
                <a:spcPct val="80000"/>
              </a:lnSpc>
              <a:defRPr/>
            </a:pPr>
            <a:r>
              <a:rPr lang="ru-RU" sz="2400" b="1" smtClean="0"/>
              <a:t>Фрактал </a:t>
            </a:r>
            <a:r>
              <a:rPr lang="ru-RU" sz="2400" smtClean="0"/>
              <a:t>– объект, обладающий бесконечной сложностью, позволяющий рассмотреть столько же своих деталей вблизи, как и издалека. Земля – классический пример фрактального объекта. Из космоса она выглядит как шаp. Если приближаться к ней, мы обнаружим океаны, континенты, побережья и цепи гор. Будем рассматривать горы ближе – станут видны еще более мелкие детали: кусочек земли на поверхности горы в своем масштабе столь же сложный и неровный, как сама гора. И даже еще более сильное увеличение покажет крошечные частички грунта, каждая из которых сама является фрактальным объектом.</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p:txBody>
          <a:bodyPr/>
          <a:lstStyle/>
          <a:p>
            <a:pPr eaLnBrk="1" hangingPunct="1">
              <a:buFont typeface="Wingdings" panose="05000000000000000000" pitchFamily="2" charset="2"/>
              <a:buNone/>
              <a:defRPr/>
            </a:pPr>
            <a:r>
              <a:rPr lang="ru-RU" b="1" dirty="0" smtClean="0"/>
              <a:t>Компьютерная графика - </a:t>
            </a:r>
            <a:r>
              <a:rPr lang="ru-RU" dirty="0" smtClean="0"/>
              <a:t> специальная область информатики, занимающаяся методами и средствами создания, преобразования, обработки, хранения и вывода на печать изображений с помощью цифровых вычислительных комплексов.</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defRPr/>
            </a:pPr>
            <a:endParaRPr lang="ru-RU" smtClean="0"/>
          </a:p>
        </p:txBody>
      </p:sp>
      <p:pic>
        <p:nvPicPr>
          <p:cNvPr id="5123" name="Picture 4"/>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0"/>
            <a:ext cx="9217025" cy="6858000"/>
          </a:xfr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defRPr/>
            </a:pPr>
            <a:r>
              <a:rPr lang="ru-RU" sz="4000" b="1" dirty="0" smtClean="0"/>
              <a:t>Особенности растровой графики</a:t>
            </a:r>
          </a:p>
        </p:txBody>
      </p:sp>
      <p:pic>
        <p:nvPicPr>
          <p:cNvPr id="6147" name="Picture 4"/>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5724525" y="2420938"/>
            <a:ext cx="2657475" cy="3419475"/>
          </a:xfrm>
          <a:noFill/>
          <a:extLst>
            <a:ext uri="{909E8E84-426E-40DD-AFC4-6F175D3DCCD1}">
              <a14:hiddenFill xmlns:a14="http://schemas.microsoft.com/office/drawing/2010/main">
                <a:solidFill>
                  <a:srgbClr val="FFFFFF"/>
                </a:solidFill>
              </a14:hiddenFill>
            </a:ext>
          </a:extLst>
        </p:spPr>
      </p:pic>
      <p:sp>
        <p:nvSpPr>
          <p:cNvPr id="6148" name="Text Box 6"/>
          <p:cNvSpPr txBox="1">
            <a:spLocks noChangeArrowheads="1"/>
          </p:cNvSpPr>
          <p:nvPr/>
        </p:nvSpPr>
        <p:spPr bwMode="auto">
          <a:xfrm>
            <a:off x="250825" y="1700213"/>
            <a:ext cx="4321175" cy="4362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spcBef>
                <a:spcPct val="50000"/>
              </a:spcBef>
            </a:pPr>
            <a:r>
              <a:rPr lang="ru-RU" altLang="ru-RU" sz="2800" i="1"/>
              <a:t>Под </a:t>
            </a:r>
            <a:r>
              <a:rPr lang="ru-RU" altLang="ru-RU" sz="2800" b="1" i="1"/>
              <a:t>растровым </a:t>
            </a:r>
            <a:r>
              <a:rPr lang="ru-RU" altLang="ru-RU" sz="2800" i="1"/>
              <a:t>(bitmap, raster) понимают способ представления изображения в компьютерной графике в виде совокупности отдельных точек различных цветов или оттенков</a:t>
            </a:r>
            <a:r>
              <a:rPr lang="ru-RU" altLang="ru-RU" sz="2800"/>
              <a:t>.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defRPr/>
            </a:pPr>
            <a:endParaRPr lang="ru-RU" smtClean="0"/>
          </a:p>
        </p:txBody>
      </p:sp>
      <p:pic>
        <p:nvPicPr>
          <p:cNvPr id="7171" name="Picture 4" descr="Водяные лилии"/>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0" y="1773238"/>
            <a:ext cx="6040438" cy="4530725"/>
          </a:xfrm>
          <a:noFill/>
          <a:extLst>
            <a:ext uri="{909E8E84-426E-40DD-AFC4-6F175D3DCCD1}">
              <a14:hiddenFill xmlns:a14="http://schemas.microsoft.com/office/drawing/2010/main">
                <a:solidFill>
                  <a:srgbClr val="FFFFFF"/>
                </a:solidFill>
              </a14:hiddenFill>
            </a:ext>
          </a:extLst>
        </p:spPr>
      </p:pic>
      <p:pic>
        <p:nvPicPr>
          <p:cNvPr id="7172" name="Picture 5"/>
          <p:cNvPicPr>
            <a:picLocks noChangeAspect="1" noChangeArrowheads="1"/>
          </p:cNvPicPr>
          <p:nvPr/>
        </p:nvPicPr>
        <p:blipFill>
          <a:blip r:embed="rId3">
            <a:extLst>
              <a:ext uri="{28A0092B-C50C-407E-A947-70E740481C1C}">
                <a14:useLocalDpi xmlns:a14="http://schemas.microsoft.com/office/drawing/2010/main" val="0"/>
              </a:ext>
            </a:extLst>
          </a:blip>
          <a:srcRect l="11752" t="9818" r="46506" b="49570"/>
          <a:stretch>
            <a:fillRect/>
          </a:stretch>
        </p:blipFill>
        <p:spPr bwMode="auto">
          <a:xfrm>
            <a:off x="4859338" y="1196975"/>
            <a:ext cx="3667125" cy="285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Line 6"/>
          <p:cNvSpPr>
            <a:spLocks noChangeShapeType="1"/>
          </p:cNvSpPr>
          <p:nvPr/>
        </p:nvSpPr>
        <p:spPr bwMode="auto">
          <a:xfrm flipV="1">
            <a:off x="1692275" y="2060575"/>
            <a:ext cx="4457700" cy="1028700"/>
          </a:xfrm>
          <a:prstGeom prst="line">
            <a:avLst/>
          </a:prstGeom>
          <a:noFill/>
          <a:ln w="50800">
            <a:solidFill>
              <a:srgbClr val="FFFFFF"/>
            </a:solidFill>
            <a:round/>
            <a:headEnd/>
            <a:tailEnd/>
          </a:ln>
          <a:extLst>
            <a:ext uri="{909E8E84-426E-40DD-AFC4-6F175D3DCCD1}">
              <a14:hiddenFill xmlns:a14="http://schemas.microsoft.com/office/drawing/2010/main">
                <a:noFill/>
              </a14:hiddenFill>
            </a:ext>
          </a:extLst>
        </p:spPr>
        <p:txBody>
          <a:bodyPr/>
          <a:lstStyle/>
          <a:p>
            <a:endParaRPr lang="ru-RU"/>
          </a:p>
        </p:txBody>
      </p:sp>
      <p:sp>
        <p:nvSpPr>
          <p:cNvPr id="7174" name="Text Box 8"/>
          <p:cNvSpPr txBox="1">
            <a:spLocks noChangeArrowheads="1"/>
          </p:cNvSpPr>
          <p:nvPr/>
        </p:nvSpPr>
        <p:spPr bwMode="auto">
          <a:xfrm>
            <a:off x="5688013" y="4365625"/>
            <a:ext cx="3455987"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just" eaLnBrk="1" hangingPunct="1">
              <a:spcBef>
                <a:spcPct val="50000"/>
              </a:spcBef>
            </a:pPr>
            <a:r>
              <a:rPr lang="ru-RU" altLang="ru-RU" b="1">
                <a:solidFill>
                  <a:srgbClr val="FFFF00"/>
                </a:solidFill>
              </a:rPr>
              <a:t>Пиксель </a:t>
            </a:r>
            <a:r>
              <a:rPr lang="ru-RU" altLang="ru-RU">
                <a:solidFill>
                  <a:srgbClr val="FFFF00"/>
                </a:solidFill>
              </a:rPr>
              <a:t>- неделимая точка в графическом изображении. Пиксель характеризуется прямоугольной формой и размерами, определяющими пространственное разрешение изображения</a:t>
            </a:r>
            <a:r>
              <a:rPr lang="ru-RU" altLang="ru-RU">
                <a:solidFill>
                  <a:srgbClr val="FF9900"/>
                </a:solidFill>
              </a:rPr>
              <a:t>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539750" y="836613"/>
            <a:ext cx="8229600" cy="5545137"/>
          </a:xfrm>
        </p:spPr>
        <p:txBody>
          <a:bodyPr/>
          <a:lstStyle/>
          <a:p>
            <a:pPr eaLnBrk="1" hangingPunct="1">
              <a:buFontTx/>
              <a:buChar char="•"/>
              <a:defRPr/>
            </a:pPr>
            <a:r>
              <a:rPr lang="ru-RU" sz="2800" smtClean="0"/>
              <a:t/>
            </a:r>
            <a:br>
              <a:rPr lang="ru-RU" sz="2800" smtClean="0"/>
            </a:br>
            <a:r>
              <a:rPr lang="ru-RU" sz="2800" smtClean="0"/>
              <a:t/>
            </a:r>
            <a:br>
              <a:rPr lang="ru-RU" sz="2800" smtClean="0"/>
            </a:br>
            <a:r>
              <a:rPr lang="ru-RU" sz="2800" smtClean="0"/>
              <a:t>Возможность получения фотореалистичного изображения высокого качества в различном цветовом диапазоне;</a:t>
            </a:r>
            <a:br>
              <a:rPr lang="ru-RU" sz="2800" smtClean="0"/>
            </a:br>
            <a:r>
              <a:rPr lang="ru-RU" sz="2800" smtClean="0"/>
              <a:t>Легкость получения растровых изображений и возможность автоматизации;</a:t>
            </a:r>
            <a:br>
              <a:rPr lang="ru-RU" sz="2800" smtClean="0"/>
            </a:br>
            <a:r>
              <a:rPr lang="ru-RU" sz="2800" smtClean="0"/>
              <a:t>Абсолютная свобода редактирования изображения.</a:t>
            </a:r>
            <a:br>
              <a:rPr lang="ru-RU" sz="2800" smtClean="0"/>
            </a:br>
            <a:r>
              <a:rPr lang="ru-RU" sz="2800" smtClean="0"/>
              <a:t/>
            </a:r>
            <a:br>
              <a:rPr lang="ru-RU" sz="2800" smtClean="0"/>
            </a:br>
            <a:r>
              <a:rPr lang="ru-RU" sz="2800" smtClean="0"/>
              <a:t>Основным </a:t>
            </a:r>
            <a:r>
              <a:rPr lang="ru-RU" sz="2800" b="1" smtClean="0">
                <a:solidFill>
                  <a:srgbClr val="FFFF00"/>
                </a:solidFill>
              </a:rPr>
              <a:t>недостатком</a:t>
            </a:r>
            <a:r>
              <a:rPr lang="ru-RU" sz="2800" b="1" smtClean="0"/>
              <a:t> </a:t>
            </a:r>
            <a:r>
              <a:rPr lang="ru-RU" sz="2800" smtClean="0"/>
              <a:t>растровых изображений является большой размер файлов, что увеличивает требования, как к объемам устройств памяти, так и к их быстродействию.</a:t>
            </a:r>
            <a:r>
              <a:rPr lang="ru-RU" sz="4000" smtClean="0"/>
              <a:t> </a:t>
            </a:r>
          </a:p>
        </p:txBody>
      </p:sp>
      <p:sp>
        <p:nvSpPr>
          <p:cNvPr id="10243" name="Rectangle 3"/>
          <p:cNvSpPr>
            <a:spLocks noGrp="1" noChangeArrowheads="1"/>
          </p:cNvSpPr>
          <p:nvPr>
            <p:ph type="body" idx="1"/>
          </p:nvPr>
        </p:nvSpPr>
        <p:spPr/>
        <p:txBody>
          <a:bodyPr/>
          <a:lstStyle/>
          <a:p>
            <a:pPr eaLnBrk="1" hangingPunct="1">
              <a:buFont typeface="Wingdings" panose="05000000000000000000" pitchFamily="2" charset="2"/>
              <a:buNone/>
              <a:defRPr/>
            </a:pPr>
            <a:r>
              <a:rPr lang="ru-RU" dirty="0" smtClean="0"/>
              <a:t> </a:t>
            </a:r>
          </a:p>
        </p:txBody>
      </p:sp>
      <p:sp>
        <p:nvSpPr>
          <p:cNvPr id="10244" name="Text Box 4"/>
          <p:cNvSpPr txBox="1">
            <a:spLocks noChangeArrowheads="1"/>
          </p:cNvSpPr>
          <p:nvPr/>
        </p:nvSpPr>
        <p:spPr bwMode="auto">
          <a:xfrm>
            <a:off x="971550" y="476250"/>
            <a:ext cx="7488238" cy="641350"/>
          </a:xfrm>
          <a:prstGeom prst="rect">
            <a:avLst/>
          </a:prstGeom>
          <a:noFill/>
          <a:ln w="9525">
            <a:noFill/>
            <a:miter lim="800000"/>
            <a:headEnd/>
            <a:tailEnd/>
          </a:ln>
          <a:effectLst/>
        </p:spPr>
        <p:txBody>
          <a:bodyPr>
            <a:spAutoFit/>
          </a:bodyPr>
          <a:lstStyle/>
          <a:p>
            <a:pPr algn="ctr">
              <a:spcBef>
                <a:spcPct val="50000"/>
              </a:spcBef>
              <a:defRPr/>
            </a:pPr>
            <a:r>
              <a:rPr lang="ru-RU" sz="3600" b="1" dirty="0">
                <a:solidFill>
                  <a:srgbClr val="FFFF00"/>
                </a:solidFill>
                <a:effectLst>
                  <a:outerShdw blurRad="38100" dist="38100" dir="2700000" algn="tl">
                    <a:srgbClr val="000000"/>
                  </a:outerShdw>
                </a:effectLst>
                <a:latin typeface="Arial" charset="0"/>
              </a:rPr>
              <a:t>Достоинства </a:t>
            </a:r>
            <a:r>
              <a:rPr lang="ru-RU" sz="3600" dirty="0">
                <a:solidFill>
                  <a:srgbClr val="FFFF00"/>
                </a:solidFill>
                <a:effectLst>
                  <a:outerShdw blurRad="38100" dist="38100" dir="2700000" algn="tl">
                    <a:srgbClr val="000000"/>
                  </a:outerShdw>
                </a:effectLst>
                <a:latin typeface="Arial" charset="0"/>
              </a:rPr>
              <a:t>растровой </a:t>
            </a:r>
            <a:r>
              <a:rPr lang="ru-RU" sz="3600" dirty="0">
                <a:solidFill>
                  <a:srgbClr val="FFFF00"/>
                </a:solidFill>
                <a:effectLst>
                  <a:outerShdw blurRad="38100" dist="38100" dir="2700000" algn="tl">
                    <a:srgbClr val="000000"/>
                  </a:outerShdw>
                </a:effectLst>
                <a:latin typeface="Arial" charset="0"/>
              </a:rPr>
              <a:t>графики</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ru-RU" sz="4000" b="1" smtClean="0">
                <a:solidFill>
                  <a:srgbClr val="FFFF66"/>
                </a:solidFill>
              </a:rPr>
              <a:t>Основные характеристики растровой графики</a:t>
            </a:r>
          </a:p>
        </p:txBody>
      </p:sp>
      <p:sp>
        <p:nvSpPr>
          <p:cNvPr id="18435" name="Rectangle 3"/>
          <p:cNvSpPr>
            <a:spLocks noGrp="1" noChangeArrowheads="1"/>
          </p:cNvSpPr>
          <p:nvPr>
            <p:ph type="body" idx="1"/>
          </p:nvPr>
        </p:nvSpPr>
        <p:spPr/>
        <p:txBody>
          <a:bodyPr/>
          <a:lstStyle/>
          <a:p>
            <a:pPr eaLnBrk="1" hangingPunct="1">
              <a:defRPr/>
            </a:pPr>
            <a:endParaRPr lang="ru-RU" smtClean="0"/>
          </a:p>
        </p:txBody>
      </p:sp>
      <p:sp>
        <p:nvSpPr>
          <p:cNvPr id="9220" name="Line 4"/>
          <p:cNvSpPr>
            <a:spLocks noChangeShapeType="1"/>
          </p:cNvSpPr>
          <p:nvPr/>
        </p:nvSpPr>
        <p:spPr bwMode="auto">
          <a:xfrm flipH="1">
            <a:off x="1835150" y="1557338"/>
            <a:ext cx="865188" cy="1871662"/>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9221" name="Line 5"/>
          <p:cNvSpPr>
            <a:spLocks noChangeShapeType="1"/>
          </p:cNvSpPr>
          <p:nvPr/>
        </p:nvSpPr>
        <p:spPr bwMode="auto">
          <a:xfrm flipH="1">
            <a:off x="4356100" y="1557338"/>
            <a:ext cx="0" cy="1943100"/>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9222" name="Line 6"/>
          <p:cNvSpPr>
            <a:spLocks noChangeShapeType="1"/>
          </p:cNvSpPr>
          <p:nvPr/>
        </p:nvSpPr>
        <p:spPr bwMode="auto">
          <a:xfrm>
            <a:off x="5795963" y="1628775"/>
            <a:ext cx="1152525" cy="1871663"/>
          </a:xfrm>
          <a:prstGeom prst="line">
            <a:avLst/>
          </a:prstGeom>
          <a:noFill/>
          <a:ln w="571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ru-RU"/>
          </a:p>
        </p:txBody>
      </p:sp>
      <p:sp>
        <p:nvSpPr>
          <p:cNvPr id="18439" name="Text Box 7"/>
          <p:cNvSpPr txBox="1">
            <a:spLocks noChangeArrowheads="1"/>
          </p:cNvSpPr>
          <p:nvPr/>
        </p:nvSpPr>
        <p:spPr bwMode="auto">
          <a:xfrm>
            <a:off x="611188" y="4005263"/>
            <a:ext cx="2447925" cy="822325"/>
          </a:xfrm>
          <a:prstGeom prst="rect">
            <a:avLst/>
          </a:prstGeom>
          <a:noFill/>
          <a:ln w="9525">
            <a:noFill/>
            <a:miter lim="800000"/>
            <a:headEnd/>
            <a:tailEnd/>
          </a:ln>
          <a:effectLst/>
        </p:spPr>
        <p:txBody>
          <a:bodyPr>
            <a:spAutoFit/>
          </a:bodyPr>
          <a:lstStyle/>
          <a:p>
            <a:pPr algn="ctr">
              <a:spcBef>
                <a:spcPct val="50000"/>
              </a:spcBef>
              <a:defRPr/>
            </a:pPr>
            <a:r>
              <a:rPr lang="ru-RU" sz="2400" b="1">
                <a:effectLst>
                  <a:outerShdw blurRad="38100" dist="38100" dir="2700000" algn="tl">
                    <a:srgbClr val="000000"/>
                  </a:outerShdw>
                </a:effectLst>
                <a:latin typeface="Arial" charset="0"/>
              </a:rPr>
              <a:t>Разрешение изображения</a:t>
            </a:r>
          </a:p>
        </p:txBody>
      </p:sp>
      <p:sp>
        <p:nvSpPr>
          <p:cNvPr id="18440" name="Text Box 8"/>
          <p:cNvSpPr txBox="1">
            <a:spLocks noChangeArrowheads="1"/>
          </p:cNvSpPr>
          <p:nvPr/>
        </p:nvSpPr>
        <p:spPr bwMode="auto">
          <a:xfrm>
            <a:off x="3348038" y="4005263"/>
            <a:ext cx="2232025" cy="822325"/>
          </a:xfrm>
          <a:prstGeom prst="rect">
            <a:avLst/>
          </a:prstGeom>
          <a:noFill/>
          <a:ln w="9525">
            <a:noFill/>
            <a:miter lim="800000"/>
            <a:headEnd/>
            <a:tailEnd/>
          </a:ln>
          <a:effectLst/>
        </p:spPr>
        <p:txBody>
          <a:bodyPr>
            <a:spAutoFit/>
          </a:bodyPr>
          <a:lstStyle/>
          <a:p>
            <a:pPr algn="ctr">
              <a:spcBef>
                <a:spcPct val="50000"/>
              </a:spcBef>
              <a:defRPr/>
            </a:pPr>
            <a:r>
              <a:rPr lang="ru-RU" sz="2400" b="1">
                <a:effectLst>
                  <a:outerShdw blurRad="38100" dist="38100" dir="2700000" algn="tl">
                    <a:srgbClr val="000000"/>
                  </a:outerShdw>
                </a:effectLst>
                <a:latin typeface="Arial" charset="0"/>
              </a:rPr>
              <a:t>Разрешение дисплея</a:t>
            </a:r>
          </a:p>
        </p:txBody>
      </p:sp>
      <p:sp>
        <p:nvSpPr>
          <p:cNvPr id="18441" name="Text Box 9"/>
          <p:cNvSpPr txBox="1">
            <a:spLocks noChangeArrowheads="1"/>
          </p:cNvSpPr>
          <p:nvPr/>
        </p:nvSpPr>
        <p:spPr bwMode="auto">
          <a:xfrm>
            <a:off x="6011863" y="3933825"/>
            <a:ext cx="2089150" cy="822325"/>
          </a:xfrm>
          <a:prstGeom prst="rect">
            <a:avLst/>
          </a:prstGeom>
          <a:noFill/>
          <a:ln w="9525">
            <a:noFill/>
            <a:miter lim="800000"/>
            <a:headEnd/>
            <a:tailEnd/>
          </a:ln>
          <a:effectLst/>
        </p:spPr>
        <p:txBody>
          <a:bodyPr>
            <a:spAutoFit/>
          </a:bodyPr>
          <a:lstStyle/>
          <a:p>
            <a:pPr algn="ctr">
              <a:spcBef>
                <a:spcPct val="50000"/>
              </a:spcBef>
              <a:defRPr/>
            </a:pPr>
            <a:r>
              <a:rPr lang="ru-RU" sz="2400" b="1">
                <a:effectLst>
                  <a:outerShdw blurRad="38100" dist="38100" dir="2700000" algn="tl">
                    <a:srgbClr val="000000"/>
                  </a:outerShdw>
                </a:effectLst>
                <a:latin typeface="Arial" charset="0"/>
              </a:rPr>
              <a:t>Разрешение при печати</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defRPr/>
            </a:pPr>
            <a:r>
              <a:rPr lang="ru-RU" sz="4000" b="1" dirty="0" smtClean="0">
                <a:solidFill>
                  <a:srgbClr val="FFFF66"/>
                </a:solidFill>
              </a:rPr>
              <a:t>Основные характеристики растровой графики</a:t>
            </a:r>
          </a:p>
        </p:txBody>
      </p:sp>
      <p:sp>
        <p:nvSpPr>
          <p:cNvPr id="11267" name="Rectangle 3"/>
          <p:cNvSpPr>
            <a:spLocks noGrp="1" noChangeArrowheads="1"/>
          </p:cNvSpPr>
          <p:nvPr>
            <p:ph type="body" idx="1"/>
          </p:nvPr>
        </p:nvSpPr>
        <p:spPr>
          <a:xfrm>
            <a:off x="468313" y="2327275"/>
            <a:ext cx="8229600" cy="4530725"/>
          </a:xfrm>
        </p:spPr>
        <p:txBody>
          <a:bodyPr/>
          <a:lstStyle/>
          <a:p>
            <a:pPr algn="just" eaLnBrk="1" hangingPunct="1">
              <a:lnSpc>
                <a:spcPct val="90000"/>
              </a:lnSpc>
              <a:defRPr/>
            </a:pPr>
            <a:r>
              <a:rPr lang="ru-RU" sz="2600" b="1" smtClean="0">
                <a:solidFill>
                  <a:srgbClr val="FFFFCC"/>
                </a:solidFill>
              </a:rPr>
              <a:t>Разрешение изображения</a:t>
            </a:r>
            <a:r>
              <a:rPr lang="ru-RU" sz="2600" b="1" smtClean="0"/>
              <a:t> </a:t>
            </a:r>
            <a:r>
              <a:rPr lang="ru-RU" sz="2600" smtClean="0"/>
              <a:t>– определяет насколько точно будут воспроизведены детали изображения. Чем выше разрешение, тем выше качество печати и тем больше объем данных изображения. Разрешение выражается в dpi (Dots Per Inch – Точках на дюйм). . </a:t>
            </a:r>
            <a:r>
              <a:rPr lang="ru-RU" sz="2600" b="1" smtClean="0"/>
              <a:t>Например, разрешение 400 dpi означает, что в каждом дюйме присутствует 400 точек. Размер одной точки составляет примерно 63,5 микрон (0,0635 мм.)</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defRPr/>
            </a:pPr>
            <a:r>
              <a:rPr lang="ru-RU" sz="4000" b="1" smtClean="0">
                <a:solidFill>
                  <a:srgbClr val="FFFF00"/>
                </a:solidFill>
              </a:rPr>
              <a:t>Основные характеристики растровой графики</a:t>
            </a:r>
            <a:endParaRPr lang="ru-RU" sz="4000" b="1" smtClean="0"/>
          </a:p>
        </p:txBody>
      </p:sp>
      <p:sp>
        <p:nvSpPr>
          <p:cNvPr id="12291" name="Rectangle 3"/>
          <p:cNvSpPr>
            <a:spLocks noGrp="1" noChangeArrowheads="1"/>
          </p:cNvSpPr>
          <p:nvPr>
            <p:ph type="body" idx="1"/>
          </p:nvPr>
        </p:nvSpPr>
        <p:spPr>
          <a:xfrm>
            <a:off x="395288" y="2565400"/>
            <a:ext cx="8229600" cy="2405063"/>
          </a:xfrm>
        </p:spPr>
        <p:txBody>
          <a:bodyPr/>
          <a:lstStyle/>
          <a:p>
            <a:pPr algn="ctr" eaLnBrk="1" hangingPunct="1">
              <a:buFont typeface="Wingdings" panose="05000000000000000000" pitchFamily="2" charset="2"/>
              <a:buNone/>
              <a:defRPr/>
            </a:pPr>
            <a:r>
              <a:rPr lang="ru-RU" b="1" smtClean="0">
                <a:solidFill>
                  <a:srgbClr val="FFFFCC"/>
                </a:solidFill>
              </a:rPr>
              <a:t>Разрешение дисплея</a:t>
            </a:r>
            <a:r>
              <a:rPr lang="ru-RU" b="1" smtClean="0"/>
              <a:t> </a:t>
            </a:r>
            <a:r>
              <a:rPr lang="ru-RU" smtClean="0"/>
              <a:t>– это степень резкости изображения, показываемого на дисплее. Разрешение дисплея измеряется в dpi (точек/дюйм). </a:t>
            </a:r>
          </a:p>
          <a:p>
            <a:pPr eaLnBrk="1" hangingPunct="1">
              <a:buFont typeface="Wingdings" panose="05000000000000000000" pitchFamily="2" charset="2"/>
              <a:buNone/>
              <a:defRPr/>
            </a:pPr>
            <a:endParaRPr lang="ru-RU"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Лучи">
  <a:themeElements>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Лучи">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Лучи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Лучи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Лучи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Лучи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Лучи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Лучи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Лучи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Лучи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Лучи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Beam</Template>
  <TotalTime>32</TotalTime>
  <Words>606</Words>
  <Application>Microsoft Office PowerPoint</Application>
  <PresentationFormat>Экран (4:3)</PresentationFormat>
  <Paragraphs>31</Paragraphs>
  <Slides>14</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14</vt:i4>
      </vt:variant>
    </vt:vector>
  </HeadingPairs>
  <TitlesOfParts>
    <vt:vector size="18" baseType="lpstr">
      <vt:lpstr>Arial</vt:lpstr>
      <vt:lpstr>Wingdings</vt:lpstr>
      <vt:lpstr>Calibri</vt:lpstr>
      <vt:lpstr>Лучи</vt:lpstr>
      <vt:lpstr>Основы компьютерной графики</vt:lpstr>
      <vt:lpstr>Презентация PowerPoint</vt:lpstr>
      <vt:lpstr>Презентация PowerPoint</vt:lpstr>
      <vt:lpstr>Особенности растровой графики</vt:lpstr>
      <vt:lpstr>Презентация PowerPoint</vt:lpstr>
      <vt:lpstr>  Возможность получения фотореалистичного изображения высокого качества в различном цветовом диапазоне; Легкость получения растровых изображений и возможность автоматизации; Абсолютная свобода редактирования изображения.  Основным недостатком растровых изображений является большой размер файлов, что увеличивает требования, как к объемам устройств памяти, так и к их быстродействию. </vt:lpstr>
      <vt:lpstr>Основные характеристики растровой графики</vt:lpstr>
      <vt:lpstr>Основные характеристики растровой графики</vt:lpstr>
      <vt:lpstr>Основные характеристики растровой графики</vt:lpstr>
      <vt:lpstr>Основные характеристики растровой графики</vt:lpstr>
      <vt:lpstr>Особенности векторной графики</vt:lpstr>
      <vt:lpstr>Достоинства векторной компьютерной графики</vt:lpstr>
      <vt:lpstr>Недостатки векторной компьютерной графики</vt:lpstr>
      <vt:lpstr>Особенности фрактальной графики</vt:lpstr>
    </vt:vector>
  </TitlesOfParts>
  <Company>Редакция Газеты "Суть"</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Основы компьютерной графики</dc:title>
  <dc:creator>1</dc:creator>
  <cp:lastModifiedBy>admin</cp:lastModifiedBy>
  <cp:revision>4</cp:revision>
  <dcterms:created xsi:type="dcterms:W3CDTF">2009-05-05T17:40:04Z</dcterms:created>
  <dcterms:modified xsi:type="dcterms:W3CDTF">2015-04-08T16:41:12Z</dcterms:modified>
</cp:coreProperties>
</file>