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67" r:id="rId5"/>
    <p:sldId id="268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6" r:id="rId14"/>
    <p:sldId id="270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4" autoAdjust="0"/>
    <p:restoredTop sz="94660"/>
  </p:normalViewPr>
  <p:slideViewPr>
    <p:cSldViewPr>
      <p:cViewPr varScale="1">
        <p:scale>
          <a:sx n="43" d="100"/>
          <a:sy n="43" d="100"/>
        </p:scale>
        <p:origin x="12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2D09F-6AFD-4939-9F32-424313326DC8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4DCF7-056B-42A0-8CD1-0FFD15ACA1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26339972"/>
      </p:ext>
    </p:extLst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80FD0-43F8-4434-BE70-30958610E022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66967-01CE-4BCE-84AA-6BC010CF8C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2620922"/>
      </p:ext>
    </p:extLst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7ED73-2D87-4A9B-9F48-E241CA114BD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751FC-3B3A-432B-ABFE-D011E83B52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82917362"/>
      </p:ext>
    </p:extLst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5D3A4-5C48-4380-BE73-DA7FE811EC6C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84CF9-9ED7-4B49-82A5-62FDFF39EB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0362987"/>
      </p:ext>
    </p:extLst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70473-8E23-4C48-9EAB-EA5FACCB9A68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05079C-526E-4119-884E-35F7142E87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004426"/>
      </p:ext>
    </p:extLst>
  </p:cSld>
  <p:clrMapOvr>
    <a:masterClrMapping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125D0-616A-4BED-989D-135886C9B5CA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83E700-D4CA-40F5-9D39-3A216F773A3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8387355"/>
      </p:ext>
    </p:extLst>
  </p:cSld>
  <p:clrMapOvr>
    <a:masterClrMapping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F6630-07D1-4AE0-ADB4-6AC53DA5B757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8F4875-28FA-4426-A96F-7E4F42829E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24264334"/>
      </p:ext>
    </p:extLst>
  </p:cSld>
  <p:clrMapOvr>
    <a:masterClrMapping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BF779-CB9E-40FD-B715-6B78B1333FBB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2449E-DBDA-44AF-85D6-F1D02606A43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57161957"/>
      </p:ext>
    </p:extLst>
  </p:cSld>
  <p:clrMapOvr>
    <a:masterClrMapping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E6171-51B7-49C1-9C1E-7344B0B61B3D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1384C-1ECF-4199-B194-0B0F723AAC4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20994392"/>
      </p:ext>
    </p:extLst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36AB1-0EE9-4081-A970-D187076D87C5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14126-599E-45BE-83CE-F625665130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9170309"/>
      </p:ext>
    </p:extLst>
  </p:cSld>
  <p:clrMapOvr>
    <a:masterClrMapping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4C155-B4F3-40A2-9DEE-55E7344F2AEC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BCA4F-04A4-47F3-A11E-6539868227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9403177"/>
      </p:ext>
    </p:extLst>
  </p:cSld>
  <p:clrMapOvr>
    <a:masterClrMapping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51B99D7-93F4-4A0F-B48E-3AC0BD683182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E8D8765-798D-47A1-8C3D-053462FA413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>
    <p:wheel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071678"/>
            <a:ext cx="7772400" cy="1743086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800" b="1" i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cs typeface="Tunga" pitchFamily="2"/>
              </a:rPr>
              <a:t>Сравнение аналитеских и синтетических языков на примере английского и русского</a:t>
            </a:r>
            <a:endParaRPr lang="ru-RU" sz="4800" b="1" i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cs typeface="Tunga" pitchFamily="2"/>
            </a:endParaRPr>
          </a:p>
        </p:txBody>
      </p:sp>
      <p:pic>
        <p:nvPicPr>
          <p:cNvPr id="2051" name="Picture 2" descr="D:\Program Files\CLIPART\PUB60COR\AG00011_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688" y="4286250"/>
            <a:ext cx="1247775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285875"/>
            <a:ext cx="8229600" cy="4525963"/>
          </a:xfrm>
        </p:spPr>
        <p:txBody>
          <a:bodyPr rtlCol="0">
            <a:normAutofit fontScale="85000" lnSpcReduction="20000"/>
          </a:bodyPr>
          <a:lstStyle/>
          <a:p>
            <a:pPr marL="0" indent="34290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Очевидно, что по аналогии с этими предложениями в английском языке оказались возможны предложения, в которых подлежащим является уже существительное, обозначающее предмет. При переводе на русский язык то, что служит подлежащим в английском предложении, становится обстоятельством места в русском.</a:t>
            </a:r>
          </a:p>
          <a:p>
            <a:pPr marL="0" indent="34290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b="1" i="1" dirty="0" smtClean="0"/>
              <a:t>Cyprus </a:t>
            </a:r>
            <a:r>
              <a:rPr lang="en-GB" b="1" dirty="0" smtClean="0"/>
              <a:t>is rather hot in summer.</a:t>
            </a:r>
            <a:r>
              <a:rPr lang="en-GB" dirty="0" smtClean="0"/>
              <a:t> </a:t>
            </a:r>
            <a:r>
              <a:rPr lang="ru-RU" dirty="0" smtClean="0"/>
              <a:t>Летом </a:t>
            </a:r>
            <a:r>
              <a:rPr lang="ru-RU" i="1" dirty="0" smtClean="0"/>
              <a:t>на Кипре </a:t>
            </a:r>
            <a:r>
              <a:rPr lang="ru-RU" dirty="0" smtClean="0"/>
              <a:t>очень жарко.</a:t>
            </a:r>
          </a:p>
          <a:p>
            <a:pPr marL="0" indent="34290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b="1" i="1" dirty="0" smtClean="0"/>
              <a:t>The roads </a:t>
            </a:r>
            <a:r>
              <a:rPr lang="en-GB" b="1" dirty="0" smtClean="0"/>
              <a:t>will be slippery.</a:t>
            </a:r>
            <a:r>
              <a:rPr lang="en-GB" dirty="0" smtClean="0"/>
              <a:t> </a:t>
            </a:r>
            <a:r>
              <a:rPr lang="ru-RU" i="1" dirty="0" smtClean="0"/>
              <a:t>На дорогах </a:t>
            </a:r>
            <a:r>
              <a:rPr lang="ru-RU" dirty="0" smtClean="0"/>
              <a:t>будет скользко. </a:t>
            </a:r>
            <a:endParaRPr lang="en-US" dirty="0" smtClean="0"/>
          </a:p>
          <a:p>
            <a:pPr marL="0" indent="34290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b="1" i="1" dirty="0" smtClean="0"/>
              <a:t>Her voice </a:t>
            </a:r>
            <a:r>
              <a:rPr lang="en-GB" b="1" dirty="0" smtClean="0"/>
              <a:t>was rapturous.</a:t>
            </a:r>
            <a:r>
              <a:rPr lang="en-GB" dirty="0" smtClean="0"/>
              <a:t> </a:t>
            </a:r>
            <a:r>
              <a:rPr lang="ru-RU" i="1" dirty="0" smtClean="0"/>
              <a:t>В ее голосе </a:t>
            </a:r>
            <a:r>
              <a:rPr lang="ru-RU" dirty="0" smtClean="0"/>
              <a:t>звучал восторг.</a:t>
            </a:r>
          </a:p>
          <a:p>
            <a:pPr algn="just" fontAlgn="auto">
              <a:spcAft>
                <a:spcPts val="0"/>
              </a:spcAft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i="1" smtClean="0"/>
              <a:t>Глагол </a:t>
            </a:r>
            <a:r>
              <a:rPr lang="en-US" altLang="ru-RU" b="1" i="1" smtClean="0"/>
              <a:t>to be</a:t>
            </a:r>
            <a:endParaRPr lang="ru-RU" altLang="ru-RU" b="1" i="1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571625"/>
            <a:ext cx="8229600" cy="4525963"/>
          </a:xfrm>
        </p:spPr>
        <p:txBody>
          <a:bodyPr rtlCol="0">
            <a:normAutofit fontScale="92500" lnSpcReduction="20000"/>
          </a:bodyPr>
          <a:lstStyle/>
          <a:p>
            <a:pPr marL="0" indent="342900" algn="just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Русскому глаголу </a:t>
            </a:r>
            <a:r>
              <a:rPr lang="ru-RU" i="1" dirty="0"/>
              <a:t>быть </a:t>
            </a:r>
            <a:r>
              <a:rPr lang="ru-RU" dirty="0"/>
              <a:t>соответствует глагол </a:t>
            </a:r>
            <a:r>
              <a:rPr lang="en-GB" b="1" dirty="0"/>
              <a:t>to be</a:t>
            </a:r>
            <a:r>
              <a:rPr lang="en-GB" dirty="0"/>
              <a:t> </a:t>
            </a:r>
            <a:r>
              <a:rPr lang="ru-RU" dirty="0"/>
              <a:t>в английском языке. В своем основном значении — 'находиться', как известно, глагол </a:t>
            </a:r>
            <a:r>
              <a:rPr lang="ru-RU" i="1" dirty="0"/>
              <a:t>быть </a:t>
            </a:r>
            <a:r>
              <a:rPr lang="ru-RU" dirty="0"/>
              <a:t>употребляется только в прошедшем и будущем времени, а в настоящем опускается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342900" algn="just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Я </a:t>
            </a:r>
            <a:r>
              <a:rPr lang="ru-RU" i="1" dirty="0"/>
              <a:t>был </a:t>
            </a:r>
            <a:r>
              <a:rPr lang="ru-RU" dirty="0"/>
              <a:t>в комнате. Я </a:t>
            </a:r>
            <a:r>
              <a:rPr lang="ru-RU" i="1" dirty="0"/>
              <a:t>буду </a:t>
            </a:r>
            <a:r>
              <a:rPr lang="ru-RU" dirty="0"/>
              <a:t>в комнате. Я в комнате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342900" algn="just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В английском предложении  обязательно  наличие глагола-связки и в настоящем времени. </a:t>
            </a:r>
            <a:endParaRPr lang="en-US" dirty="0" smtClean="0"/>
          </a:p>
          <a:p>
            <a:pPr marL="0" indent="342900" algn="just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 smtClean="0"/>
              <a:t>I </a:t>
            </a:r>
            <a:r>
              <a:rPr lang="en-GB" i="1" dirty="0"/>
              <a:t>was </a:t>
            </a:r>
            <a:r>
              <a:rPr lang="en-GB" dirty="0"/>
              <a:t>in the room. </a:t>
            </a:r>
            <a:r>
              <a:rPr lang="en-GB" i="1" dirty="0"/>
              <a:t>I'll be </a:t>
            </a:r>
            <a:r>
              <a:rPr lang="en-GB" dirty="0"/>
              <a:t>in the room. I </a:t>
            </a:r>
            <a:r>
              <a:rPr lang="en-GB" i="1" dirty="0"/>
              <a:t>am </a:t>
            </a:r>
            <a:r>
              <a:rPr lang="en-GB" dirty="0"/>
              <a:t>in the room</a:t>
            </a:r>
            <a:r>
              <a:rPr lang="en-GB" dirty="0" smtClean="0"/>
              <a:t>.</a:t>
            </a:r>
          </a:p>
          <a:p>
            <a:pPr marL="0" indent="342900"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75"/>
            <a:ext cx="8043863" cy="5572125"/>
          </a:xfrm>
        </p:spPr>
        <p:txBody>
          <a:bodyPr rtlCol="0">
            <a:normAutofit fontScale="70000" lnSpcReduction="20000"/>
          </a:bodyPr>
          <a:lstStyle/>
          <a:p>
            <a:pPr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400" dirty="0"/>
              <a:t>Приведем некоторые, наиболее важные из </a:t>
            </a:r>
            <a:r>
              <a:rPr lang="ru-RU" sz="3400" dirty="0" smtClean="0"/>
              <a:t>его</a:t>
            </a:r>
            <a:r>
              <a:rPr lang="en-US" sz="3400" dirty="0"/>
              <a:t> </a:t>
            </a:r>
            <a:r>
              <a:rPr lang="ru-RU" sz="3400" dirty="0" smtClean="0"/>
              <a:t>многочисленных </a:t>
            </a:r>
            <a:r>
              <a:rPr lang="ru-RU" sz="3400" dirty="0"/>
              <a:t>значений:</a:t>
            </a:r>
          </a:p>
          <a:p>
            <a:pPr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1)	</a:t>
            </a:r>
            <a:r>
              <a:rPr lang="ru-RU" b="1" dirty="0"/>
              <a:t>'быть, присутствовать'</a:t>
            </a:r>
          </a:p>
          <a:p>
            <a:pPr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She</a:t>
            </a:r>
            <a:r>
              <a:rPr lang="en-GB" i="1" dirty="0"/>
              <a:t>'ll</a:t>
            </a:r>
            <a:r>
              <a:rPr lang="en-GB" dirty="0"/>
              <a:t> </a:t>
            </a:r>
            <a:r>
              <a:rPr lang="en-GB" i="1" dirty="0"/>
              <a:t>be </a:t>
            </a:r>
            <a:r>
              <a:rPr lang="en-GB" dirty="0"/>
              <a:t>here all the day. </a:t>
            </a:r>
            <a:r>
              <a:rPr lang="ru-RU" dirty="0"/>
              <a:t>Она </a:t>
            </a:r>
            <a:r>
              <a:rPr lang="ru-RU" i="1" dirty="0"/>
              <a:t>пробудет </a:t>
            </a:r>
            <a:r>
              <a:rPr lang="ru-RU" dirty="0"/>
              <a:t>здесь целый день.</a:t>
            </a:r>
          </a:p>
          <a:p>
            <a:pPr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Kitty </a:t>
            </a:r>
            <a:r>
              <a:rPr lang="en-GB" i="1" dirty="0"/>
              <a:t>was </a:t>
            </a:r>
            <a:r>
              <a:rPr lang="en-GB" dirty="0"/>
              <a:t>here for the holidays. </a:t>
            </a:r>
            <a:r>
              <a:rPr lang="ru-RU" dirty="0" err="1"/>
              <a:t>Китти</a:t>
            </a:r>
            <a:r>
              <a:rPr lang="ru-RU" dirty="0"/>
              <a:t> </a:t>
            </a:r>
            <a:r>
              <a:rPr lang="ru-RU" i="1" dirty="0"/>
              <a:t>приезжала </a:t>
            </a:r>
            <a:r>
              <a:rPr lang="ru-RU" dirty="0"/>
              <a:t>сюда на каникулы.</a:t>
            </a:r>
          </a:p>
          <a:p>
            <a:pPr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John </a:t>
            </a:r>
            <a:r>
              <a:rPr lang="en-GB" i="1" dirty="0"/>
              <a:t>was </a:t>
            </a:r>
            <a:r>
              <a:rPr lang="en-GB" dirty="0"/>
              <a:t>at the meeting, too. </a:t>
            </a:r>
            <a:r>
              <a:rPr lang="ru-RU" dirty="0"/>
              <a:t>Джон также </a:t>
            </a:r>
            <a:r>
              <a:rPr lang="ru-RU" i="1" dirty="0"/>
              <a:t>присутствовал </a:t>
            </a:r>
            <a:r>
              <a:rPr lang="ru-RU" dirty="0"/>
              <a:t>на собрании.</a:t>
            </a:r>
          </a:p>
          <a:p>
            <a:pPr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2)	</a:t>
            </a:r>
            <a:r>
              <a:rPr lang="ru-RU" b="1" dirty="0"/>
              <a:t>'происходить, случаться'</a:t>
            </a:r>
          </a:p>
          <a:p>
            <a:pPr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It </a:t>
            </a:r>
            <a:r>
              <a:rPr lang="en-GB" i="1" dirty="0"/>
              <a:t>was </a:t>
            </a:r>
            <a:r>
              <a:rPr lang="en-GB" dirty="0"/>
              <a:t>only last year. </a:t>
            </a:r>
            <a:r>
              <a:rPr lang="ru-RU" dirty="0"/>
              <a:t>Это </a:t>
            </a:r>
            <a:r>
              <a:rPr lang="ru-RU" i="1" dirty="0"/>
              <a:t>случилось </a:t>
            </a:r>
            <a:r>
              <a:rPr lang="ru-RU" dirty="0"/>
              <a:t>только в прошлом году.</a:t>
            </a:r>
          </a:p>
          <a:p>
            <a:pPr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3) </a:t>
            </a:r>
            <a:r>
              <a:rPr lang="ru-RU" b="1" dirty="0" smtClean="0"/>
              <a:t>'составлять</a:t>
            </a:r>
            <a:r>
              <a:rPr lang="ru-RU" b="1" dirty="0"/>
              <a:t>, равняться'</a:t>
            </a:r>
          </a:p>
          <a:p>
            <a:pPr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Twice two </a:t>
            </a:r>
            <a:r>
              <a:rPr lang="en-GB" i="1" dirty="0"/>
              <a:t>is</a:t>
            </a:r>
            <a:r>
              <a:rPr lang="en-GB" dirty="0"/>
              <a:t> four. </a:t>
            </a:r>
            <a:r>
              <a:rPr lang="ru-RU" dirty="0"/>
              <a:t>Дважды два — четыре.</a:t>
            </a:r>
          </a:p>
          <a:p>
            <a:pPr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4)	</a:t>
            </a:r>
            <a:r>
              <a:rPr lang="ru-RU" b="1" dirty="0"/>
              <a:t>'стоить'</a:t>
            </a:r>
          </a:p>
          <a:p>
            <a:pPr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How much </a:t>
            </a:r>
            <a:r>
              <a:rPr lang="en-GB" i="1" dirty="0"/>
              <a:t>is </a:t>
            </a:r>
            <a:r>
              <a:rPr lang="en-GB" dirty="0"/>
              <a:t>the hat? </a:t>
            </a:r>
            <a:r>
              <a:rPr lang="ru-RU" dirty="0"/>
              <a:t>Сколько </a:t>
            </a:r>
            <a:r>
              <a:rPr lang="ru-RU" i="1" dirty="0"/>
              <a:t>стоит </a:t>
            </a:r>
            <a:r>
              <a:rPr lang="ru-RU" dirty="0"/>
              <a:t>эта шляпа?</a:t>
            </a:r>
          </a:p>
          <a:p>
            <a:pPr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5)	</a:t>
            </a:r>
            <a:r>
              <a:rPr lang="ru-RU" b="1" dirty="0"/>
              <a:t>'состоять, заключаться.'</a:t>
            </a:r>
          </a:p>
          <a:p>
            <a:pPr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The trouble </a:t>
            </a:r>
            <a:r>
              <a:rPr lang="en-GB" i="1" dirty="0"/>
              <a:t>was </a:t>
            </a:r>
            <a:r>
              <a:rPr lang="en-GB" dirty="0"/>
              <a:t>we did not know her address. </a:t>
            </a:r>
            <a:r>
              <a:rPr lang="ru-RU" dirty="0"/>
              <a:t>Беда </a:t>
            </a:r>
            <a:r>
              <a:rPr lang="ru-RU" i="1" dirty="0"/>
              <a:t>состояла </a:t>
            </a:r>
            <a:r>
              <a:rPr lang="ru-RU" dirty="0"/>
              <a:t>в том, что мы не знали ее адреса.</a:t>
            </a:r>
          </a:p>
          <a:p>
            <a:pPr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i="1" smtClean="0"/>
              <a:t>Глагол </a:t>
            </a:r>
            <a:r>
              <a:rPr lang="en-GB" altLang="ru-RU" b="1" i="1" smtClean="0"/>
              <a:t>to have</a:t>
            </a:r>
            <a:endParaRPr lang="ru-RU" altLang="ru-RU" b="1" i="1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34290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Глагол </a:t>
            </a:r>
            <a:r>
              <a:rPr lang="en-GB" dirty="0"/>
              <a:t>to have, </a:t>
            </a:r>
            <a:r>
              <a:rPr lang="ru-RU" dirty="0"/>
              <a:t>как и </a:t>
            </a:r>
            <a:r>
              <a:rPr lang="en-GB" dirty="0"/>
              <a:t>to be, </a:t>
            </a:r>
            <a:r>
              <a:rPr lang="ru-RU" dirty="0"/>
              <a:t>шире по значению, чем русский глагол </a:t>
            </a:r>
            <a:r>
              <a:rPr lang="ru-RU" i="1" dirty="0" smtClean="0"/>
              <a:t>иметь</a:t>
            </a:r>
            <a:r>
              <a:rPr lang="en-US" i="1" dirty="0"/>
              <a:t>.</a:t>
            </a:r>
            <a:endParaRPr lang="ru-RU" dirty="0"/>
          </a:p>
          <a:p>
            <a:pPr marL="0" indent="34290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b="1" dirty="0"/>
              <a:t>Магу </a:t>
            </a:r>
            <a:r>
              <a:rPr lang="en-GB" b="1" i="1" dirty="0"/>
              <a:t>has </a:t>
            </a:r>
            <a:r>
              <a:rPr lang="en-GB" b="1" dirty="0"/>
              <a:t>a pencil in her hand. </a:t>
            </a:r>
            <a:r>
              <a:rPr lang="ru-RU" dirty="0"/>
              <a:t>(наряду с: </a:t>
            </a:r>
            <a:r>
              <a:rPr lang="en-GB" dirty="0"/>
              <a:t>Mary </a:t>
            </a:r>
            <a:r>
              <a:rPr lang="en-GB" i="1" dirty="0"/>
              <a:t>is holding </a:t>
            </a:r>
            <a:r>
              <a:rPr lang="en-GB" dirty="0"/>
              <a:t>a pencil in her hand.) </a:t>
            </a:r>
            <a:r>
              <a:rPr lang="ru-RU" dirty="0"/>
              <a:t>Мэри </a:t>
            </a:r>
            <a:r>
              <a:rPr lang="ru-RU" i="1" dirty="0"/>
              <a:t>держит </a:t>
            </a:r>
            <a:r>
              <a:rPr lang="ru-RU" dirty="0"/>
              <a:t>в руке карандаш.</a:t>
            </a:r>
          </a:p>
          <a:p>
            <a:pPr marL="0" indent="34290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b="1" dirty="0"/>
              <a:t>The city </a:t>
            </a:r>
            <a:r>
              <a:rPr lang="en-GB" b="1" i="1" dirty="0"/>
              <a:t>has </a:t>
            </a:r>
            <a:r>
              <a:rPr lang="ru-RU" b="1" dirty="0"/>
              <a:t>100,000 </a:t>
            </a:r>
            <a:r>
              <a:rPr lang="en-GB" b="1" dirty="0"/>
              <a:t>inhabitants. </a:t>
            </a:r>
            <a:r>
              <a:rPr lang="ru-RU" dirty="0"/>
              <a:t>Население города </a:t>
            </a:r>
            <a:r>
              <a:rPr lang="ru-RU" i="1" dirty="0"/>
              <a:t>составляет </a:t>
            </a:r>
            <a:r>
              <a:rPr lang="ru-RU" dirty="0"/>
              <a:t>100 000 человек.</a:t>
            </a:r>
          </a:p>
          <a:p>
            <a:pPr marL="0" indent="34290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В такого рода предложениях при наличии подлежащего — действующего лица возможна и конструкция с </a:t>
            </a:r>
            <a:r>
              <a:rPr lang="en-GB" b="1" dirty="0"/>
              <a:t>there is</a:t>
            </a:r>
            <a:r>
              <a:rPr lang="en-GB" dirty="0"/>
              <a:t>.</a:t>
            </a:r>
            <a:endParaRPr lang="ru-RU" dirty="0"/>
          </a:p>
          <a:p>
            <a:pPr marL="0" indent="34290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Вывод:</a:t>
            </a:r>
            <a:endParaRPr lang="ru-RU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1357298"/>
            <a:ext cx="8143932" cy="478634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В английском языке, языке аналитического строя, мы наблюдаем наиболее полное соответствие логических компонентов и синтаксических форм. В языках синтетических конкретный смысл слова, смысловое ударение довлеют над формально синтаксическими моментами, что ведет к гораздо большей внешней свободе синтаксических построений и к почти полному отсутствию формального закрепления места слова в предложении.</a:t>
            </a:r>
            <a:endParaRPr lang="ru-RU" sz="2800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Задача:</a:t>
            </a:r>
            <a:endParaRPr lang="ru-RU" b="1" i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40017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34290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dirty="0" smtClean="0"/>
              <a:t>Выявление системных особенностей языка и случаев расхождения с русским.</a:t>
            </a:r>
            <a:endParaRPr lang="ru-RU" sz="36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Особенности языков аналитического строя</a:t>
            </a:r>
            <a:endParaRPr lang="ru-RU" b="1" i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Symbol" pitchFamily="18" charset="2"/>
              <a:buChar char=""/>
              <a:defRPr/>
            </a:pPr>
            <a:r>
              <a:rPr lang="ru-RU" dirty="0"/>
              <a:t>Конструкции с формальным  </a:t>
            </a:r>
            <a:r>
              <a:rPr lang="ru-RU" dirty="0" smtClean="0"/>
              <a:t>подлежащим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Symbol" pitchFamily="18" charset="2"/>
              <a:buChar char=""/>
              <a:defRPr/>
            </a:pPr>
            <a:r>
              <a:rPr lang="ru-RU" dirty="0"/>
              <a:t>Страдательные конструкции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Symbol" pitchFamily="18" charset="2"/>
              <a:buChar char=""/>
              <a:defRPr/>
            </a:pPr>
            <a:r>
              <a:rPr lang="ru-RU" dirty="0" smtClean="0"/>
              <a:t>Стремление к лаконизму.</a:t>
            </a:r>
          </a:p>
          <a:p>
            <a:pPr fontAlgn="auto">
              <a:spcAft>
                <a:spcPts val="0"/>
              </a:spcAft>
              <a:buFont typeface="Symbol" pitchFamily="18" charset="2"/>
              <a:buChar char=""/>
              <a:defRPr/>
            </a:pPr>
            <a:r>
              <a:rPr lang="ru-RU" dirty="0" smtClean="0"/>
              <a:t>Конверсия.</a:t>
            </a:r>
          </a:p>
          <a:p>
            <a:pPr fontAlgn="auto">
              <a:spcAft>
                <a:spcPts val="0"/>
              </a:spcAft>
              <a:buFont typeface="Symbol" pitchFamily="18" charset="2"/>
              <a:buChar char=""/>
              <a:defRPr/>
            </a:pPr>
            <a:r>
              <a:rPr lang="ru-RU" dirty="0" err="1" smtClean="0"/>
              <a:t>Опредмечивание</a:t>
            </a:r>
            <a:r>
              <a:rPr lang="ru-RU" dirty="0" smtClean="0"/>
              <a:t> признаков и действий.</a:t>
            </a:r>
          </a:p>
          <a:p>
            <a:pPr fontAlgn="auto">
              <a:spcAft>
                <a:spcPts val="0"/>
              </a:spcAft>
              <a:buFont typeface="Symbol" pitchFamily="18" charset="2"/>
              <a:buChar char=""/>
              <a:defRPr/>
            </a:pPr>
            <a:r>
              <a:rPr lang="ru-RU" dirty="0" smtClean="0"/>
              <a:t>Олицетворение неживых предметов.</a:t>
            </a:r>
          </a:p>
          <a:p>
            <a:pPr fontAlgn="auto">
              <a:spcAft>
                <a:spcPts val="0"/>
              </a:spcAft>
              <a:buFont typeface="Symbol" pitchFamily="18" charset="2"/>
              <a:buChar char=""/>
              <a:defRPr/>
            </a:pPr>
            <a:r>
              <a:rPr lang="ru-RU" dirty="0" smtClean="0"/>
              <a:t>Контекстные значения глаголов </a:t>
            </a:r>
            <a:r>
              <a:rPr lang="en-US" dirty="0" smtClean="0"/>
              <a:t>to be</a:t>
            </a:r>
            <a:r>
              <a:rPr lang="ru-RU" dirty="0" smtClean="0"/>
              <a:t> и </a:t>
            </a:r>
            <a:r>
              <a:rPr lang="en-US" dirty="0" smtClean="0"/>
              <a:t>to have</a:t>
            </a:r>
            <a:r>
              <a:rPr lang="ru-RU" dirty="0" smtClean="0"/>
              <a:t>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28625" y="571500"/>
            <a:ext cx="8329613" cy="1011238"/>
          </a:xfrm>
        </p:spPr>
        <p:txBody>
          <a:bodyPr/>
          <a:lstStyle/>
          <a:p>
            <a:r>
              <a:rPr lang="ru-RU" altLang="ru-RU" sz="4000" b="1" i="1" smtClean="0"/>
              <a:t>Конструкции с формальным  подлежащим</a:t>
            </a:r>
            <a:br>
              <a:rPr lang="ru-RU" altLang="ru-RU" sz="4000" b="1" i="1" smtClean="0"/>
            </a:br>
            <a:endParaRPr lang="ru-RU" altLang="ru-RU" sz="4000" b="1" i="1" smtClean="0"/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buFont typeface="Arial" panose="020B0604020202020204" pitchFamily="34" charset="0"/>
              <a:buNone/>
            </a:pPr>
            <a:r>
              <a:rPr lang="ru-RU" altLang="ru-RU" smtClean="0"/>
              <a:t>Основное отличие синтетических языков от аналитических в рассматриваемом вопросе состоит в том, что, поскольку в аналитических языках существует постоянный порядок слов в предложении и обязательно наличие подлежащего (как и сказуемого), то даже безличные и неопределенно-личные предложения оформляются в них как личные.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i="1" smtClean="0"/>
              <a:t>Страдательные конструкции</a:t>
            </a:r>
            <a:endParaRPr lang="ru-RU" altLang="ru-RU" i="1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34290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Страдательный залог используется в английском языке значительно шире, чем в русском. В последнем пассивная форма носит, в сравнении с безличной, более официальный и скорее письменный, чем разговорный характер, а потому менее употребительна.</a:t>
            </a: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i="1" smtClean="0"/>
              <a:t>Стремление к лаконизму</a:t>
            </a: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42900" algn="just">
              <a:buFont typeface="Arial" panose="020B0604020202020204" pitchFamily="34" charset="0"/>
              <a:buNone/>
            </a:pPr>
            <a:r>
              <a:rPr lang="ru-RU" altLang="ru-RU" smtClean="0"/>
              <a:t>Для английского языка как языка аналитического характерно стремление к отказу от грамматических «излишеств», к экономии грамматических средств.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i="1" smtClean="0"/>
              <a:t>Конверсия</a:t>
            </a: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214313" y="1600200"/>
            <a:ext cx="8715375" cy="5257800"/>
          </a:xfrm>
        </p:spPr>
        <p:txBody>
          <a:bodyPr/>
          <a:lstStyle/>
          <a:p>
            <a:pPr marL="0" indent="342900" algn="just">
              <a:buFont typeface="Arial" panose="020B0604020202020204" pitchFamily="34" charset="0"/>
              <a:buNone/>
            </a:pPr>
            <a:r>
              <a:rPr lang="ru-RU" altLang="ru-RU" sz="2800" smtClean="0"/>
              <a:t>Она дает прежде всего определенную морфологическую свободу, выражающуюся в том, что одно и то же слово может быть употреблено в качестве различных частей речи, а следовательно, и выступать в функции различных членов предложения. По контексту всегда нетрудно определить, какой частью речи является то или иное слово благодаря твердому порядку слов английского предложения.</a:t>
            </a:r>
          </a:p>
          <a:p>
            <a:pPr marL="0" indent="342900" algn="just">
              <a:buFont typeface="Arial" panose="020B0604020202020204" pitchFamily="34" charset="0"/>
              <a:buNone/>
            </a:pPr>
            <a:endParaRPr lang="ru-RU" altLang="ru-RU" sz="2800" smtClean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214438"/>
            <a:ext cx="8229600" cy="4525962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blue </a:t>
            </a:r>
            <a:r>
              <a:rPr lang="ru-RU" dirty="0"/>
              <a:t>— прилагательное — </a:t>
            </a:r>
            <a:r>
              <a:rPr lang="ru-RU" i="1" dirty="0"/>
              <a:t>синий, голубой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blue </a:t>
            </a:r>
            <a:r>
              <a:rPr lang="ru-RU" dirty="0"/>
              <a:t>— существительное — </a:t>
            </a:r>
            <a:r>
              <a:rPr lang="ru-RU" i="1" dirty="0"/>
              <a:t>синий цвет, голубой цвет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blue </a:t>
            </a:r>
            <a:r>
              <a:rPr lang="ru-RU" dirty="0"/>
              <a:t>— глагол — </a:t>
            </a:r>
            <a:r>
              <a:rPr lang="ru-RU" i="1" dirty="0"/>
              <a:t>окрашивать в синий цвет; синеть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board </a:t>
            </a:r>
            <a:r>
              <a:rPr lang="ru-RU" dirty="0"/>
              <a:t>— существительное — </a:t>
            </a:r>
            <a:r>
              <a:rPr lang="ru-RU" i="1" dirty="0"/>
              <a:t>доска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board </a:t>
            </a:r>
            <a:r>
              <a:rPr lang="ru-RU" dirty="0"/>
              <a:t>— глагол — </a:t>
            </a:r>
            <a:r>
              <a:rPr lang="ru-RU" i="1" dirty="0"/>
              <a:t>настилать пол; обшивать досками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up  </a:t>
            </a:r>
            <a:r>
              <a:rPr lang="ru-RU" dirty="0"/>
              <a:t>— предлог — </a:t>
            </a:r>
            <a:r>
              <a:rPr lang="ru-RU" i="1" dirty="0"/>
              <a:t>(вверх) по, в, на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up  </a:t>
            </a:r>
            <a:r>
              <a:rPr lang="ru-RU" dirty="0"/>
              <a:t>— наречие — </a:t>
            </a:r>
            <a:r>
              <a:rPr lang="ru-RU" i="1" dirty="0"/>
              <a:t>вверх, наверх, наверху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up  </a:t>
            </a:r>
            <a:r>
              <a:rPr lang="ru-RU" dirty="0"/>
              <a:t>— глагол — </a:t>
            </a:r>
            <a:r>
              <a:rPr lang="ru-RU" i="1" dirty="0"/>
              <a:t>поднимать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dirty="0"/>
              <a:t>up  </a:t>
            </a:r>
            <a:r>
              <a:rPr lang="ru-RU" dirty="0"/>
              <a:t>— прилагательное — </a:t>
            </a:r>
            <a:r>
              <a:rPr lang="ru-RU" i="1" dirty="0"/>
              <a:t>растущий,  увеличивающийся;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i="1" dirty="0"/>
              <a:t>следующий в большой город, столицу или на север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/>
              <a:t>(о поезде, автобусе и т. п.) </a:t>
            </a:r>
            <a:r>
              <a:rPr lang="en-GB" dirty="0"/>
              <a:t>up  </a:t>
            </a:r>
            <a:r>
              <a:rPr lang="ru-RU" dirty="0"/>
              <a:t>— существительное — </a:t>
            </a:r>
            <a:r>
              <a:rPr lang="ru-RU" i="1" dirty="0"/>
              <a:t>поезд, автобус </a:t>
            </a:r>
            <a:r>
              <a:rPr lang="ru-RU" dirty="0"/>
              <a:t>и т. п., </a:t>
            </a:r>
            <a:r>
              <a:rPr lang="ru-RU" i="1" dirty="0"/>
              <a:t>идущий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i="1" dirty="0"/>
              <a:t>в большой город, столицу или на север*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 i="1" smtClean="0"/>
              <a:t>Олицетворение неживых предметов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571625"/>
            <a:ext cx="8229600" cy="4525963"/>
          </a:xfrm>
        </p:spPr>
        <p:txBody>
          <a:bodyPr rtlCol="0">
            <a:normAutofit fontScale="47500" lnSpcReduction="20000"/>
          </a:bodyPr>
          <a:lstStyle/>
          <a:p>
            <a:pPr marL="0" indent="34290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5100" dirty="0"/>
              <a:t>Русским безличным предложениям, в которых сообщается о физическом или моральном состоянии человека, о его ощущениях и настроении, соответствуют в английском языке личные предложения. Сказуемое в английском предложении бывает выражено в таких случаях сочетанием </a:t>
            </a:r>
            <a:r>
              <a:rPr lang="en-GB" sz="5100" dirty="0"/>
              <a:t>«to be </a:t>
            </a:r>
            <a:r>
              <a:rPr lang="ru-RU" sz="5100" dirty="0"/>
              <a:t>+ прилагательное». Например:</a:t>
            </a:r>
          </a:p>
          <a:p>
            <a:pPr marL="0" indent="34290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5100" b="1" dirty="0"/>
              <a:t>I am cold. </a:t>
            </a:r>
            <a:r>
              <a:rPr lang="ru-RU" sz="5100" dirty="0"/>
              <a:t>Мне холодно.</a:t>
            </a:r>
          </a:p>
          <a:p>
            <a:pPr marL="0" indent="34290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5100" b="1" dirty="0"/>
              <a:t>Though he never said a brilliant or a witty thing, </a:t>
            </a:r>
            <a:r>
              <a:rPr lang="en-GB" sz="5100" b="1" dirty="0" smtClean="0"/>
              <a:t>we</a:t>
            </a:r>
            <a:r>
              <a:rPr lang="ru-RU" sz="5100" b="1" dirty="0" smtClean="0"/>
              <a:t> </a:t>
            </a:r>
            <a:r>
              <a:rPr lang="en-GB" sz="5100" b="1" dirty="0" smtClean="0"/>
              <a:t>should </a:t>
            </a:r>
            <a:r>
              <a:rPr lang="en-GB" sz="5100" b="1" dirty="0"/>
              <a:t>have been dull without him.</a:t>
            </a:r>
            <a:r>
              <a:rPr lang="en-GB" sz="5100" dirty="0"/>
              <a:t> </a:t>
            </a:r>
            <a:r>
              <a:rPr lang="ru-RU" sz="5100" dirty="0"/>
              <a:t>Хотя он </a:t>
            </a:r>
            <a:r>
              <a:rPr lang="ru-RU" sz="5100" dirty="0" smtClean="0"/>
              <a:t>никогда не </a:t>
            </a:r>
            <a:r>
              <a:rPr lang="ru-RU" sz="5100" dirty="0"/>
              <a:t>говорил ничего блестящего или остроумного, </a:t>
            </a:r>
            <a:r>
              <a:rPr lang="ru-RU" sz="5100" dirty="0" smtClean="0"/>
              <a:t>нам было </a:t>
            </a:r>
            <a:r>
              <a:rPr lang="ru-RU" sz="5100" dirty="0"/>
              <a:t>бы скучно без него. </a:t>
            </a:r>
            <a:endParaRPr lang="ru-RU" sz="5100" dirty="0" smtClean="0"/>
          </a:p>
          <a:p>
            <a:pPr marL="0" indent="34290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5100" b="1" dirty="0" smtClean="0"/>
              <a:t>I </a:t>
            </a:r>
            <a:r>
              <a:rPr lang="en-GB" sz="5100" b="1" dirty="0"/>
              <a:t>am not quite clear about the rest of the story. </a:t>
            </a:r>
            <a:r>
              <a:rPr lang="ru-RU" sz="5100" dirty="0" smtClean="0"/>
              <a:t>Мне не </a:t>
            </a:r>
            <a:r>
              <a:rPr lang="ru-RU" sz="5100" dirty="0"/>
              <a:t>совсем ясен конец этой истории</a:t>
            </a:r>
            <a:r>
              <a:rPr lang="ru-RU" sz="5100" dirty="0" smtClean="0"/>
              <a:t>.</a:t>
            </a:r>
            <a:endParaRPr lang="ru-RU" sz="51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765</Words>
  <Application>Microsoft Office PowerPoint</Application>
  <PresentationFormat>Экран (4:3)</PresentationFormat>
  <Paragraphs>66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Calibri</vt:lpstr>
      <vt:lpstr>Arial</vt:lpstr>
      <vt:lpstr>Symbol</vt:lpstr>
      <vt:lpstr>Тема Office</vt:lpstr>
      <vt:lpstr>Сравнение аналитеских и синтетических языков на примере английского и русского</vt:lpstr>
      <vt:lpstr>Задача:</vt:lpstr>
      <vt:lpstr>Особенности языков аналитического строя</vt:lpstr>
      <vt:lpstr>Конструкции с формальным  подлежащим </vt:lpstr>
      <vt:lpstr>Страдательные конструкции</vt:lpstr>
      <vt:lpstr>Стремление к лаконизму</vt:lpstr>
      <vt:lpstr>Конверсия</vt:lpstr>
      <vt:lpstr>Презентация PowerPoint</vt:lpstr>
      <vt:lpstr>Олицетворение неживых предметов</vt:lpstr>
      <vt:lpstr>Презентация PowerPoint</vt:lpstr>
      <vt:lpstr>Глагол to be</vt:lpstr>
      <vt:lpstr>Презентация PowerPoint</vt:lpstr>
      <vt:lpstr>Глагол to have</vt:lpstr>
      <vt:lpstr>Вывод:</vt:lpstr>
    </vt:vector>
  </TitlesOfParts>
  <Company>Дом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Сравнение аналитеских и синтетических на примере английского и русского</dc:title>
  <dc:creator>Пользователь</dc:creator>
  <cp:lastModifiedBy>admin</cp:lastModifiedBy>
  <cp:revision>28</cp:revision>
  <dcterms:created xsi:type="dcterms:W3CDTF">2008-05-18T19:32:32Z</dcterms:created>
  <dcterms:modified xsi:type="dcterms:W3CDTF">2015-04-08T18:02:13Z</dcterms:modified>
</cp:coreProperties>
</file>