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sldIdLst>
    <p:sldId id="256" r:id="rId2"/>
    <p:sldId id="260" r:id="rId3"/>
    <p:sldId id="264" r:id="rId4"/>
    <p:sldId id="257" r:id="rId5"/>
    <p:sldId id="259" r:id="rId6"/>
    <p:sldId id="263" r:id="rId7"/>
    <p:sldId id="261" r:id="rId8"/>
    <p:sldId id="258" r:id="rId9"/>
    <p:sldId id="262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362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7651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2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3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4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5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6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7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8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59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0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1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2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3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4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5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6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7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7668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76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8800"/>
            <a:ext cx="7772400" cy="1736725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276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  <p:sp>
        <p:nvSpPr>
          <p:cNvPr id="27671" name="Rectangle 23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7672" name="Rectangle 2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27673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C2375AB-53A9-49EB-B8BC-9828DFBB45A6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  <p:transition spd="med">
    <p:wheel spokes="3"/>
    <p:sndAc>
      <p:stSnd>
        <p:snd r:embed="rId1" name="chimes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F70844-A1F2-4423-B654-E295DF4B17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8600838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B7C04-079A-4BE6-8016-23532B9F4FA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3211021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Заголовок, текст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иаграмма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D50C161-96E1-4FEA-9296-E6A00BDB7E3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2276861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8CB54-D344-4B9C-986B-ACEB730ACEB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53409910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FB2A3A-9AD0-4DDD-98A1-63232DF843B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4615401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C2D4B7-149B-4F1A-B698-6112215690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2181421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AA4A99-25BA-4147-ADEA-554D1D72A4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6884396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DBF9AF-113A-46E6-82D7-42A82367BA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11298493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2D3EC4-A172-4F9C-A9E2-A989AF6A0F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14974340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1B7DC-588D-4496-A810-2823D7FCBC7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97548959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84B40-E244-4D5E-98E7-8E9F381186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789336"/>
      </p:ext>
    </p:extLst>
  </p:cSld>
  <p:clrMapOvr>
    <a:masterClrMapping/>
  </p:clrMapOvr>
  <p:transition spd="med">
    <p:wheel spokes="3"/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audio" Target="../media/audio1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0"/>
            <a:chExt cx="5760" cy="4368"/>
          </a:xfrm>
        </p:grpSpPr>
        <p:sp>
          <p:nvSpPr>
            <p:cNvPr id="266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>
                <a:gd name="T0" fmla="*/ 744 w 2515"/>
                <a:gd name="T1" fmla="*/ 1669 h 1970"/>
                <a:gd name="T2" fmla="*/ 852 w 2515"/>
                <a:gd name="T3" fmla="*/ 1400 h 1970"/>
                <a:gd name="T4" fmla="*/ 876 w 2515"/>
                <a:gd name="T5" fmla="*/ 1171 h 1970"/>
                <a:gd name="T6" fmla="*/ 979 w 2515"/>
                <a:gd name="T7" fmla="*/ 1370 h 1970"/>
                <a:gd name="T8" fmla="*/ 1231 w 2515"/>
                <a:gd name="T9" fmla="*/ 1621 h 1970"/>
                <a:gd name="T10" fmla="*/ 1471 w 2515"/>
                <a:gd name="T11" fmla="*/ 1693 h 1970"/>
                <a:gd name="T12" fmla="*/ 1819 w 2515"/>
                <a:gd name="T13" fmla="*/ 1678 h 1970"/>
                <a:gd name="T14" fmla="*/ 1893 w 2515"/>
                <a:gd name="T15" fmla="*/ 1513 h 1970"/>
                <a:gd name="T16" fmla="*/ 1874 w 2515"/>
                <a:gd name="T17" fmla="*/ 1285 h 1970"/>
                <a:gd name="T18" fmla="*/ 1783 w 2515"/>
                <a:gd name="T19" fmla="*/ 967 h 1970"/>
                <a:gd name="T20" fmla="*/ 1289 w 2515"/>
                <a:gd name="T21" fmla="*/ 873 h 1970"/>
                <a:gd name="T22" fmla="*/ 1549 w 2515"/>
                <a:gd name="T23" fmla="*/ 745 h 1970"/>
                <a:gd name="T24" fmla="*/ 1753 w 2515"/>
                <a:gd name="T25" fmla="*/ 732 h 1970"/>
                <a:gd name="T26" fmla="*/ 2107 w 2515"/>
                <a:gd name="T27" fmla="*/ 618 h 1970"/>
                <a:gd name="T28" fmla="*/ 2377 w 2515"/>
                <a:gd name="T29" fmla="*/ 438 h 1970"/>
                <a:gd name="T30" fmla="*/ 2420 w 2515"/>
                <a:gd name="T31" fmla="*/ 343 h 1970"/>
                <a:gd name="T32" fmla="*/ 2077 w 2515"/>
                <a:gd name="T33" fmla="*/ 331 h 1970"/>
                <a:gd name="T34" fmla="*/ 1951 w 2515"/>
                <a:gd name="T35" fmla="*/ 301 h 1970"/>
                <a:gd name="T36" fmla="*/ 1645 w 2515"/>
                <a:gd name="T37" fmla="*/ 289 h 1970"/>
                <a:gd name="T38" fmla="*/ 1297 w 2515"/>
                <a:gd name="T39" fmla="*/ 408 h 1970"/>
                <a:gd name="T40" fmla="*/ 1308 w 2515"/>
                <a:gd name="T41" fmla="*/ 337 h 1970"/>
                <a:gd name="T42" fmla="*/ 1453 w 2515"/>
                <a:gd name="T43" fmla="*/ 168 h 1970"/>
                <a:gd name="T44" fmla="*/ 1477 w 2515"/>
                <a:gd name="T45" fmla="*/ 36 h 1970"/>
                <a:gd name="T46" fmla="*/ 1417 w 2515"/>
                <a:gd name="T47" fmla="*/ 24 h 1970"/>
                <a:gd name="T48" fmla="*/ 1189 w 2515"/>
                <a:gd name="T49" fmla="*/ 102 h 1970"/>
                <a:gd name="T50" fmla="*/ 1026 w 2515"/>
                <a:gd name="T51" fmla="*/ 144 h 1970"/>
                <a:gd name="T52" fmla="*/ 889 w 2515"/>
                <a:gd name="T53" fmla="*/ 331 h 1970"/>
                <a:gd name="T54" fmla="*/ 726 w 2515"/>
                <a:gd name="T55" fmla="*/ 480 h 1970"/>
                <a:gd name="T56" fmla="*/ 643 w 2515"/>
                <a:gd name="T57" fmla="*/ 540 h 1970"/>
                <a:gd name="T58" fmla="*/ 600 w 2515"/>
                <a:gd name="T59" fmla="*/ 516 h 1970"/>
                <a:gd name="T60" fmla="*/ 552 w 2515"/>
                <a:gd name="T61" fmla="*/ 486 h 1970"/>
                <a:gd name="T62" fmla="*/ 528 w 2515"/>
                <a:gd name="T63" fmla="*/ 462 h 1970"/>
                <a:gd name="T64" fmla="*/ 474 w 2515"/>
                <a:gd name="T65" fmla="*/ 426 h 1970"/>
                <a:gd name="T66" fmla="*/ 415 w 2515"/>
                <a:gd name="T67" fmla="*/ 390 h 1970"/>
                <a:gd name="T68" fmla="*/ 366 w 2515"/>
                <a:gd name="T69" fmla="*/ 366 h 1970"/>
                <a:gd name="T70" fmla="*/ 192 w 2515"/>
                <a:gd name="T71" fmla="*/ 234 h 1970"/>
                <a:gd name="T72" fmla="*/ 570 w 2515"/>
                <a:gd name="T73" fmla="*/ 564 h 1970"/>
                <a:gd name="T74" fmla="*/ 444 w 2515"/>
                <a:gd name="T75" fmla="*/ 732 h 1970"/>
                <a:gd name="T76" fmla="*/ 318 w 2515"/>
                <a:gd name="T77" fmla="*/ 787 h 1970"/>
                <a:gd name="T78" fmla="*/ 127 w 2515"/>
                <a:gd name="T79" fmla="*/ 853 h 1970"/>
                <a:gd name="T80" fmla="*/ 0 w 2515"/>
                <a:gd name="T81" fmla="*/ 1165 h 1970"/>
                <a:gd name="T82" fmla="*/ 372 w 2515"/>
                <a:gd name="T83" fmla="*/ 1015 h 1970"/>
                <a:gd name="T84" fmla="*/ 222 w 2515"/>
                <a:gd name="T85" fmla="*/ 1262 h 1970"/>
                <a:gd name="T86" fmla="*/ 139 w 2515"/>
                <a:gd name="T87" fmla="*/ 1459 h 1970"/>
                <a:gd name="T88" fmla="*/ 102 w 2515"/>
                <a:gd name="T89" fmla="*/ 1495 h 1970"/>
                <a:gd name="T90" fmla="*/ 84 w 2515"/>
                <a:gd name="T91" fmla="*/ 1519 h 1970"/>
                <a:gd name="T92" fmla="*/ 96 w 2515"/>
                <a:gd name="T93" fmla="*/ 1537 h 1970"/>
                <a:gd name="T94" fmla="*/ 127 w 2515"/>
                <a:gd name="T95" fmla="*/ 1567 h 1970"/>
                <a:gd name="T96" fmla="*/ 145 w 2515"/>
                <a:gd name="T97" fmla="*/ 1633 h 1970"/>
                <a:gd name="T98" fmla="*/ 156 w 2515"/>
                <a:gd name="T99" fmla="*/ 1693 h 1970"/>
                <a:gd name="T100" fmla="*/ 162 w 2515"/>
                <a:gd name="T101" fmla="*/ 1723 h 1970"/>
                <a:gd name="T102" fmla="*/ 216 w 2515"/>
                <a:gd name="T103" fmla="*/ 1802 h 1970"/>
                <a:gd name="T104" fmla="*/ 228 w 2515"/>
                <a:gd name="T105" fmla="*/ 1850 h 1970"/>
                <a:gd name="T106" fmla="*/ 240 w 2515"/>
                <a:gd name="T107" fmla="*/ 1904 h 1970"/>
                <a:gd name="T108" fmla="*/ 246 w 2515"/>
                <a:gd name="T109" fmla="*/ 1922 h 1970"/>
                <a:gd name="T110" fmla="*/ 258 w 2515"/>
                <a:gd name="T111" fmla="*/ 1970 h 1970"/>
                <a:gd name="T112" fmla="*/ 462 w 2515"/>
                <a:gd name="T113" fmla="*/ 1922 h 1970"/>
                <a:gd name="T114" fmla="*/ 624 w 2515"/>
                <a:gd name="T115" fmla="*/ 1778 h 1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28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29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0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1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2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3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4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5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6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7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>
                <a:gd name="T0" fmla="*/ 5740 w 5740"/>
                <a:gd name="T1" fmla="*/ 288 h 288"/>
                <a:gd name="T2" fmla="*/ 0 w 5740"/>
                <a:gd name="T3" fmla="*/ 288 h 288"/>
                <a:gd name="T4" fmla="*/ 0 w 5740"/>
                <a:gd name="T5" fmla="*/ 0 h 288"/>
                <a:gd name="T6" fmla="*/ 5740 w 5740"/>
                <a:gd name="T7" fmla="*/ 0 h 288"/>
                <a:gd name="T8" fmla="*/ 5740 w 5740"/>
                <a:gd name="T9" fmla="*/ 288 h 288"/>
                <a:gd name="T10" fmla="*/ 5740 w 5740"/>
                <a:gd name="T11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1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2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>
                <a:gd name="T0" fmla="*/ 1814 w 2828"/>
                <a:gd name="T1" fmla="*/ 606 h 2366"/>
                <a:gd name="T2" fmla="*/ 1615 w 2828"/>
                <a:gd name="T3" fmla="*/ 252 h 2366"/>
                <a:gd name="T4" fmla="*/ 1345 w 2828"/>
                <a:gd name="T5" fmla="*/ 132 h 2366"/>
                <a:gd name="T6" fmla="*/ 1381 w 2828"/>
                <a:gd name="T7" fmla="*/ 492 h 2366"/>
                <a:gd name="T8" fmla="*/ 955 w 2828"/>
                <a:gd name="T9" fmla="*/ 221 h 2366"/>
                <a:gd name="T10" fmla="*/ 877 w 2828"/>
                <a:gd name="T11" fmla="*/ 161 h 2366"/>
                <a:gd name="T12" fmla="*/ 841 w 2828"/>
                <a:gd name="T13" fmla="*/ 167 h 2366"/>
                <a:gd name="T14" fmla="*/ 720 w 2828"/>
                <a:gd name="T15" fmla="*/ 161 h 2366"/>
                <a:gd name="T16" fmla="*/ 613 w 2828"/>
                <a:gd name="T17" fmla="*/ 144 h 2366"/>
                <a:gd name="T18" fmla="*/ 492 w 2828"/>
                <a:gd name="T19" fmla="*/ 161 h 2366"/>
                <a:gd name="T20" fmla="*/ 432 w 2828"/>
                <a:gd name="T21" fmla="*/ 150 h 2366"/>
                <a:gd name="T22" fmla="*/ 342 w 2828"/>
                <a:gd name="T23" fmla="*/ 138 h 2366"/>
                <a:gd name="T24" fmla="*/ 246 w 2828"/>
                <a:gd name="T25" fmla="*/ 126 h 2366"/>
                <a:gd name="T26" fmla="*/ 174 w 2828"/>
                <a:gd name="T27" fmla="*/ 114 h 2366"/>
                <a:gd name="T28" fmla="*/ 216 w 2828"/>
                <a:gd name="T29" fmla="*/ 240 h 2366"/>
                <a:gd name="T30" fmla="*/ 607 w 2828"/>
                <a:gd name="T31" fmla="*/ 588 h 2366"/>
                <a:gd name="T32" fmla="*/ 1177 w 2828"/>
                <a:gd name="T33" fmla="*/ 817 h 2366"/>
                <a:gd name="T34" fmla="*/ 972 w 2828"/>
                <a:gd name="T35" fmla="*/ 871 h 2366"/>
                <a:gd name="T36" fmla="*/ 492 w 2828"/>
                <a:gd name="T37" fmla="*/ 1111 h 2366"/>
                <a:gd name="T38" fmla="*/ 276 w 2828"/>
                <a:gd name="T39" fmla="*/ 1441 h 2366"/>
                <a:gd name="T40" fmla="*/ 42 w 2828"/>
                <a:gd name="T41" fmla="*/ 1441 h 2366"/>
                <a:gd name="T42" fmla="*/ 367 w 2828"/>
                <a:gd name="T43" fmla="*/ 1585 h 2366"/>
                <a:gd name="T44" fmla="*/ 949 w 2828"/>
                <a:gd name="T45" fmla="*/ 1712 h 2366"/>
                <a:gd name="T46" fmla="*/ 1519 w 2828"/>
                <a:gd name="T47" fmla="*/ 1537 h 2366"/>
                <a:gd name="T48" fmla="*/ 1735 w 2828"/>
                <a:gd name="T49" fmla="*/ 1513 h 2366"/>
                <a:gd name="T50" fmla="*/ 1723 w 2828"/>
                <a:gd name="T51" fmla="*/ 1802 h 2366"/>
                <a:gd name="T52" fmla="*/ 2042 w 2828"/>
                <a:gd name="T53" fmla="*/ 2229 h 2366"/>
                <a:gd name="T54" fmla="*/ 2191 w 2828"/>
                <a:gd name="T55" fmla="*/ 2133 h 2366"/>
                <a:gd name="T56" fmla="*/ 2270 w 2828"/>
                <a:gd name="T57" fmla="*/ 1970 h 2366"/>
                <a:gd name="T58" fmla="*/ 2233 w 2828"/>
                <a:gd name="T59" fmla="*/ 1573 h 2366"/>
                <a:gd name="T60" fmla="*/ 2294 w 2828"/>
                <a:gd name="T61" fmla="*/ 1483 h 2366"/>
                <a:gd name="T62" fmla="*/ 2588 w 2828"/>
                <a:gd name="T63" fmla="*/ 1688 h 2366"/>
                <a:gd name="T64" fmla="*/ 2695 w 2828"/>
                <a:gd name="T65" fmla="*/ 1682 h 2366"/>
                <a:gd name="T66" fmla="*/ 2588 w 2828"/>
                <a:gd name="T67" fmla="*/ 1543 h 2366"/>
                <a:gd name="T68" fmla="*/ 2510 w 2828"/>
                <a:gd name="T69" fmla="*/ 1357 h 2366"/>
                <a:gd name="T70" fmla="*/ 2354 w 2828"/>
                <a:gd name="T71" fmla="*/ 1184 h 2366"/>
                <a:gd name="T72" fmla="*/ 2102 w 2828"/>
                <a:gd name="T73" fmla="*/ 931 h 2366"/>
                <a:gd name="T74" fmla="*/ 2137 w 2828"/>
                <a:gd name="T75" fmla="*/ 907 h 2366"/>
                <a:gd name="T76" fmla="*/ 2215 w 2828"/>
                <a:gd name="T77" fmla="*/ 871 h 2366"/>
                <a:gd name="T78" fmla="*/ 2324 w 2828"/>
                <a:gd name="T79" fmla="*/ 817 h 2366"/>
                <a:gd name="T80" fmla="*/ 2372 w 2828"/>
                <a:gd name="T81" fmla="*/ 787 h 2366"/>
                <a:gd name="T82" fmla="*/ 2078 w 2828"/>
                <a:gd name="T83" fmla="*/ 865 h 23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26644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66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266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266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266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D6DEF61-D613-4712-B85F-2E1E3DCB44CF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ransition spd="med">
    <p:wheel spokes="3"/>
    <p:sndAc>
      <p:stSnd>
        <p:snd r:embed="rId14" name="chimes.wav"/>
      </p:stSnd>
    </p:sndAc>
  </p:transition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Изучение времен английского глагола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/>
              <a:t>Настоящее простое</a:t>
            </a:r>
          </a:p>
          <a:p>
            <a:r>
              <a:rPr lang="ru-RU" altLang="ru-RU"/>
              <a:t>Настоящее продолженное</a:t>
            </a:r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/>
              <a:t>Homework</a:t>
            </a:r>
            <a:endParaRPr lang="ru-RU" altLang="ru-RU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Ex .11  ,p 55 .Write the verbs in Ing –form</a:t>
            </a:r>
          </a:p>
          <a:p>
            <a:r>
              <a:rPr lang="en-US" altLang="ru-RU"/>
              <a:t>Ex 27, p 49.Read and translate the texts.</a:t>
            </a:r>
            <a:endParaRPr lang="ru-RU" altLang="ru-RU"/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Цели урока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Продолжить  работу по формированию  грамматических навыков.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Тренировать  учащихся  в умении  использовать  в речи </a:t>
            </a:r>
            <a:r>
              <a:rPr lang="en-US" altLang="ru-RU" sz="2800"/>
              <a:t>Present Simple, Present Progressive.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Активизировать  изученную лексику.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Формировать умения письменной речи.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Развивать навыки  монологической  , диалогической речи: выражать  свое мнение , обосновывая  его с помощью  двух-трех фраз.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Развивать  аудитивные  умения  и навыки.</a:t>
            </a:r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ru-RU"/>
              <a:t>Present Progressive</a:t>
            </a:r>
            <a:endParaRPr lang="ru-RU" altLang="ru-RU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ru-RU"/>
              <a:t>To  be +V +ing</a:t>
            </a:r>
          </a:p>
          <a:p>
            <a:r>
              <a:rPr lang="en-US" altLang="ru-RU"/>
              <a:t>To be=is, am, are</a:t>
            </a:r>
          </a:p>
          <a:p>
            <a:r>
              <a:rPr lang="en-US" altLang="ru-RU"/>
              <a:t>I am reading</a:t>
            </a:r>
            <a:endParaRPr lang="ru-RU" altLang="ru-RU"/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2800"/>
              <a:t>Put the  verbs  in brackets into the Present Progressive and the Present  Simple</a:t>
            </a:r>
            <a:endParaRPr lang="ru-RU" altLang="ru-RU" sz="28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 sz="1600"/>
              <a:t>(help)                               She------------------                                   She-----------------------------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(play)                                HE-----------------                                       HE ---------------------------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(cry)                                  I -------------------                                        I ---------------------------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(sleep)                               It -----------------------                                It -----------------------------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(swim)                                We --------------------------                          We 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(work)                                It -----------------------------                           It 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(run)                                  They --------------------------                         They 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(cut)                                    I ----------------------------                              I --------------------------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(skate)                                Ann --------------------------                             Ann ---------------------</a:t>
            </a:r>
          </a:p>
          <a:p>
            <a:pPr>
              <a:lnSpc>
                <a:spcPct val="90000"/>
              </a:lnSpc>
            </a:pPr>
            <a:r>
              <a:rPr lang="en-US" altLang="ru-RU" sz="1600"/>
              <a:t>(write)                                  The boys --------------------                            The boys ---------------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600"/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2800"/>
              <a:t>Write sentences  ,use  this words</a:t>
            </a:r>
            <a:endParaRPr lang="ru-RU" altLang="ru-RU" sz="2800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ru-RU" sz="2800"/>
              <a:t>A letter</a:t>
            </a:r>
          </a:p>
          <a:p>
            <a:r>
              <a:rPr lang="en-US" altLang="ru-RU" sz="2800"/>
              <a:t> A football match</a:t>
            </a:r>
          </a:p>
          <a:p>
            <a:r>
              <a:rPr lang="en-US" altLang="ru-RU" sz="2800"/>
              <a:t>The film</a:t>
            </a:r>
          </a:p>
          <a:p>
            <a:r>
              <a:rPr lang="en-US" altLang="ru-RU" sz="2800"/>
              <a:t>A doll</a:t>
            </a:r>
          </a:p>
          <a:p>
            <a:r>
              <a:rPr lang="en-US" altLang="ru-RU" sz="2800"/>
              <a:t>Her dress</a:t>
            </a:r>
          </a:p>
          <a:p>
            <a:r>
              <a:rPr lang="en-US" altLang="ru-RU" sz="2800"/>
              <a:t>Juice</a:t>
            </a:r>
          </a:p>
          <a:p>
            <a:endParaRPr lang="ru-RU" altLang="ru-RU" sz="2800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ru-RU" sz="2800"/>
              <a:t>Cut</a:t>
            </a:r>
          </a:p>
          <a:p>
            <a:r>
              <a:rPr lang="en-US" altLang="ru-RU" sz="2800"/>
              <a:t>Drink</a:t>
            </a:r>
          </a:p>
          <a:p>
            <a:r>
              <a:rPr lang="en-US" altLang="ru-RU" sz="2800"/>
              <a:t>Read</a:t>
            </a:r>
          </a:p>
          <a:p>
            <a:r>
              <a:rPr lang="en-US" altLang="ru-RU" sz="2800"/>
              <a:t>Swim</a:t>
            </a:r>
          </a:p>
          <a:p>
            <a:r>
              <a:rPr lang="en-US" altLang="ru-RU" sz="2800"/>
              <a:t>Look</a:t>
            </a:r>
          </a:p>
          <a:p>
            <a:r>
              <a:rPr lang="en-US" altLang="ru-RU" sz="2800"/>
              <a:t>Draw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800"/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200"/>
              <a:t>40. Look at the picture of exercise 38 and answer the questions.</a:t>
            </a:r>
            <a:br>
              <a:rPr lang="en-US" altLang="ru-RU" sz="3200"/>
            </a:br>
            <a:endParaRPr lang="ru-RU" altLang="ru-RU" sz="320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Is Karlson giving an interview?	</a:t>
            </a:r>
            <a:endParaRPr lang="ru-RU" altLang="ru-RU"/>
          </a:p>
          <a:p>
            <a:r>
              <a:rPr lang="en-US" altLang="ru-RU"/>
              <a:t> What is the dolphin doing?</a:t>
            </a:r>
          </a:p>
          <a:p>
            <a:r>
              <a:rPr lang="en-US" altLang="ru-RU"/>
              <a:t>Where are the little ducks sitting?	</a:t>
            </a:r>
            <a:endParaRPr lang="ru-RU" altLang="ru-RU"/>
          </a:p>
          <a:p>
            <a:r>
              <a:rPr lang="en-US" altLang="ru-RU"/>
              <a:t> Who is listening to music?</a:t>
            </a:r>
          </a:p>
          <a:p>
            <a:r>
              <a:rPr lang="en-US" altLang="ru-RU"/>
              <a:t>Why are the friends laughing?	</a:t>
            </a:r>
            <a:endParaRPr lang="ru-RU" altLang="ru-RU"/>
          </a:p>
          <a:p>
            <a:r>
              <a:rPr lang="en-US" altLang="ru-RU"/>
              <a:t> Are the babies sleeping or crying?</a:t>
            </a:r>
            <a:endParaRPr lang="ru-RU" altLang="ru-RU"/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2800"/>
              <a:t>Look at the picture  and answer  the questions</a:t>
            </a:r>
            <a:endParaRPr lang="ru-RU" altLang="ru-RU" sz="280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190875" y="30892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337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700213"/>
            <a:ext cx="7775575" cy="439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3807" name="Group 15"/>
          <p:cNvGraphicFramePr>
            <a:graphicFrameLocks noGrp="1"/>
          </p:cNvGraphicFramePr>
          <p:nvPr/>
        </p:nvGraphicFramePr>
        <p:xfrm>
          <a:off x="3190875" y="3089275"/>
          <a:ext cx="182563" cy="3330575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33305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3190875" y="6419850"/>
            <a:ext cx="18415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>
                <a:latin typeface="Arial" panose="020B0604020202020204" pitchFamily="34" charset="0"/>
              </a:rPr>
              <a:t/>
            </a:r>
            <a:br>
              <a:rPr lang="ru-RU" altLang="ru-RU">
                <a:latin typeface="Arial" panose="020B0604020202020204" pitchFamily="34" charset="0"/>
              </a:rPr>
            </a:br>
            <a:endParaRPr lang="ru-RU" altLang="ru-RU">
              <a:latin typeface="Arial" panose="020B0604020202020204" pitchFamily="34" charset="0"/>
            </a:endParaRPr>
          </a:p>
          <a:p>
            <a:pPr eaLnBrk="0" hangingPunct="0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33375"/>
            <a:ext cx="8229600" cy="1143000"/>
          </a:xfrm>
        </p:spPr>
        <p:txBody>
          <a:bodyPr/>
          <a:lstStyle/>
          <a:p>
            <a:r>
              <a:rPr lang="en-US" altLang="ru-RU" sz="2800"/>
              <a:t>Correct each sentence</a:t>
            </a:r>
            <a:endParaRPr lang="ru-RU" altLang="ru-RU" sz="28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sz="2000"/>
              <a:t>They are  usually  wearing coats in winter</a:t>
            </a:r>
          </a:p>
          <a:p>
            <a:r>
              <a:rPr lang="en-US" altLang="ru-RU" sz="2000"/>
              <a:t>She is  wear  a beautiful dress now.</a:t>
            </a:r>
          </a:p>
          <a:p>
            <a:r>
              <a:rPr lang="en-US" altLang="ru-RU" sz="2000"/>
              <a:t>She  usually wear  gloves  in winter.</a:t>
            </a:r>
          </a:p>
          <a:p>
            <a:r>
              <a:rPr lang="en-US" altLang="ru-RU" sz="2000"/>
              <a:t>Do you  wearing  a red shirt now?</a:t>
            </a:r>
          </a:p>
          <a:p>
            <a:r>
              <a:rPr lang="en-US" altLang="ru-RU" sz="2000"/>
              <a:t>What are  you usually  doing on Sunday?</a:t>
            </a:r>
          </a:p>
          <a:p>
            <a:r>
              <a:rPr lang="en-US" altLang="ru-RU" sz="2000"/>
              <a:t>What do you do now?</a:t>
            </a:r>
          </a:p>
          <a:p>
            <a:r>
              <a:rPr lang="en-US" altLang="ru-RU" sz="2000"/>
              <a:t>The weather  is  bad  today, is it?</a:t>
            </a:r>
          </a:p>
          <a:p>
            <a:r>
              <a:rPr lang="en-US" altLang="ru-RU" sz="2000"/>
              <a:t>They are in  the  box, aren’t there?</a:t>
            </a:r>
          </a:p>
          <a:p>
            <a:endParaRPr lang="ru-RU" altLang="ru-RU" sz="2000"/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3200"/>
              <a:t>13. Look at the pictures. Write down the answers.</a:t>
            </a:r>
            <a:br>
              <a:rPr lang="en-US" altLang="ru-RU" sz="3200"/>
            </a:br>
            <a:endParaRPr lang="ru-RU" altLang="ru-RU" sz="3200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ru-RU" sz="2400"/>
              <a:t>Mother:</a:t>
            </a:r>
          </a:p>
          <a:p>
            <a:r>
              <a:rPr lang="en-US" altLang="ru-RU" sz="2400"/>
              <a:t>Is John doing his homework?</a:t>
            </a:r>
          </a:p>
          <a:p>
            <a:r>
              <a:rPr lang="en-US" altLang="ru-RU" sz="2400"/>
              <a:t>Is Dad working in the garden?</a:t>
            </a:r>
          </a:p>
          <a:p>
            <a:r>
              <a:rPr lang="en-US" altLang="ru-RU" sz="2400"/>
              <a:t>Is Nancy playing the violin?</a:t>
            </a:r>
          </a:p>
          <a:p>
            <a:r>
              <a:rPr lang="en-US" altLang="ru-RU" sz="2400"/>
              <a:t>Is Sparky sleeping?</a:t>
            </a:r>
          </a:p>
          <a:p>
            <a:r>
              <a:rPr lang="en-US" altLang="ru-RU" sz="2400"/>
              <a:t>Is grandma knitting?</a:t>
            </a:r>
          </a:p>
          <a:p>
            <a:r>
              <a:rPr lang="en-US" altLang="ru-RU" sz="2400"/>
              <a:t>Is grandpa watching a football match?</a:t>
            </a:r>
            <a:endParaRPr lang="ru-RU" altLang="ru-RU" sz="2400"/>
          </a:p>
        </p:txBody>
      </p:sp>
      <p:sp>
        <p:nvSpPr>
          <p:cNvPr id="34840" name="Rectangle 24"/>
          <p:cNvSpPr>
            <a:spLocks noGrp="1" noChangeArrowheads="1"/>
          </p:cNvSpPr>
          <p:nvPr>
            <p:ph type="chart" sz="half" idx="2"/>
          </p:nvPr>
        </p:nvSpPr>
        <p:spPr/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6748463" y="396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1916113"/>
            <a:ext cx="4537075" cy="3744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4834" name="Group 18"/>
          <p:cNvGraphicFramePr>
            <a:graphicFrameLocks noGrp="1"/>
          </p:cNvGraphicFramePr>
          <p:nvPr/>
        </p:nvGraphicFramePr>
        <p:xfrm>
          <a:off x="6748463" y="3962400"/>
          <a:ext cx="182562" cy="3348038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33480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6748463" y="7310438"/>
            <a:ext cx="1841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ru-RU" altLang="ru-RU">
                <a:latin typeface="Arial" panose="020B0604020202020204" pitchFamily="34" charset="0"/>
              </a:rPr>
              <a:t/>
            </a:r>
            <a:br>
              <a:rPr lang="ru-RU" altLang="ru-RU">
                <a:latin typeface="Arial" panose="020B0604020202020204" pitchFamily="34" charset="0"/>
              </a:rPr>
            </a:br>
            <a:endParaRPr lang="ru-RU" altLang="ru-RU">
              <a:latin typeface="Arial" panose="020B0604020202020204" pitchFamily="34" charset="0"/>
            </a:endParaRPr>
          </a:p>
          <a:p>
            <a:pPr eaLnBrk="0" hangingPunct="0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med">
    <p:wheel spokes="3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лен">
  <a:themeElements>
    <a:clrScheme name="Клен 1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CC"/>
      </a:hlink>
      <a:folHlink>
        <a:srgbClr val="CCCC00"/>
      </a:folHlink>
    </a:clrScheme>
    <a:fontScheme name="Клен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Клен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лен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лен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Maple</Template>
  <TotalTime>131</TotalTime>
  <Words>356</Words>
  <Application>Microsoft Office PowerPoint</Application>
  <PresentationFormat>Экран (4:3)</PresentationFormat>
  <Paragraphs>68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Times New Roman</vt:lpstr>
      <vt:lpstr>Wingdings</vt:lpstr>
      <vt:lpstr>Клен</vt:lpstr>
      <vt:lpstr>Изучение времен английского глагола</vt:lpstr>
      <vt:lpstr>Цели урока</vt:lpstr>
      <vt:lpstr>Present Progressive</vt:lpstr>
      <vt:lpstr>Put the  verbs  in brackets into the Present Progressive and the Present  Simple</vt:lpstr>
      <vt:lpstr>Write sentences  ,use  this words</vt:lpstr>
      <vt:lpstr>40. Look at the picture of exercise 38 and answer the questions. </vt:lpstr>
      <vt:lpstr>Look at the picture  and answer  the questions</vt:lpstr>
      <vt:lpstr>Correct each sentence</vt:lpstr>
      <vt:lpstr>13. Look at the pictures. Write down the answers. </vt:lpstr>
      <vt:lpstr>Homework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времен английского глагола</dc:title>
  <dc:creator>Айдар</dc:creator>
  <cp:lastModifiedBy>admin</cp:lastModifiedBy>
  <cp:revision>14</cp:revision>
  <dcterms:created xsi:type="dcterms:W3CDTF">2007-11-30T14:40:59Z</dcterms:created>
  <dcterms:modified xsi:type="dcterms:W3CDTF">2015-04-08T17:26:10Z</dcterms:modified>
</cp:coreProperties>
</file>