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3" r:id="rId10"/>
    <p:sldId id="264" r:id="rId11"/>
    <p:sldId id="265" r:id="rId12"/>
    <p:sldId id="266" r:id="rId13"/>
    <p:sldId id="274" r:id="rId14"/>
    <p:sldId id="268" r:id="rId15"/>
    <p:sldId id="269" r:id="rId16"/>
    <p:sldId id="270" r:id="rId17"/>
    <p:sldId id="272" r:id="rId18"/>
    <p:sldId id="271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4712" autoAdjust="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37891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892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893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7894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37895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896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897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898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899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900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901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902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903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904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905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906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907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7908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09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0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1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2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3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4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5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6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7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8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7919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3792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92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92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92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92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7925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26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792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3792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37929" name="Rectangle 4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7930" name="Rectangle 4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7931" name="Rectangle 4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8508BD3-3608-411E-8F14-AEDA7C2EFF5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27" grpId="0"/>
      <p:bldP spid="37928" grpId="0" build="p">
        <p:tmplLst>
          <p:tmpl lvl="1">
            <p:tnLst>
              <p:par>
                <p:cTn presetID="1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9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792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7BEB55-1AB5-48E5-843A-6F0B156A2A1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4135169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33DBE-21F8-43C2-8603-D51D08AF8FB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249986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650214-F899-4151-BB11-616350DFB9B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3240699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08A827-7D38-4705-A9A7-0EC2273C2D7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689890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03263A-3B87-4140-BDBC-6E1938B4DB5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277289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B5683-E548-4920-99A6-684E6E93811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6169280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110A39-8A1B-4C11-876D-8447E0D651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3980732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6603B7-7B46-4206-B6C0-7816CCA1A66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862662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9D83F2-9DDC-4A87-87C2-4BC502AF86A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3747025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171967-07DA-4AD3-84B2-50A4B66DAD4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122387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3686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86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86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6870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3687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7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7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7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7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7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7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7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7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8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8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8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8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688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88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88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88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88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88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89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89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89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89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89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6895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3689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9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9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89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90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690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90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690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690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3690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3690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494E29D-71FB-4060-9040-575D32A011F1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3690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03" grpId="0"/>
      <p:bldP spid="36907" grpId="0" build="p">
        <p:tmplLst>
          <p:tmpl lvl="1">
            <p:tnLst>
              <p:par>
                <p:cTn presetID="1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9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690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9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690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9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690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9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690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90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690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radikal.ru/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17.xml"/><Relationship Id="rId3" Type="http://schemas.openxmlformats.org/officeDocument/2006/relationships/slide" Target="slide5.xml"/><Relationship Id="rId7" Type="http://schemas.openxmlformats.org/officeDocument/2006/relationships/slide" Target="slide10.xml"/><Relationship Id="rId12" Type="http://schemas.openxmlformats.org/officeDocument/2006/relationships/slide" Target="slide1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4.xml"/><Relationship Id="rId6" Type="http://schemas.openxmlformats.org/officeDocument/2006/relationships/slide" Target="slide8.xml"/><Relationship Id="rId11" Type="http://schemas.openxmlformats.org/officeDocument/2006/relationships/slide" Target="slide15.xml"/><Relationship Id="rId5" Type="http://schemas.openxmlformats.org/officeDocument/2006/relationships/slide" Target="slide7.xml"/><Relationship Id="rId10" Type="http://schemas.openxmlformats.org/officeDocument/2006/relationships/slide" Target="slide14.xml"/><Relationship Id="rId4" Type="http://schemas.openxmlformats.org/officeDocument/2006/relationships/slide" Target="slide6.xml"/><Relationship Id="rId9" Type="http://schemas.openxmlformats.org/officeDocument/2006/relationships/slide" Target="slide12.xml"/><Relationship Id="rId1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ru-RU"/>
              <a:t>Тропы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981075"/>
          </a:xfrm>
        </p:spPr>
        <p:txBody>
          <a:bodyPr/>
          <a:lstStyle/>
          <a:p>
            <a:r>
              <a:rPr lang="ru-RU" altLang="ru-RU"/>
              <a:t>Сравнение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8243888" cy="5949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 b="1"/>
              <a:t>Сравне́ние</a:t>
            </a:r>
            <a:r>
              <a:rPr lang="ru-RU" altLang="ru-RU" sz="2800"/>
              <a:t> — троп, в котором происходит уподобление одного предмета или явления другому по какому-либо общему для них признаку. Цель сравнения — выявить в объекте сравнения новые, важные для субъекта высказывания свойства.</a:t>
            </a:r>
          </a:p>
          <a:p>
            <a:pPr>
              <a:lnSpc>
                <a:spcPct val="90000"/>
              </a:lnSpc>
            </a:pPr>
            <a:r>
              <a:rPr lang="ru-RU" altLang="ru-RU" sz="2800"/>
              <a:t>Ночь — колодец без дна</a:t>
            </a:r>
          </a:p>
          <a:p>
            <a:pPr>
              <a:lnSpc>
                <a:spcPct val="90000"/>
              </a:lnSpc>
            </a:pPr>
            <a:r>
              <a:rPr lang="ru-RU" altLang="ru-RU" sz="2800"/>
              <a:t>В сравнении выделяют: сравниваемый предмет (объект сравнения), предмет, с которым происходит сопоставление .Одной из отличительных черт сравнения является упоминание обоих сравниваемых предметов, при этом общий признак упоминается далеко не всегда.</a:t>
            </a:r>
          </a:p>
        </p:txBody>
      </p:sp>
      <p:pic>
        <p:nvPicPr>
          <p:cNvPr id="12297" name="Picture 9" descr="MC900326414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9488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ru-RU" altLang="ru-RU"/>
              <a:t>Перифраз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07950" y="908050"/>
            <a:ext cx="8135938" cy="5949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 b="1"/>
              <a:t>Перифра́з</a:t>
            </a:r>
            <a:r>
              <a:rPr lang="ru-RU" altLang="ru-RU" sz="2400"/>
              <a:t>, </a:t>
            </a:r>
            <a:r>
              <a:rPr lang="ru-RU" altLang="ru-RU" sz="2400" b="1"/>
              <a:t>перефра́з</a:t>
            </a:r>
            <a:r>
              <a:rPr lang="ru-RU" altLang="ru-RU" sz="2400"/>
              <a:t>, </a:t>
            </a:r>
            <a:r>
              <a:rPr lang="ru-RU" altLang="ru-RU" sz="2400" b="1"/>
              <a:t>перифра́за</a:t>
            </a:r>
            <a:r>
              <a:rPr lang="ru-RU" altLang="ru-RU" sz="2400"/>
              <a:t> — в стилистике и поэтике троп, описательно выражающий одно понятие с помощью нескольких.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Перифраз — косвенное упоминание объекта путем не называния, а описания (например, «ночное светило» = «луна» или «Люблю тебя, Петра творенье!» = «Люблю тебя, Санкт-Петербург!»).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В перифразах названия предметов и людей заменяются указаниями на их признаки, например, «пишущий эти строки» вместо «я» в речи автора, «погрузиться в сон» вместо «заснуть», «царь зверей» вместо «лев», «однорукий бандит» вместо «игральный автомат», «Стагирит» вместо Аристотель. Различают логические перифразы («автор „Мёртвых душ“») и образные перифразы («солнце русской поэзии»).</a:t>
            </a:r>
          </a:p>
        </p:txBody>
      </p:sp>
      <p:pic>
        <p:nvPicPr>
          <p:cNvPr id="14342" name="Picture 6" descr="MC900326414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859338" cy="1125538"/>
          </a:xfrm>
        </p:spPr>
        <p:txBody>
          <a:bodyPr/>
          <a:lstStyle/>
          <a:p>
            <a:r>
              <a:rPr lang="ru-RU" altLang="ru-RU"/>
              <a:t>Аллегория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144000" cy="58769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 b="1"/>
              <a:t>Аллего́рия</a:t>
            </a:r>
            <a:r>
              <a:rPr lang="ru-RU" altLang="ru-RU" sz="2400"/>
              <a:t> — условное изображение абстрактных идей (понятий) посредством конкретного художественного образа или диалога.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Как троп, аллегория используется в баснях, притчах, моралите; в изобразительных искусствах выражается определёнными атрибутами.Аллегория возникла на почве мифологии, нашла отражение в фольклоре, и получила свое развитие в изобразительном искусстве.Основным способом изображения аллегории, является обобщение человеческих понятий; представления раскрываются в образах и поведении животных, растений, мифологических и сказочных персонажей, неживых предметах, что обретают переносное значение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Пример: аллегория «правосудие» — Фемида (женщина с весами).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5373688"/>
            <a:ext cx="9144000" cy="1484312"/>
          </a:xfrm>
        </p:spPr>
        <p:txBody>
          <a:bodyPr/>
          <a:lstStyle/>
          <a:p>
            <a:r>
              <a:rPr lang="ru-RU" altLang="ru-RU" sz="4000"/>
              <a:t>Аллегория времени, управляемого мудростью (В.Тициан 1565)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4859338" cy="55895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Прилагаемые этим живым существам качества и наружность заимствуются от поступков и следствий того, что соответствует заключённому в этих понятиях обособлению, например, обособление боя и войны обозначается посредством военных орудий, времён года — посредством соответствующих им цветов, плодов или же занятий, беспристрастность — посредством весов и повязки на глазах, смерть — посредством клепсидры и косы. </a:t>
            </a:r>
          </a:p>
        </p:txBody>
      </p:sp>
      <p:pic>
        <p:nvPicPr>
          <p:cNvPr id="45063" name="Picture 7" descr="Рисунок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1225" y="0"/>
            <a:ext cx="4422775" cy="486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ru-RU" altLang="ru-RU"/>
              <a:t>Олицетворение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7164388" cy="60213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b="1"/>
              <a:t>Олицетворение </a:t>
            </a:r>
            <a:r>
              <a:rPr lang="ru-RU" altLang="ru-RU"/>
              <a:t>— вид метафоры, перенесение свойств одушевлённых предметов на неодушевлённые. Весьма часто олицетворение применяется при изображении природы, которая наделяется теми или иными человеческими чертами, например:</a:t>
            </a:r>
          </a:p>
          <a:p>
            <a:pPr>
              <a:lnSpc>
                <a:spcPct val="90000"/>
              </a:lnSpc>
            </a:pPr>
            <a:r>
              <a:rPr lang="ru-RU" altLang="ru-RU"/>
              <a:t>А и горе, горе, гореваньице!</a:t>
            </a:r>
            <a:br>
              <a:rPr lang="ru-RU" altLang="ru-RU"/>
            </a:br>
            <a:r>
              <a:rPr lang="ru-RU" altLang="ru-RU" b="1"/>
              <a:t>А и лыком горе подпоясалось</a:t>
            </a:r>
            <a:r>
              <a:rPr lang="ru-RU" altLang="ru-RU"/>
              <a:t>,</a:t>
            </a:r>
            <a:br>
              <a:rPr lang="ru-RU" altLang="ru-RU"/>
            </a:br>
            <a:r>
              <a:rPr lang="ru-RU" altLang="ru-RU"/>
              <a:t>Мочалами ноги изопутаны.</a:t>
            </a:r>
          </a:p>
          <a:p>
            <a:pPr>
              <a:lnSpc>
                <a:spcPct val="90000"/>
              </a:lnSpc>
            </a:pPr>
            <a:r>
              <a:rPr lang="ru-RU" altLang="ru-RU"/>
              <a:t>Или: олицетворение церкви </a:t>
            </a:r>
            <a:r>
              <a:rPr lang="en-US" altLang="ru-RU"/>
              <a:t>=&gt;</a:t>
            </a:r>
            <a:endParaRPr lang="ru-RU" altLang="ru-RU"/>
          </a:p>
        </p:txBody>
      </p:sp>
      <p:pic>
        <p:nvPicPr>
          <p:cNvPr id="18437" name="Picture 5" descr="145px-Statue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133600"/>
            <a:ext cx="2438400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908050"/>
          </a:xfrm>
        </p:spPr>
        <p:txBody>
          <a:bodyPr/>
          <a:lstStyle/>
          <a:p>
            <a:r>
              <a:rPr lang="ru-RU" altLang="ru-RU"/>
              <a:t>Ирония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144000" cy="6021387"/>
          </a:xfrm>
        </p:spPr>
        <p:txBody>
          <a:bodyPr/>
          <a:lstStyle/>
          <a:p>
            <a:r>
              <a:rPr lang="ru-RU" altLang="ru-RU" sz="2800" b="1"/>
              <a:t>Иро́ния</a:t>
            </a:r>
            <a:r>
              <a:rPr lang="ru-RU" altLang="ru-RU" sz="2800"/>
              <a:t>  — троп, в котором истинный смысл скрыт или противоречит (противопоставляется) смыслу явному. Ирония создаёт ощущение, что предмет обсуждения не таков, каким он кажется.</a:t>
            </a:r>
          </a:p>
          <a:p>
            <a:r>
              <a:rPr lang="ru-RU" altLang="ru-RU" sz="2800"/>
              <a:t>По определению Аристотеля, ирония есть «высказывание, содержащее насмешку над тем, кто так действительно думает».</a:t>
            </a:r>
            <a:endParaRPr lang="ru-RU" altLang="ru-RU" sz="2800" b="1"/>
          </a:p>
          <a:p>
            <a:r>
              <a:rPr lang="ru-RU" altLang="ru-RU" sz="2800" b="1"/>
              <a:t>Ирония</a:t>
            </a:r>
            <a:r>
              <a:rPr lang="ru-RU" altLang="ru-RU" sz="2800"/>
              <a:t> — употребление слов в отрицательном смысле, прямо противоположном буквальному. Пример: «Ну ты храбрец!», «Умён-умён...». Здесь положительные высказывания имеют отрицательный подтекст.</a:t>
            </a:r>
          </a:p>
        </p:txBody>
      </p:sp>
      <p:pic>
        <p:nvPicPr>
          <p:cNvPr id="19462" name="Picture 6" descr="MC900326414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6463" cy="90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836613"/>
          </a:xfrm>
        </p:spPr>
        <p:txBody>
          <a:bodyPr/>
          <a:lstStyle/>
          <a:p>
            <a:r>
              <a:rPr lang="ru-RU" altLang="ru-RU"/>
              <a:t>Сарказм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25538"/>
            <a:ext cx="9144000" cy="55435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 b="1"/>
              <a:t>Сарка́зм </a:t>
            </a:r>
            <a:r>
              <a:rPr lang="ru-RU" altLang="ru-RU" sz="2000"/>
              <a:t>— один из видов сатирического изобличения, язвительная насмешка, высшая степень иронии, основанная не только на усиленном контрасте подразумеваемого и выражаемого, но и на немедленном намеренном обнажении подразумеваемого.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Сарказм — это жёсткая насмешка, которая может открываться позитивным суждением, но в целом всегда содержит негативную окраску и указывает на недостаток человека, предмета или явления, то есть того, в отношении чего происходит.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Как и сатира, сарказм заключает в себе борьбу с враждебными явлениями действительности через осмеяние их. Беспощадность, резкость изобличения — отличительная особенность сарказма. В отличие от иронии, в сарказме находит свое выражение высшая степень негодования, ненависть. Сарказм никогда не является характерным приёмом юмориста, который, выявляя смешное в действительности, изображает её всегда с известной долей симпатии и сочувствия.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Пример: очень умный у вас вопрос. Вы наверное настоящий интеллектуал? </a:t>
            </a:r>
          </a:p>
        </p:txBody>
      </p:sp>
      <p:pic>
        <p:nvPicPr>
          <p:cNvPr id="20486" name="Picture 6" descr="MC900326414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6013" cy="1116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03575" y="0"/>
            <a:ext cx="5940425" cy="1139825"/>
          </a:xfrm>
        </p:spPr>
        <p:txBody>
          <a:bodyPr/>
          <a:lstStyle/>
          <a:p>
            <a:r>
              <a:rPr lang="ru-RU" altLang="ru-RU"/>
              <a:t>Задания</a:t>
            </a:r>
          </a:p>
        </p:txBody>
      </p:sp>
      <p:pic>
        <p:nvPicPr>
          <p:cNvPr id="40964" name="Picture 4" descr="22f49a7152d1">
            <a:hlinkClick r:id="rId2"/>
          </p:cNvPr>
          <p:cNvPicPr>
            <a:picLocks noChangeAspect="1" noChangeArrowheads="1"/>
          </p:cNvPicPr>
          <p:nvPr>
            <p:ph type="body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4038600" cy="4446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096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067175" y="836613"/>
            <a:ext cx="4038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/>
              <a:t>1)Дайте краткое определение слову </a:t>
            </a:r>
            <a:r>
              <a:rPr lang="ru-RU" altLang="ru-RU" sz="2800" b="1"/>
              <a:t>троп</a:t>
            </a:r>
            <a:r>
              <a:rPr lang="ru-RU" altLang="ru-RU" sz="2800"/>
              <a:t>.</a:t>
            </a:r>
          </a:p>
          <a:p>
            <a:pPr>
              <a:lnSpc>
                <a:spcPct val="90000"/>
              </a:lnSpc>
            </a:pPr>
            <a:endParaRPr lang="ru-RU" altLang="ru-RU" sz="2800" b="1"/>
          </a:p>
          <a:p>
            <a:pPr>
              <a:lnSpc>
                <a:spcPct val="90000"/>
              </a:lnSpc>
            </a:pPr>
            <a:r>
              <a:rPr lang="ru-RU" altLang="ru-RU" sz="2800"/>
              <a:t>2) Что за аллегория изображена слева?</a:t>
            </a:r>
          </a:p>
          <a:p>
            <a:pPr>
              <a:lnSpc>
                <a:spcPct val="90000"/>
              </a:lnSpc>
            </a:pPr>
            <a:endParaRPr lang="ru-RU" altLang="ru-RU" sz="2800"/>
          </a:p>
          <a:p>
            <a:pPr>
              <a:lnSpc>
                <a:spcPct val="90000"/>
              </a:lnSpc>
            </a:pPr>
            <a:r>
              <a:rPr lang="ru-RU" altLang="ru-RU" sz="2800"/>
              <a:t>3)Назовите как можно больше видов троп.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5513" y="2492375"/>
            <a:ext cx="4906962" cy="2333625"/>
          </a:xfrm>
        </p:spPr>
        <p:txBody>
          <a:bodyPr/>
          <a:lstStyle/>
          <a:p>
            <a:r>
              <a:rPr lang="ru-RU" altLang="ru-RU" sz="5400"/>
              <a:t>Спасибо за       внимание!!!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Тропы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b="1"/>
              <a:t>Троп</a:t>
            </a:r>
            <a:r>
              <a:rPr lang="ru-RU" altLang="ru-RU"/>
              <a:t> — иносказание. В художественном произведении слова и выражения, используемые в переносном значении с целью усилить образность языка, художественную выразительность речи.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r>
              <a:rPr lang="ru-RU" altLang="ru-RU"/>
              <a:t>Основные виды тропов: 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692150"/>
            <a:ext cx="4500563" cy="6165850"/>
          </a:xfrm>
        </p:spPr>
        <p:txBody>
          <a:bodyPr/>
          <a:lstStyle/>
          <a:p>
            <a:r>
              <a:rPr lang="ru-RU" altLang="ru-RU" sz="2800">
                <a:hlinkClick r:id="rId2" action="ppaction://hlinksldjump"/>
              </a:rPr>
              <a:t>Метафора</a:t>
            </a:r>
            <a:r>
              <a:rPr lang="ru-RU" altLang="ru-RU" sz="2800"/>
              <a:t> </a:t>
            </a:r>
          </a:p>
          <a:p>
            <a:r>
              <a:rPr lang="ru-RU" altLang="ru-RU" sz="2800">
                <a:hlinkClick r:id="rId3" action="ppaction://hlinksldjump"/>
              </a:rPr>
              <a:t>Метонимия</a:t>
            </a:r>
            <a:r>
              <a:rPr lang="ru-RU" altLang="ru-RU" sz="2800"/>
              <a:t> </a:t>
            </a:r>
          </a:p>
          <a:p>
            <a:r>
              <a:rPr lang="ru-RU" altLang="ru-RU" sz="2800">
                <a:hlinkClick r:id="rId4" action="ppaction://hlinksldjump"/>
              </a:rPr>
              <a:t>Синекдоха</a:t>
            </a:r>
            <a:r>
              <a:rPr lang="ru-RU" altLang="ru-RU" sz="2800"/>
              <a:t> </a:t>
            </a:r>
          </a:p>
          <a:p>
            <a:r>
              <a:rPr lang="ru-RU" altLang="ru-RU" sz="2800">
                <a:hlinkClick r:id="rId5" action="ppaction://hlinksldjump"/>
              </a:rPr>
              <a:t>Гипербола</a:t>
            </a:r>
            <a:r>
              <a:rPr lang="ru-RU" altLang="ru-RU" sz="2800"/>
              <a:t> </a:t>
            </a:r>
          </a:p>
          <a:p>
            <a:r>
              <a:rPr lang="ru-RU" altLang="ru-RU" sz="2800">
                <a:hlinkClick r:id="rId6" action="ppaction://hlinksldjump"/>
              </a:rPr>
              <a:t>Литота</a:t>
            </a:r>
            <a:r>
              <a:rPr lang="ru-RU" altLang="ru-RU" sz="2800"/>
              <a:t> </a:t>
            </a:r>
          </a:p>
          <a:p>
            <a:r>
              <a:rPr lang="ru-RU" altLang="ru-RU" sz="2800">
                <a:hlinkClick r:id="rId7" action="ppaction://hlinksldjump"/>
              </a:rPr>
              <a:t>Сравнение</a:t>
            </a:r>
            <a:r>
              <a:rPr lang="ru-RU" altLang="ru-RU" sz="2800"/>
              <a:t> </a:t>
            </a:r>
          </a:p>
          <a:p>
            <a:r>
              <a:rPr lang="ru-RU" altLang="ru-RU" sz="2800">
                <a:hlinkClick r:id="rId8" action="ppaction://hlinksldjump"/>
              </a:rPr>
              <a:t>Перифраз</a:t>
            </a:r>
            <a:r>
              <a:rPr lang="ru-RU" altLang="ru-RU" sz="2800"/>
              <a:t> </a:t>
            </a:r>
          </a:p>
          <a:p>
            <a:r>
              <a:rPr lang="ru-RU" altLang="ru-RU" sz="2800">
                <a:hlinkClick r:id="rId9" action="ppaction://hlinksldjump"/>
              </a:rPr>
              <a:t>Аллегория</a:t>
            </a:r>
            <a:r>
              <a:rPr lang="ru-RU" altLang="ru-RU" sz="2800"/>
              <a:t> </a:t>
            </a:r>
          </a:p>
          <a:p>
            <a:r>
              <a:rPr lang="ru-RU" altLang="ru-RU" sz="2800">
                <a:hlinkClick r:id="rId10" action="ppaction://hlinksldjump"/>
              </a:rPr>
              <a:t>Олицетворение</a:t>
            </a:r>
            <a:r>
              <a:rPr lang="ru-RU" altLang="ru-RU" sz="2800"/>
              <a:t> </a:t>
            </a:r>
          </a:p>
          <a:p>
            <a:r>
              <a:rPr lang="ru-RU" altLang="ru-RU" sz="2800">
                <a:hlinkClick r:id="rId11" action="ppaction://hlinksldjump"/>
              </a:rPr>
              <a:t>Ирония </a:t>
            </a:r>
            <a:endParaRPr lang="ru-RU" altLang="ru-RU" sz="2800"/>
          </a:p>
          <a:p>
            <a:r>
              <a:rPr lang="ru-RU" altLang="ru-RU" sz="2800">
                <a:hlinkClick r:id="rId12" action="ppaction://hlinksldjump"/>
              </a:rPr>
              <a:t>Сарказм </a:t>
            </a:r>
            <a:endParaRPr lang="ru-RU" altLang="ru-RU" sz="280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3563938" y="836613"/>
            <a:ext cx="5580062" cy="6021387"/>
          </a:xfrm>
        </p:spPr>
        <p:txBody>
          <a:bodyPr/>
          <a:lstStyle/>
          <a:p>
            <a:endParaRPr lang="ru-RU" altLang="ru-RU" sz="2800"/>
          </a:p>
        </p:txBody>
      </p:sp>
      <p:pic>
        <p:nvPicPr>
          <p:cNvPr id="4103" name="Picture 7" descr="Картинка 3 из 64000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400" y="1168400"/>
            <a:ext cx="5689600" cy="568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836613"/>
          </a:xfrm>
        </p:spPr>
        <p:txBody>
          <a:bodyPr/>
          <a:lstStyle/>
          <a:p>
            <a:r>
              <a:rPr lang="ru-RU" altLang="ru-RU"/>
              <a:t>Метафора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5175"/>
            <a:ext cx="9144000" cy="60928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 b="1"/>
              <a:t>Мета́фора</a:t>
            </a:r>
            <a:r>
              <a:rPr lang="ru-RU" altLang="ru-RU" sz="2000"/>
              <a:t>— троп, использующий название объекта одного класса для описания объекта другого класса. Термин принадлежит Аристотелю и связан с его пониманием искусства как подражания жизни. Метафора Аристотеля в сущности почти неотличима от гиперболы (преувеличения), от синекдохи , от простого сравнения или олицетворения и уподобления. Во всех случаях присутствует перенесение смысла с одного на другое. Развёрнутая метафора породила множество жанров.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0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Косвенное сообщение в виде истории или образного выражения, использующего сравнение.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0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Оборот речи, состоящий в употреблении слов и выражений в переносном смысле на основе какой-то аналогии, сходства, сравнения.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0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В метафоре можно выделить 4 «элемента»: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 Категория или контекст,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 Объект внутри конкретной категории,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 Процесс, каким этот объект осуществляет функцию, и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 Приложения этого процесса к реальным ситуациям, или пересечения с ними. </a:t>
            </a:r>
          </a:p>
        </p:txBody>
      </p:sp>
      <p:pic>
        <p:nvPicPr>
          <p:cNvPr id="7176" name="Picture 8" descr="MC900326414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36613" cy="836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908050"/>
          </a:xfrm>
        </p:spPr>
        <p:txBody>
          <a:bodyPr/>
          <a:lstStyle/>
          <a:p>
            <a:r>
              <a:rPr lang="ru-RU" altLang="ru-RU"/>
              <a:t>Метонимия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144000" cy="56880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 b="1"/>
              <a:t>Метони́мия</a:t>
            </a:r>
            <a:r>
              <a:rPr lang="ru-RU" altLang="ru-RU" sz="2400"/>
              <a:t> - вид тропа, словосочетание, в котором одно слово замещается другим, обозначающим предмет (явление), находящийся в той или иной (пространственной, временной и т. д.) связи с предметом, который обозначается замещаемым словом. Замещающее слово при этом употребляется в переносном значении. Метонимию следует отличать от метафоры, с которой её нередко путают, между тем как метонимия основана на замене слова «по смежности» (часть вместо целого или наоборот, представитель вместо класса или наоборот, вместилище вместо содержимого или наоборот, и т. п.), а метафора — «по сходству». Частным случаем метонимии является синекдоха.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Пример: «Все флаги в гости к нам», где флаги замещают страны (часть заменяет целое).</a:t>
            </a:r>
          </a:p>
        </p:txBody>
      </p:sp>
      <p:pic>
        <p:nvPicPr>
          <p:cNvPr id="8199" name="Picture 7" descr="MC900326414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0113" cy="900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81075"/>
          </a:xfrm>
        </p:spPr>
        <p:txBody>
          <a:bodyPr/>
          <a:lstStyle/>
          <a:p>
            <a:r>
              <a:rPr lang="ru-RU" altLang="ru-RU"/>
              <a:t>Синекдоха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144000" cy="6021387"/>
          </a:xfrm>
        </p:spPr>
        <p:txBody>
          <a:bodyPr/>
          <a:lstStyle/>
          <a:p>
            <a:r>
              <a:rPr lang="ru-RU" altLang="ru-RU" sz="2800" b="1"/>
              <a:t>Сине́кдоха</a:t>
            </a:r>
            <a:r>
              <a:rPr lang="ru-RU" altLang="ru-RU" sz="2800"/>
              <a:t>— троп, состоящий в назывании целого через его часть или наоборот. Синекдоха является видом метонимии.</a:t>
            </a:r>
          </a:p>
          <a:p>
            <a:r>
              <a:rPr lang="ru-RU" altLang="ru-RU" sz="2800"/>
              <a:t>Синекдоха — приём, состоящий в перенесении значения с одного предмета на другой по признаку количественного между ними сходства.</a:t>
            </a:r>
          </a:p>
          <a:p>
            <a:r>
              <a:rPr lang="ru-RU" altLang="ru-RU" sz="2800"/>
              <a:t>Примеры:</a:t>
            </a:r>
          </a:p>
          <a:p>
            <a:r>
              <a:rPr lang="ru-RU" altLang="ru-RU" sz="2800"/>
              <a:t>«Покупатель выбирает качественные продукты». Слово «Покупатель» заменяет всё множество возможных покупателей. </a:t>
            </a:r>
          </a:p>
          <a:p>
            <a:r>
              <a:rPr lang="ru-RU" altLang="ru-RU" sz="2800"/>
              <a:t>«Корма причалила к берегу». </a:t>
            </a:r>
          </a:p>
          <a:p>
            <a:r>
              <a:rPr lang="ru-RU" altLang="ru-RU" sz="2800"/>
              <a:t>Подразумевается корабль. </a:t>
            </a:r>
          </a:p>
          <a:p>
            <a:endParaRPr lang="ru-RU" altLang="ru-RU" sz="2800"/>
          </a:p>
        </p:txBody>
      </p:sp>
      <p:pic>
        <p:nvPicPr>
          <p:cNvPr id="9222" name="Picture 6" descr="MC900326414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0113" cy="900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08050"/>
          </a:xfrm>
        </p:spPr>
        <p:txBody>
          <a:bodyPr/>
          <a:lstStyle/>
          <a:p>
            <a:r>
              <a:rPr lang="ru-RU" altLang="ru-RU"/>
              <a:t>Гипербола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9144000" cy="6021387"/>
          </a:xfrm>
        </p:spPr>
        <p:txBody>
          <a:bodyPr/>
          <a:lstStyle/>
          <a:p>
            <a:r>
              <a:rPr lang="ru-RU" altLang="ru-RU" b="1"/>
              <a:t>Гипе́рбола </a:t>
            </a:r>
            <a:r>
              <a:rPr lang="ru-RU" altLang="ru-RU"/>
              <a:t>— стилистическая фигура явного и намеренного преувеличения, с целью усиления выразительности и подчёркивания сказанной мысли, например «я говорил это тысячу раз» или «нам еды на полгода хватит».</a:t>
            </a:r>
          </a:p>
          <a:p>
            <a:r>
              <a:rPr lang="ru-RU" altLang="ru-RU"/>
              <a:t>Гипербола часто сочетается с другими стилистическими приёмами, придавая им соответствующую окраску: гиперболические сравнения, метафоры и т. п. («волны вставали горами»)</a:t>
            </a:r>
          </a:p>
        </p:txBody>
      </p:sp>
      <p:pic>
        <p:nvPicPr>
          <p:cNvPr id="10246" name="Picture 6" descr="MC900326414[1]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8050" cy="90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443663" cy="836613"/>
          </a:xfrm>
        </p:spPr>
        <p:txBody>
          <a:bodyPr/>
          <a:lstStyle/>
          <a:p>
            <a:r>
              <a:rPr lang="ru-RU" altLang="ru-RU"/>
              <a:t>Литота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92150"/>
            <a:ext cx="8675688" cy="16573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 b="1"/>
              <a:t>Лито́та</a:t>
            </a:r>
            <a:r>
              <a:rPr lang="ru-RU" altLang="ru-RU" sz="2400"/>
              <a:t>, </a:t>
            </a:r>
            <a:r>
              <a:rPr lang="ru-RU" altLang="ru-RU" sz="2400" b="1"/>
              <a:t>литотес </a:t>
            </a:r>
            <a:r>
              <a:rPr lang="ru-RU" altLang="ru-RU" sz="2400"/>
              <a:t>— троп, имеющий значение преуменьшения или нарочитого смягчения.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Литота — это образное выражение, стилистическая фигура, оборот, в котором содержится художественное преуменьшение величины, силы значения изображаемого предмета или явления. Литота в этом смысле противоположна гиперболе, поэтому по-другому её называют </a:t>
            </a:r>
            <a:r>
              <a:rPr lang="ru-RU" altLang="ru-RU" sz="2400" b="1"/>
              <a:t>обратной гиперболой</a:t>
            </a:r>
            <a:r>
              <a:rPr lang="ru-RU" altLang="ru-RU" sz="2400"/>
              <a:t>. В литоте на основании какого-либо общего признака сопоставляются два разнородных явления, но этот признак представлен в явлении-средстве сопоставления в значительно меньшей степени, нежели в явлении-объекте сопоставления.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Например: «Лошадь величиной с кошку», «Жизнь человека — один миг» и т. п.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916113"/>
          </a:xfrm>
        </p:spPr>
        <p:txBody>
          <a:bodyPr/>
          <a:lstStyle/>
          <a:p>
            <a:r>
              <a:rPr lang="ru-RU" altLang="ru-RU"/>
              <a:t>Перед вами пример литоты</a:t>
            </a:r>
          </a:p>
        </p:txBody>
      </p:sp>
      <p:pic>
        <p:nvPicPr>
          <p:cNvPr id="43012" name="Picture 4" descr="Картинка 14 из 232">
            <a:hlinkClick r:id="rId2" action="ppaction://hlinksldjump"/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971675"/>
            <a:ext cx="9144000" cy="4886325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113</TotalTime>
  <Words>684</Words>
  <Application>Microsoft Office PowerPoint</Application>
  <PresentationFormat>Экран (4:3)</PresentationFormat>
  <Paragraphs>79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Times New Roman</vt:lpstr>
      <vt:lpstr>Verdana</vt:lpstr>
      <vt:lpstr>Wingdings</vt:lpstr>
      <vt:lpstr>Глобус</vt:lpstr>
      <vt:lpstr>Тропы</vt:lpstr>
      <vt:lpstr>Тропы</vt:lpstr>
      <vt:lpstr>Основные виды тропов: </vt:lpstr>
      <vt:lpstr>Метафора</vt:lpstr>
      <vt:lpstr>Метонимия</vt:lpstr>
      <vt:lpstr>Синекдоха</vt:lpstr>
      <vt:lpstr>Гипербола</vt:lpstr>
      <vt:lpstr>Литота</vt:lpstr>
      <vt:lpstr>Перед вами пример литоты</vt:lpstr>
      <vt:lpstr>Сравнение</vt:lpstr>
      <vt:lpstr>Перифраз</vt:lpstr>
      <vt:lpstr>Аллегория</vt:lpstr>
      <vt:lpstr>Аллегория времени, управляемого мудростью (В.Тициан 1565)</vt:lpstr>
      <vt:lpstr>Олицетворение</vt:lpstr>
      <vt:lpstr>Ирония</vt:lpstr>
      <vt:lpstr>Сарказм</vt:lpstr>
      <vt:lpstr>Задания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Тропы</dc:title>
  <dc:creator>Семья</dc:creator>
  <cp:lastModifiedBy>admin</cp:lastModifiedBy>
  <cp:revision>4</cp:revision>
  <dcterms:created xsi:type="dcterms:W3CDTF">2010-11-10T11:39:02Z</dcterms:created>
  <dcterms:modified xsi:type="dcterms:W3CDTF">2015-04-08T17:22:40Z</dcterms:modified>
</cp:coreProperties>
</file>