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3399"/>
    <a:srgbClr val="66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9114EB0-A7EB-4B97-B01D-FFAF7665418B}" type="slidenum">
              <a:rPr lang="ru-RU" altLang="ru-RU"/>
              <a:pPr/>
              <a:t>‹#›</a:t>
            </a:fld>
            <a:endParaRPr lang="ru-RU" altLang="ru-RU"/>
          </a:p>
        </p:txBody>
      </p:sp>
    </p:spTree>
    <p:extLst>
      <p:ext uri="{BB962C8B-B14F-4D97-AF65-F5344CB8AC3E}">
        <p14:creationId xmlns:p14="http://schemas.microsoft.com/office/powerpoint/2010/main" val="1679869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DA2945D-84B0-4369-B467-B5DBCDA4C8BC}" type="slidenum">
              <a:rPr lang="ru-RU" altLang="ru-RU"/>
              <a:pPr/>
              <a:t>‹#›</a:t>
            </a:fld>
            <a:endParaRPr lang="ru-RU" altLang="ru-RU"/>
          </a:p>
        </p:txBody>
      </p:sp>
    </p:spTree>
    <p:extLst>
      <p:ext uri="{BB962C8B-B14F-4D97-AF65-F5344CB8AC3E}">
        <p14:creationId xmlns:p14="http://schemas.microsoft.com/office/powerpoint/2010/main" val="204213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E661CBAD-F17C-41B3-8591-8DDD83875096}" type="slidenum">
              <a:rPr lang="ru-RU" altLang="ru-RU"/>
              <a:pPr/>
              <a:t>‹#›</a:t>
            </a:fld>
            <a:endParaRPr lang="ru-RU" altLang="ru-RU"/>
          </a:p>
        </p:txBody>
      </p:sp>
    </p:spTree>
    <p:extLst>
      <p:ext uri="{BB962C8B-B14F-4D97-AF65-F5344CB8AC3E}">
        <p14:creationId xmlns:p14="http://schemas.microsoft.com/office/powerpoint/2010/main" val="30573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04F53A01-62DF-4DE6-B308-66310130FA9C}" type="slidenum">
              <a:rPr lang="ru-RU" altLang="ru-RU"/>
              <a:pPr/>
              <a:t>‹#›</a:t>
            </a:fld>
            <a:endParaRPr lang="ru-RU" altLang="ru-RU"/>
          </a:p>
        </p:txBody>
      </p:sp>
    </p:spTree>
    <p:extLst>
      <p:ext uri="{BB962C8B-B14F-4D97-AF65-F5344CB8AC3E}">
        <p14:creationId xmlns:p14="http://schemas.microsoft.com/office/powerpoint/2010/main" val="107154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8E807335-FA64-42F8-9947-1A7815E263E5}" type="slidenum">
              <a:rPr lang="ru-RU" altLang="ru-RU"/>
              <a:pPr/>
              <a:t>‹#›</a:t>
            </a:fld>
            <a:endParaRPr lang="ru-RU" altLang="ru-RU"/>
          </a:p>
        </p:txBody>
      </p:sp>
    </p:spTree>
    <p:extLst>
      <p:ext uri="{BB962C8B-B14F-4D97-AF65-F5344CB8AC3E}">
        <p14:creationId xmlns:p14="http://schemas.microsoft.com/office/powerpoint/2010/main" val="238031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06A209CE-AB06-40F9-B573-B5096D16DEFF}" type="slidenum">
              <a:rPr lang="ru-RU" altLang="ru-RU"/>
              <a:pPr/>
              <a:t>‹#›</a:t>
            </a:fld>
            <a:endParaRPr lang="ru-RU" altLang="ru-RU"/>
          </a:p>
        </p:txBody>
      </p:sp>
    </p:spTree>
    <p:extLst>
      <p:ext uri="{BB962C8B-B14F-4D97-AF65-F5344CB8AC3E}">
        <p14:creationId xmlns:p14="http://schemas.microsoft.com/office/powerpoint/2010/main" val="2501507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C4E76B18-2773-436B-9F0B-0AD99CEBF561}" type="slidenum">
              <a:rPr lang="ru-RU" altLang="ru-RU"/>
              <a:pPr/>
              <a:t>‹#›</a:t>
            </a:fld>
            <a:endParaRPr lang="ru-RU" altLang="ru-RU"/>
          </a:p>
        </p:txBody>
      </p:sp>
    </p:spTree>
    <p:extLst>
      <p:ext uri="{BB962C8B-B14F-4D97-AF65-F5344CB8AC3E}">
        <p14:creationId xmlns:p14="http://schemas.microsoft.com/office/powerpoint/2010/main" val="145761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8147512D-77E4-46F5-85C9-C56A1382A9A7}" type="slidenum">
              <a:rPr lang="ru-RU" altLang="ru-RU"/>
              <a:pPr/>
              <a:t>‹#›</a:t>
            </a:fld>
            <a:endParaRPr lang="ru-RU" altLang="ru-RU"/>
          </a:p>
        </p:txBody>
      </p:sp>
    </p:spTree>
    <p:extLst>
      <p:ext uri="{BB962C8B-B14F-4D97-AF65-F5344CB8AC3E}">
        <p14:creationId xmlns:p14="http://schemas.microsoft.com/office/powerpoint/2010/main" val="4022124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002A2BFD-D237-4BB6-B623-34B698F987A4}" type="slidenum">
              <a:rPr lang="ru-RU" altLang="ru-RU"/>
              <a:pPr/>
              <a:t>‹#›</a:t>
            </a:fld>
            <a:endParaRPr lang="ru-RU" altLang="ru-RU"/>
          </a:p>
        </p:txBody>
      </p:sp>
    </p:spTree>
    <p:extLst>
      <p:ext uri="{BB962C8B-B14F-4D97-AF65-F5344CB8AC3E}">
        <p14:creationId xmlns:p14="http://schemas.microsoft.com/office/powerpoint/2010/main" val="106475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C1C52C69-653B-4962-9EBC-854E30147081}" type="slidenum">
              <a:rPr lang="ru-RU" altLang="ru-RU"/>
              <a:pPr/>
              <a:t>‹#›</a:t>
            </a:fld>
            <a:endParaRPr lang="ru-RU" altLang="ru-RU"/>
          </a:p>
        </p:txBody>
      </p:sp>
    </p:spTree>
    <p:extLst>
      <p:ext uri="{BB962C8B-B14F-4D97-AF65-F5344CB8AC3E}">
        <p14:creationId xmlns:p14="http://schemas.microsoft.com/office/powerpoint/2010/main" val="65666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F8EE20EE-8021-4B8C-B184-6CF12854FB15}" type="slidenum">
              <a:rPr lang="ru-RU" altLang="ru-RU"/>
              <a:pPr/>
              <a:t>‹#›</a:t>
            </a:fld>
            <a:endParaRPr lang="ru-RU" altLang="ru-RU"/>
          </a:p>
        </p:txBody>
      </p:sp>
    </p:spTree>
    <p:extLst>
      <p:ext uri="{BB962C8B-B14F-4D97-AF65-F5344CB8AC3E}">
        <p14:creationId xmlns:p14="http://schemas.microsoft.com/office/powerpoint/2010/main" val="118761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D2CA0A8-55BC-4F7D-8FAE-B5B9304B9837}"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8" descr="3CRFKKCAZ8CY9ECAJ85Q3KCAXF4W3KCA77ORHCCAS8FXDCCAR3SWS5CAI5CCUUCAK6YWN2CAL0V319CAQ0HRGHCAX5HPIKCA882TV7CAQFT6B7CAPGHMA7CAMQM4IFCAV16OIZCAUU88X4CAA9D2L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ctrTitle"/>
          </p:nvPr>
        </p:nvSpPr>
        <p:spPr/>
        <p:txBody>
          <a:bodyPr/>
          <a:lstStyle/>
          <a:p>
            <a:pPr eaLnBrk="1" hangingPunct="1"/>
            <a:r>
              <a:rPr lang="en-US" altLang="ru-RU" smtClean="0">
                <a:solidFill>
                  <a:srgbClr val="0000CC"/>
                </a:solidFill>
              </a:rPr>
              <a:t>Local languages of Canada</a:t>
            </a:r>
            <a:endParaRPr lang="ru-RU" altLang="ru-RU" smtClean="0">
              <a:solidFill>
                <a:srgbClr val="0000CC"/>
              </a:solidFill>
            </a:endParaRPr>
          </a:p>
        </p:txBody>
      </p:sp>
      <p:sp>
        <p:nvSpPr>
          <p:cNvPr id="2051" name="Rectangle 3"/>
          <p:cNvSpPr>
            <a:spLocks noGrp="1" noChangeArrowheads="1"/>
          </p:cNvSpPr>
          <p:nvPr>
            <p:ph type="subTitle" idx="1"/>
          </p:nvPr>
        </p:nvSpPr>
        <p:spPr/>
        <p:txBody>
          <a:bodyPr/>
          <a:lstStyle/>
          <a:p>
            <a:pPr eaLnBrk="1" hangingPunct="1"/>
            <a:r>
              <a:rPr lang="en-US" altLang="ru-RU" smtClean="0"/>
              <a:t>Made by</a:t>
            </a:r>
          </a:p>
          <a:p>
            <a:pPr eaLnBrk="1" hangingPunct="1"/>
            <a:r>
              <a:rPr lang="en-US" altLang="ru-RU" smtClean="0"/>
              <a:t>Sineok Vlad</a:t>
            </a:r>
          </a:p>
          <a:p>
            <a:pPr eaLnBrk="1" hangingPunct="1"/>
            <a:r>
              <a:rPr lang="en-US" altLang="ru-RU" smtClean="0"/>
              <a:t>8m form</a:t>
            </a:r>
            <a:endParaRPr lang="ru-RU" altLang="ru-R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228" fill="hold">
                                          <p:stCondLst>
                                            <p:cond delay="0"/>
                                          </p:stCondLst>
                                        </p:cTn>
                                        <p:tgtEl>
                                          <p:spTgt spid="2"/>
                                        </p:tgtEl>
                                        <p:attrNameLst>
                                          <p:attrName>style.rotation</p:attrName>
                                        </p:attrNameLst>
                                      </p:cBhvr>
                                      <p:to>
                                        <p:strVal val="-45.0"/>
                                      </p:to>
                                    </p:set>
                                    <p:anim calcmode="lin" valueType="num">
                                      <p:cBhvr>
                                        <p:cTn id="8" dur="228" fill="hold">
                                          <p:stCondLst>
                                            <p:cond delay="228"/>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2"/>
                                        </p:tgtEl>
                                        <p:attrNameLst>
                                          <p:attrName>ppt_y</p:attrName>
                                        </p:attrNameLst>
                                      </p:cBhvr>
                                      <p:tavLst>
                                        <p:tav tm="0">
                                          <p:val>
                                            <p:strVal val="#ppt_y-(0.354*#ppt_w-0.172*#ppt_h)"/>
                                          </p:val>
                                        </p:tav>
                                        <p:tav tm="100000">
                                          <p:val>
                                            <p:strVal val="#ppt_y"/>
                                          </p:val>
                                        </p:tav>
                                      </p:tavLst>
                                    </p:anim>
                                  </p:childTnLst>
                                </p:cTn>
                              </p:par>
                              <p:par>
                                <p:cTn id="12" presetID="8" presetClass="entr" presetSubtype="16" fill="hold" nodeType="with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diamond(in)">
                                      <p:cBhvr>
                                        <p:cTn id="14" dur="2000"/>
                                        <p:tgtEl>
                                          <p:spTgt spid="2051">
                                            <p:txEl>
                                              <p:pRg st="0" end="0"/>
                                            </p:txEl>
                                          </p:spTgt>
                                        </p:tgtEl>
                                      </p:cBhvr>
                                    </p:animEffect>
                                  </p:childTnLst>
                                </p:cTn>
                              </p:par>
                              <p:par>
                                <p:cTn id="15" presetID="8" presetClass="entr" presetSubtype="16" fill="hold" nodeType="with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diamond(in)">
                                      <p:cBhvr>
                                        <p:cTn id="17" dur="2000"/>
                                        <p:tgtEl>
                                          <p:spTgt spid="2051">
                                            <p:txEl>
                                              <p:pRg st="1" end="1"/>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2051">
                                            <p:txEl>
                                              <p:pRg st="2" end="2"/>
                                            </p:txEl>
                                          </p:spTgt>
                                        </p:tgtEl>
                                        <p:attrNameLst>
                                          <p:attrName>style.visibility</p:attrName>
                                        </p:attrNameLst>
                                      </p:cBhvr>
                                      <p:to>
                                        <p:strVal val="visible"/>
                                      </p:to>
                                    </p:set>
                                    <p:animEffect transition="in" filter="diamond(in)">
                                      <p:cBhvr>
                                        <p:cTn id="20" dur="2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formula 1grand prix 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eaLnBrk="1" hangingPunct="1"/>
            <a:r>
              <a:rPr lang="ru-RU" altLang="ru-RU" smtClean="0"/>
              <a:t>Slavey</a:t>
            </a:r>
          </a:p>
        </p:txBody>
      </p:sp>
      <p:sp>
        <p:nvSpPr>
          <p:cNvPr id="11268" name="Rectangle 3"/>
          <p:cNvSpPr>
            <a:spLocks noGrp="1" noChangeArrowheads="1"/>
          </p:cNvSpPr>
          <p:nvPr>
            <p:ph type="body" idx="1"/>
          </p:nvPr>
        </p:nvSpPr>
        <p:spPr/>
        <p:txBody>
          <a:bodyPr/>
          <a:lstStyle/>
          <a:p>
            <a:pPr eaLnBrk="1" hangingPunct="1">
              <a:lnSpc>
                <a:spcPct val="90000"/>
              </a:lnSpc>
            </a:pPr>
            <a:r>
              <a:rPr lang="ru-RU" altLang="ru-RU" smtClean="0">
                <a:solidFill>
                  <a:srgbClr val="FF0000"/>
                </a:solidFill>
              </a:rPr>
              <a:t>Slavey</a:t>
            </a:r>
            <a:r>
              <a:rPr lang="en-US" altLang="ru-RU" smtClean="0">
                <a:solidFill>
                  <a:srgbClr val="FF0000"/>
                </a:solidFill>
              </a:rPr>
              <a:t> (English originally written Slavé, from the French, but since the word confuse with another word, Slave, it was decided to write Slavey) — the Indian language from the atabakskih  language, common bird among people of Slavey living in the Northwest Territories in Canada, where it </a:t>
            </a:r>
            <a:r>
              <a:rPr lang="ru-RU" altLang="ru-RU" smtClean="0">
                <a:solidFill>
                  <a:srgbClr val="FF0000"/>
                </a:solidFill>
              </a:rPr>
              <a:t>закреплён</a:t>
            </a:r>
            <a:r>
              <a:rPr lang="en-US" altLang="ru-RU" smtClean="0">
                <a:solidFill>
                  <a:srgbClr val="FF0000"/>
                </a:solidFill>
              </a:rPr>
              <a:t>.  To write the language used is either the Canadian Aboriginal letter or the Latin alphabet.</a:t>
            </a:r>
            <a:endParaRPr lang="ru-RU" altLang="ru-RU"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4406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p:txBody>
          <a:bodyPr/>
          <a:lstStyle/>
          <a:p>
            <a:pPr eaLnBrk="1" hangingPunct="1"/>
            <a:r>
              <a:rPr lang="ru-RU" altLang="ru-RU" b="1" smtClean="0"/>
              <a:t>Inuvialuktun</a:t>
            </a:r>
          </a:p>
        </p:txBody>
      </p:sp>
      <p:sp>
        <p:nvSpPr>
          <p:cNvPr id="12292" name="Rectangle 3"/>
          <p:cNvSpPr>
            <a:spLocks noGrp="1" noChangeArrowheads="1"/>
          </p:cNvSpPr>
          <p:nvPr>
            <p:ph type="body" idx="1"/>
          </p:nvPr>
        </p:nvSpPr>
        <p:spPr/>
        <p:txBody>
          <a:bodyPr/>
          <a:lstStyle/>
          <a:p>
            <a:pPr eaLnBrk="1" hangingPunct="1">
              <a:lnSpc>
                <a:spcPct val="90000"/>
              </a:lnSpc>
              <a:buFontTx/>
              <a:buNone/>
            </a:pPr>
            <a:r>
              <a:rPr lang="ru-RU" altLang="ru-RU" sz="2400" b="1" smtClean="0">
                <a:solidFill>
                  <a:schemeClr val="bg1"/>
                </a:solidFill>
              </a:rPr>
              <a:t>Inuvialuktun</a:t>
            </a:r>
            <a:r>
              <a:rPr lang="ru-RU" altLang="ru-RU" sz="2400" smtClean="0">
                <a:solidFill>
                  <a:schemeClr val="bg1"/>
                </a:solidFill>
              </a:rPr>
              <a:t> are three dialects of the language of the Inuit spoken in the northern Northwest Territories by those Canadian Inuit who call themselves </a:t>
            </a:r>
            <a:r>
              <a:rPr lang="ru-RU" altLang="ru-RU" sz="2400" i="1" smtClean="0">
                <a:solidFill>
                  <a:schemeClr val="bg1"/>
                </a:solidFill>
              </a:rPr>
              <a:t>Inuvialuit</a:t>
            </a:r>
            <a:r>
              <a:rPr lang="ru-RU" altLang="ru-RU" sz="2400" smtClean="0">
                <a:solidFill>
                  <a:schemeClr val="bg1"/>
                </a:solidFill>
              </a:rPr>
              <a:t>.Inuvialuktun is an official language of the Northwest Territories and is written using the Roman alphabet, like all NWT official languages, and has no tradition of Inuktitut syllabics. However, the official understanding of Inuvialuktun is somewhat at variance to the way linguists understand it. Rather than a single dialect, Inuvialuktun is a politically motivated grouping of three quite distinct and separate dialects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canadabea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2888"/>
            <a:ext cx="9144000" cy="710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4"/>
          <p:cNvSpPr>
            <a:spLocks noGrp="1" noChangeArrowheads="1"/>
          </p:cNvSpPr>
          <p:nvPr>
            <p:ph type="title"/>
          </p:nvPr>
        </p:nvSpPr>
        <p:spPr>
          <a:xfrm>
            <a:off x="914400" y="3933825"/>
            <a:ext cx="8229600" cy="1214438"/>
          </a:xfrm>
        </p:spPr>
        <p:txBody>
          <a:bodyPr/>
          <a:lstStyle/>
          <a:p>
            <a:pPr algn="l" eaLnBrk="1" hangingPunct="1"/>
            <a:r>
              <a:rPr lang="en-US" altLang="ru-RU" smtClean="0">
                <a:solidFill>
                  <a:schemeClr val="tx1"/>
                </a:solidFill>
              </a:rPr>
              <a:t>         Thanks </a:t>
            </a:r>
            <a:endParaRPr lang="ru-RU" altLang="ru-RU"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4" descr="Ca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6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title"/>
          </p:nvPr>
        </p:nvSpPr>
        <p:spPr/>
        <p:txBody>
          <a:bodyPr/>
          <a:lstStyle/>
          <a:p>
            <a:pPr eaLnBrk="1" hangingPunct="1"/>
            <a:r>
              <a:rPr lang="en-US" altLang="ru-RU" sz="3200" smtClean="0"/>
              <a:t>About Canada</a:t>
            </a:r>
            <a:endParaRPr lang="ru-RU" altLang="ru-RU" sz="3200" smtClean="0"/>
          </a:p>
        </p:txBody>
      </p:sp>
      <p:sp>
        <p:nvSpPr>
          <p:cNvPr id="16387" name="Rectangle 3"/>
          <p:cNvSpPr>
            <a:spLocks noGrp="1" noChangeArrowheads="1"/>
          </p:cNvSpPr>
          <p:nvPr>
            <p:ph type="body" idx="1"/>
          </p:nvPr>
        </p:nvSpPr>
        <p:spPr/>
        <p:txBody>
          <a:bodyPr/>
          <a:lstStyle/>
          <a:p>
            <a:pPr eaLnBrk="1" hangingPunct="1"/>
            <a:r>
              <a:rPr lang="en-US" altLang="ru-RU" smtClean="0"/>
              <a:t>Canada </a:t>
            </a:r>
            <a:r>
              <a:rPr lang="ru-RU" altLang="ru-RU" smtClean="0"/>
              <a:t>is a country occupying most of northern North America, washed by the Atlantic Ocean on the east and the Pacific Ocean on the west and by the Arctic Ocean on north. It is the world's second largest country by total area .It’s borders with the United States to the south and northwest are the world's longest.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Effect transition="in" filter="fade">
                                      <p:cBhvr>
                                        <p:cTn id="7" dur="600">
                                          <p:stCondLst>
                                            <p:cond delay="0"/>
                                          </p:stCondLst>
                                        </p:cTn>
                                        <p:tgtEl>
                                          <p:spTgt spid="16386"/>
                                        </p:tgtEl>
                                      </p:cBhvr>
                                    </p:animEffect>
                                    <p:anim calcmode="lin" valueType="num">
                                      <p:cBhvr>
                                        <p:cTn id="8" dur="600" fill="hold">
                                          <p:stCondLst>
                                            <p:cond delay="0"/>
                                          </p:stCondLst>
                                        </p:cTn>
                                        <p:tgtEl>
                                          <p:spTgt spid="1638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638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63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6387">
                                            <p:txEl>
                                              <p:pRg st="0" end="0"/>
                                            </p:txEl>
                                          </p:spTgt>
                                        </p:tgtEl>
                                        <p:attrNameLst>
                                          <p:attrName>style.visibility</p:attrName>
                                        </p:attrNameLst>
                                      </p:cBhvr>
                                      <p:to>
                                        <p:strVal val="visible"/>
                                      </p:to>
                                    </p:set>
                                    <p:animEffect transition="in" filter="slide(fromBottom)">
                                      <p:cBhvr>
                                        <p:cTn id="15" dur="500">
                                          <p:stCondLst>
                                            <p:cond delay="0"/>
                                          </p:stCondLst>
                                        </p:cTn>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4" descr="c0e488b954b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0" name="Rectangle 2"/>
          <p:cNvSpPr>
            <a:spLocks noGrp="1" noChangeArrowheads="1"/>
          </p:cNvSpPr>
          <p:nvPr>
            <p:ph type="title"/>
          </p:nvPr>
        </p:nvSpPr>
        <p:spPr/>
        <p:txBody>
          <a:bodyPr/>
          <a:lstStyle/>
          <a:p>
            <a:pPr eaLnBrk="1" hangingPunct="1"/>
            <a:r>
              <a:rPr lang="en-US" altLang="ru-RU" smtClean="0">
                <a:solidFill>
                  <a:schemeClr val="bg1"/>
                </a:solidFill>
              </a:rPr>
              <a:t>Information about Canada</a:t>
            </a:r>
            <a:endParaRPr lang="ru-RU" altLang="ru-RU" smtClean="0">
              <a:solidFill>
                <a:schemeClr val="bg1"/>
              </a:solidFill>
            </a:endParaRPr>
          </a:p>
        </p:txBody>
      </p:sp>
      <p:sp>
        <p:nvSpPr>
          <p:cNvPr id="17411" name="Rectangle 3"/>
          <p:cNvSpPr>
            <a:spLocks noGrp="1" noChangeArrowheads="1"/>
          </p:cNvSpPr>
          <p:nvPr>
            <p:ph type="body" idx="1"/>
          </p:nvPr>
        </p:nvSpPr>
        <p:spPr/>
        <p:txBody>
          <a:bodyPr/>
          <a:lstStyle/>
          <a:p>
            <a:pPr eaLnBrk="1" hangingPunct="1">
              <a:lnSpc>
                <a:spcPct val="80000"/>
              </a:lnSpc>
            </a:pPr>
            <a:r>
              <a:rPr lang="ru-RU" altLang="ru-RU" sz="2800" b="1" smtClean="0">
                <a:solidFill>
                  <a:schemeClr val="bg1"/>
                </a:solidFill>
              </a:rPr>
              <a:t>Capital</a:t>
            </a:r>
            <a:r>
              <a:rPr lang="en-US" altLang="ru-RU" sz="2800" smtClean="0">
                <a:solidFill>
                  <a:schemeClr val="bg1"/>
                </a:solidFill>
              </a:rPr>
              <a:t>Ottawa</a:t>
            </a:r>
            <a:br>
              <a:rPr lang="en-US" altLang="ru-RU" sz="2800" smtClean="0">
                <a:solidFill>
                  <a:schemeClr val="bg1"/>
                </a:solidFill>
              </a:rPr>
            </a:br>
            <a:endParaRPr lang="ru-RU" altLang="ru-RU" sz="2800" smtClean="0">
              <a:solidFill>
                <a:schemeClr val="bg1"/>
              </a:solidFill>
            </a:endParaRPr>
          </a:p>
          <a:p>
            <a:pPr eaLnBrk="1" hangingPunct="1">
              <a:lnSpc>
                <a:spcPct val="80000"/>
              </a:lnSpc>
            </a:pPr>
            <a:r>
              <a:rPr lang="ru-RU" altLang="ru-RU" sz="2800" b="1" smtClean="0">
                <a:solidFill>
                  <a:schemeClr val="bg1"/>
                </a:solidFill>
              </a:rPr>
              <a:t>Largest city</a:t>
            </a:r>
            <a:r>
              <a:rPr lang="en-US" altLang="ru-RU" sz="2800" b="1" smtClean="0">
                <a:solidFill>
                  <a:schemeClr val="bg1"/>
                </a:solidFill>
              </a:rPr>
              <a:t> </a:t>
            </a:r>
            <a:r>
              <a:rPr lang="ru-RU" altLang="ru-RU" sz="2800" smtClean="0">
                <a:solidFill>
                  <a:schemeClr val="bg1"/>
                </a:solidFill>
              </a:rPr>
              <a:t>Toronto</a:t>
            </a:r>
            <a:endParaRPr lang="en-US" altLang="ru-RU" sz="2800" smtClean="0">
              <a:solidFill>
                <a:schemeClr val="bg1"/>
              </a:solidFill>
            </a:endParaRPr>
          </a:p>
          <a:p>
            <a:pPr eaLnBrk="1" hangingPunct="1">
              <a:lnSpc>
                <a:spcPct val="80000"/>
              </a:lnSpc>
            </a:pPr>
            <a:r>
              <a:rPr lang="ru-RU" altLang="ru-RU" sz="2800" b="1" smtClean="0">
                <a:solidFill>
                  <a:schemeClr val="bg1"/>
                </a:solidFill>
              </a:rPr>
              <a:t>Official languages</a:t>
            </a:r>
            <a:r>
              <a:rPr lang="en-US" altLang="ru-RU" sz="2800" b="1" smtClean="0">
                <a:solidFill>
                  <a:schemeClr val="bg1"/>
                </a:solidFill>
              </a:rPr>
              <a:t> </a:t>
            </a:r>
            <a:r>
              <a:rPr lang="ru-RU" altLang="ru-RU" sz="2800" smtClean="0">
                <a:solidFill>
                  <a:schemeClr val="bg1"/>
                </a:solidFill>
              </a:rPr>
              <a:t>English and French</a:t>
            </a:r>
            <a:endParaRPr lang="en-US" altLang="ru-RU" sz="2800" smtClean="0">
              <a:solidFill>
                <a:schemeClr val="bg1"/>
              </a:solidFill>
            </a:endParaRPr>
          </a:p>
          <a:p>
            <a:pPr eaLnBrk="1" hangingPunct="1">
              <a:lnSpc>
                <a:spcPct val="80000"/>
              </a:lnSpc>
            </a:pPr>
            <a:r>
              <a:rPr lang="ru-RU" altLang="ru-RU" sz="2800" smtClean="0">
                <a:solidFill>
                  <a:schemeClr val="bg1"/>
                </a:solidFill>
              </a:rPr>
              <a:t>Recognised regional languages</a:t>
            </a:r>
            <a:r>
              <a:rPr lang="en-US" altLang="ru-RU" sz="2800" smtClean="0">
                <a:solidFill>
                  <a:schemeClr val="bg1"/>
                </a:solidFill>
              </a:rPr>
              <a:t>Inuktitut, Inuinnaqtun, Cree, Dëne Sųłiné, Gwich’in Inuvialuktun, Slavey and TłįchǫYatiì</a:t>
            </a:r>
          </a:p>
          <a:p>
            <a:pPr eaLnBrk="1" hangingPunct="1">
              <a:lnSpc>
                <a:spcPct val="80000"/>
              </a:lnSpc>
            </a:pPr>
            <a:r>
              <a:rPr lang="ru-RU" altLang="ru-RU" sz="2800" b="1" smtClean="0">
                <a:solidFill>
                  <a:schemeClr val="bg1"/>
                </a:solidFill>
              </a:rPr>
              <a:t>Demonym</a:t>
            </a:r>
            <a:r>
              <a:rPr lang="en-US" altLang="ru-RU" sz="2800" b="1" smtClean="0">
                <a:solidFill>
                  <a:schemeClr val="bg1"/>
                </a:solidFill>
              </a:rPr>
              <a:t> </a:t>
            </a:r>
            <a:r>
              <a:rPr lang="ru-RU" altLang="ru-RU" sz="2800" smtClean="0">
                <a:solidFill>
                  <a:schemeClr val="bg1"/>
                </a:solidFill>
              </a:rPr>
              <a:t>Canadian</a:t>
            </a:r>
            <a:endParaRPr lang="en-US" altLang="ru-RU" sz="2800" smtClean="0">
              <a:solidFill>
                <a:schemeClr val="bg1"/>
              </a:solidFill>
            </a:endParaRPr>
          </a:p>
          <a:p>
            <a:pPr eaLnBrk="1" hangingPunct="1">
              <a:lnSpc>
                <a:spcPct val="80000"/>
              </a:lnSpc>
            </a:pPr>
            <a:r>
              <a:rPr lang="ru-RU" altLang="ru-RU" sz="2800" b="1" smtClean="0">
                <a:solidFill>
                  <a:schemeClr val="bg1"/>
                </a:solidFill>
              </a:rPr>
              <a:t>Government</a:t>
            </a:r>
            <a:r>
              <a:rPr lang="en-US" altLang="ru-RU" sz="2800" b="1" smtClean="0">
                <a:solidFill>
                  <a:schemeClr val="bg1"/>
                </a:solidFill>
              </a:rPr>
              <a:t> </a:t>
            </a:r>
            <a:r>
              <a:rPr lang="en-US" altLang="ru-RU" sz="2800" smtClean="0">
                <a:solidFill>
                  <a:schemeClr val="bg1"/>
                </a:solidFill>
              </a:rPr>
              <a:t>Federal parliamentary democracy and constitutional monarchy.</a:t>
            </a:r>
            <a:endParaRPr lang="ru-RU" altLang="ru-RU" sz="2800" smtClean="0">
              <a:solidFill>
                <a:schemeClr val="bg1"/>
              </a:solidFill>
            </a:endParaRPr>
          </a:p>
          <a:p>
            <a:pPr eaLnBrk="1" hangingPunct="1">
              <a:lnSpc>
                <a:spcPct val="80000"/>
              </a:lnSpc>
            </a:pPr>
            <a:r>
              <a:rPr lang="ru-RU" altLang="ru-RU" sz="2800" smtClean="0">
                <a:solidFill>
                  <a:schemeClr val="bg1"/>
                </a:solidFill>
              </a:rPr>
              <a:t>Monarch</a:t>
            </a:r>
            <a:r>
              <a:rPr lang="en-US" altLang="ru-RU" sz="2800" smtClean="0">
                <a:solidFill>
                  <a:schemeClr val="bg1"/>
                </a:solidFill>
              </a:rPr>
              <a:t> </a:t>
            </a:r>
            <a:r>
              <a:rPr lang="ru-RU" altLang="ru-RU" sz="2800" smtClean="0">
                <a:solidFill>
                  <a:schemeClr val="bg1"/>
                </a:solidFill>
              </a:rPr>
              <a:t> Queen Elizabeth II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2000"/>
                                        <p:tgtEl>
                                          <p:spTgt spid="174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fade">
                                      <p:cBhvr>
                                        <p:cTn id="22" dur="2000"/>
                                        <p:tgtEl>
                                          <p:spTgt spid="174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3" end="3"/>
                                            </p:txEl>
                                          </p:spTgt>
                                        </p:tgtEl>
                                        <p:attrNameLst>
                                          <p:attrName>style.visibility</p:attrName>
                                        </p:attrNameLst>
                                      </p:cBhvr>
                                      <p:to>
                                        <p:strVal val="visible"/>
                                      </p:to>
                                    </p:set>
                                    <p:animEffect transition="in" filter="fade">
                                      <p:cBhvr>
                                        <p:cTn id="27" dur="2000"/>
                                        <p:tgtEl>
                                          <p:spTgt spid="174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fade">
                                      <p:cBhvr>
                                        <p:cTn id="32" dur="2000"/>
                                        <p:tgtEl>
                                          <p:spTgt spid="174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Effect transition="in" filter="fade">
                                      <p:cBhvr>
                                        <p:cTn id="37" dur="2000"/>
                                        <p:tgtEl>
                                          <p:spTgt spid="1741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411">
                                            <p:txEl>
                                              <p:pRg st="6" end="6"/>
                                            </p:txEl>
                                          </p:spTgt>
                                        </p:tgtEl>
                                        <p:attrNameLst>
                                          <p:attrName>style.visibility</p:attrName>
                                        </p:attrNameLst>
                                      </p:cBhvr>
                                      <p:to>
                                        <p:strVal val="visible"/>
                                      </p:to>
                                    </p:set>
                                    <p:animEffect transition="in" filter="fade">
                                      <p:cBhvr>
                                        <p:cTn id="42" dur="20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4" descr="f_137752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2"/>
          <p:cNvSpPr>
            <a:spLocks noGrp="1" noChangeArrowheads="1"/>
          </p:cNvSpPr>
          <p:nvPr>
            <p:ph type="title"/>
          </p:nvPr>
        </p:nvSpPr>
        <p:spPr/>
        <p:txBody>
          <a:bodyPr/>
          <a:lstStyle/>
          <a:p>
            <a:pPr eaLnBrk="1" hangingPunct="1"/>
            <a:r>
              <a:rPr lang="en-US" altLang="ru-RU" smtClean="0"/>
              <a:t>The first language-</a:t>
            </a:r>
            <a:r>
              <a:rPr lang="ru-RU" altLang="ru-RU" b="1" smtClean="0"/>
              <a:t>Inuktitut</a:t>
            </a:r>
            <a:r>
              <a:rPr lang="ru-RU" altLang="ru-RU" smtClean="0"/>
              <a:t> </a:t>
            </a:r>
          </a:p>
        </p:txBody>
      </p:sp>
      <p:sp>
        <p:nvSpPr>
          <p:cNvPr id="18435" name="Rectangle 3"/>
          <p:cNvSpPr>
            <a:spLocks noGrp="1" noChangeArrowheads="1"/>
          </p:cNvSpPr>
          <p:nvPr>
            <p:ph type="body" idx="1"/>
          </p:nvPr>
        </p:nvSpPr>
        <p:spPr/>
        <p:txBody>
          <a:bodyPr/>
          <a:lstStyle/>
          <a:p>
            <a:pPr eaLnBrk="1" hangingPunct="1"/>
            <a:r>
              <a:rPr lang="ru-RU" altLang="ru-RU" smtClean="0"/>
              <a:t>It is the name of some of the Inuit languages spoken in Canada. It is spoken in all areas north of the tree line, including parts of the provinces of Newfoundland and Labrador, Quebec, to some extent in northeastern Manitoba as well as the territories of Nunavut, the Northwest Territories, and traditionally on the Arctic Ocean coast of Yukon.</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3"/>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4" descr="0_1540e_e54cc104_X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2"/>
          <p:cNvSpPr>
            <a:spLocks noGrp="1" noChangeArrowheads="1"/>
          </p:cNvSpPr>
          <p:nvPr>
            <p:ph type="title"/>
          </p:nvPr>
        </p:nvSpPr>
        <p:spPr/>
        <p:txBody>
          <a:bodyPr/>
          <a:lstStyle/>
          <a:p>
            <a:pPr eaLnBrk="1" hangingPunct="1"/>
            <a:r>
              <a:rPr lang="ru-RU" altLang="ru-RU" b="1" smtClean="0"/>
              <a:t>Inuinnaqtun</a:t>
            </a:r>
            <a:r>
              <a:rPr lang="ru-RU" altLang="ru-RU" smtClean="0"/>
              <a:t> </a:t>
            </a:r>
          </a:p>
        </p:txBody>
      </p:sp>
      <p:sp>
        <p:nvSpPr>
          <p:cNvPr id="19459" name="Rectangle 3"/>
          <p:cNvSpPr>
            <a:spLocks noGrp="1" noChangeArrowheads="1"/>
          </p:cNvSpPr>
          <p:nvPr>
            <p:ph type="body" idx="1"/>
          </p:nvPr>
        </p:nvSpPr>
        <p:spPr/>
        <p:txBody>
          <a:bodyPr/>
          <a:lstStyle/>
          <a:p>
            <a:pPr eaLnBrk="1" hangingPunct="1"/>
            <a:r>
              <a:rPr lang="ru-RU" altLang="ru-RU" sz="2800" smtClean="0">
                <a:solidFill>
                  <a:schemeClr val="bg1"/>
                </a:solidFill>
              </a:rPr>
              <a:t>It is an indigenous language of Canada. It is related very closely to Inuktitut, and some scholars believe that Inuinnaqtun is more appropriately classified as a dialect of Inuktitut. The governments of the Northwest Territories and Nunavut recognise Inuinnaqtun as an official language in addition to Inuktitut. The Nunavut recognized Inuinnaqtun as one of the official languages of Nunavut.It is written using the Latin alphabet.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2000" fill="hold"/>
                                        <p:tgtEl>
                                          <p:spTgt spid="19458"/>
                                        </p:tgtEl>
                                        <p:attrNameLst>
                                          <p:attrName>ppt_w</p:attrName>
                                        </p:attrNameLst>
                                      </p:cBhvr>
                                      <p:tavLst>
                                        <p:tav tm="0">
                                          <p:val>
                                            <p:strVal val="#ppt_w"/>
                                          </p:val>
                                        </p:tav>
                                        <p:tav tm="100000">
                                          <p:val>
                                            <p:strVal val="#ppt_w"/>
                                          </p:val>
                                        </p:tav>
                                      </p:tavLst>
                                    </p:anim>
                                    <p:anim calcmode="lin" valueType="num">
                                      <p:cBhvr>
                                        <p:cTn id="8" dur="2000" fill="hold"/>
                                        <p:tgtEl>
                                          <p:spTgt spid="194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458"/>
                                        </p:tgtEl>
                                        <p:attrNameLst>
                                          <p:attrName>ppt_x</p:attrName>
                                        </p:attrNameLst>
                                      </p:cBhvr>
                                      <p:tavLst>
                                        <p:tav tm="0">
                                          <p:val>
                                            <p:strVal val="#ppt_x-.4"/>
                                          </p:val>
                                        </p:tav>
                                        <p:tav tm="100000">
                                          <p:val>
                                            <p:strVal val="#ppt_x"/>
                                          </p:val>
                                        </p:tav>
                                      </p:tavLst>
                                    </p:anim>
                                    <p:anim calcmode="lin" valueType="num">
                                      <p:cBhvr>
                                        <p:cTn id="10" dur="2000" fill="hold"/>
                                        <p:tgtEl>
                                          <p:spTgt spid="194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500">
                                          <p:stCondLst>
                                            <p:cond delay="0"/>
                                          </p:stCondLst>
                                        </p:cTn>
                                        <p:tgtEl>
                                          <p:spTgt spid="19459">
                                            <p:txEl>
                                              <p:pRg st="0" end="0"/>
                                            </p:txEl>
                                          </p:spTgt>
                                        </p:tgtEl>
                                      </p:cBhvr>
                                    </p:animEffect>
                                    <p:anim calcmode="lin" valueType="num">
                                      <p:cBhvr>
                                        <p:cTn id="16" dur="500" fill="hold">
                                          <p:stCondLst>
                                            <p:cond delay="0"/>
                                          </p:stCondLst>
                                        </p:cTn>
                                        <p:tgtEl>
                                          <p:spTgt spid="194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4" descr="carson fal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Rectangle 2"/>
          <p:cNvSpPr>
            <a:spLocks noGrp="1" noChangeArrowheads="1"/>
          </p:cNvSpPr>
          <p:nvPr>
            <p:ph type="title"/>
          </p:nvPr>
        </p:nvSpPr>
        <p:spPr/>
        <p:txBody>
          <a:bodyPr/>
          <a:lstStyle/>
          <a:p>
            <a:pPr eaLnBrk="1" hangingPunct="1"/>
            <a:r>
              <a:rPr lang="ru-RU" altLang="ru-RU" b="1" smtClean="0"/>
              <a:t>Cree</a:t>
            </a:r>
            <a:r>
              <a:rPr lang="ru-RU" altLang="ru-RU" smtClean="0"/>
              <a:t> </a:t>
            </a:r>
          </a:p>
        </p:txBody>
      </p:sp>
      <p:sp>
        <p:nvSpPr>
          <p:cNvPr id="20483" name="Rectangle 3"/>
          <p:cNvSpPr>
            <a:spLocks noGrp="1" noChangeArrowheads="1"/>
          </p:cNvSpPr>
          <p:nvPr>
            <p:ph type="body" idx="1"/>
          </p:nvPr>
        </p:nvSpPr>
        <p:spPr/>
        <p:txBody>
          <a:bodyPr/>
          <a:lstStyle/>
          <a:p>
            <a:pPr eaLnBrk="1" hangingPunct="1">
              <a:lnSpc>
                <a:spcPct val="80000"/>
              </a:lnSpc>
            </a:pPr>
            <a:r>
              <a:rPr lang="ru-RU" altLang="ru-RU" sz="2800" b="1" smtClean="0">
                <a:solidFill>
                  <a:schemeClr val="bg1"/>
                </a:solidFill>
              </a:rPr>
              <a:t>Cree</a:t>
            </a:r>
            <a:r>
              <a:rPr lang="ru-RU" altLang="ru-RU" sz="2800" smtClean="0">
                <a:solidFill>
                  <a:schemeClr val="bg1"/>
                </a:solidFill>
              </a:rPr>
              <a:t> is one of the largest groups of First Nations. Aboriginals in North America, located mainly across Canada and historically in the United States from Minnesota westward .The Cree are generally divided into 8 major groups: Naskapi, Montagnais, Attikamekw, James Bay Cree, Moose Cree, Swampy Cree, Woods Cree and Plains Cree. However, among the Cree, they usually referred to themselves collectively as </a:t>
            </a:r>
            <a:r>
              <a:rPr lang="ru-RU" altLang="ru-RU" sz="2800" b="1" i="1" smtClean="0">
                <a:solidFill>
                  <a:schemeClr val="bg1"/>
                </a:solidFill>
              </a:rPr>
              <a:t>Nēhilawē </a:t>
            </a:r>
            <a:r>
              <a:rPr lang="ru-RU" altLang="ru-RU" sz="2800" smtClean="0">
                <a:solidFill>
                  <a:schemeClr val="bg1"/>
                </a:solidFill>
              </a:rPr>
              <a:t>(those who speak our language); they called themselves "Cree" only when speaking English or French.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 calcmode="lin" valueType="num">
                                      <p:cBhvr>
                                        <p:cTn id="9" dur="500" fill="hold"/>
                                        <p:tgtEl>
                                          <p:spTgt spid="20482"/>
                                        </p:tgtEl>
                                        <p:attrNameLst>
                                          <p:attrName>style.rotation</p:attrName>
                                        </p:attrNameLst>
                                      </p:cBhvr>
                                      <p:tavLst>
                                        <p:tav tm="0">
                                          <p:val>
                                            <p:fltVal val="360"/>
                                          </p:val>
                                        </p:tav>
                                        <p:tav tm="100000">
                                          <p:val>
                                            <p:fltVal val="0"/>
                                          </p:val>
                                        </p:tav>
                                      </p:tavLst>
                                    </p:anim>
                                    <p:animEffect transition="in" filter="fade">
                                      <p:cBhvr>
                                        <p:cTn id="10" dur="5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0483">
                                            <p:txEl>
                                              <p:pRg st="0" end="0"/>
                                            </p:txEl>
                                          </p:spTgt>
                                        </p:tgtEl>
                                        <p:attrNameLst>
                                          <p:attrName>style.visibility</p:attrName>
                                        </p:attrNameLst>
                                      </p:cBhvr>
                                      <p:to>
                                        <p:strVal val="visible"/>
                                      </p:to>
                                    </p:set>
                                    <p:anim calcmode="lin" valueType="num">
                                      <p:cBhvr>
                                        <p:cTn id="15" dur="5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048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4"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Rectangle 2"/>
          <p:cNvSpPr>
            <a:spLocks noGrp="1" noChangeArrowheads="1"/>
          </p:cNvSpPr>
          <p:nvPr>
            <p:ph type="title"/>
          </p:nvPr>
        </p:nvSpPr>
        <p:spPr/>
        <p:txBody>
          <a:bodyPr/>
          <a:lstStyle/>
          <a:p>
            <a:pPr eaLnBrk="1" hangingPunct="1"/>
            <a:r>
              <a:rPr lang="ru-RU" altLang="ru-RU" b="1" smtClean="0"/>
              <a:t>Dene Suline</a:t>
            </a:r>
          </a:p>
        </p:txBody>
      </p:sp>
      <p:sp>
        <p:nvSpPr>
          <p:cNvPr id="21507" name="Rectangle 3"/>
          <p:cNvSpPr>
            <a:spLocks noGrp="1" noChangeArrowheads="1"/>
          </p:cNvSpPr>
          <p:nvPr>
            <p:ph type="body" idx="1"/>
          </p:nvPr>
        </p:nvSpPr>
        <p:spPr/>
        <p:txBody>
          <a:bodyPr/>
          <a:lstStyle/>
          <a:p>
            <a:pPr eaLnBrk="1" hangingPunct="1">
              <a:lnSpc>
                <a:spcPct val="90000"/>
              </a:lnSpc>
            </a:pPr>
            <a:r>
              <a:rPr lang="ru-RU" altLang="ru-RU" b="1" smtClean="0"/>
              <a:t>Dene Suline</a:t>
            </a:r>
            <a:r>
              <a:rPr lang="ru-RU" altLang="ru-RU" smtClean="0"/>
              <a:t> (also </a:t>
            </a:r>
            <a:r>
              <a:rPr lang="ru-RU" altLang="ru-RU" b="1" smtClean="0"/>
              <a:t>Dëne Sųłiné</a:t>
            </a:r>
            <a:r>
              <a:rPr lang="ru-RU" altLang="ru-RU" smtClean="0"/>
              <a:t>, </a:t>
            </a:r>
            <a:r>
              <a:rPr lang="ru-RU" altLang="ru-RU" b="1" smtClean="0"/>
              <a:t>Chipewyan</a:t>
            </a:r>
            <a:r>
              <a:rPr lang="ru-RU" altLang="ru-RU" smtClean="0"/>
              <a:t>, </a:t>
            </a:r>
            <a:r>
              <a:rPr lang="ru-RU" altLang="ru-RU" b="1" smtClean="0"/>
              <a:t>Dene Suliné</a:t>
            </a:r>
            <a:r>
              <a:rPr lang="ru-RU" altLang="ru-RU" smtClean="0"/>
              <a:t>, </a:t>
            </a:r>
            <a:r>
              <a:rPr lang="ru-RU" altLang="ru-RU" b="1" smtClean="0"/>
              <a:t>Dëne Suliné</a:t>
            </a:r>
            <a:r>
              <a:rPr lang="ru-RU" altLang="ru-RU" smtClean="0"/>
              <a:t>, </a:t>
            </a:r>
            <a:r>
              <a:rPr lang="ru-RU" altLang="ru-RU" b="1" smtClean="0"/>
              <a:t>Dene Soun’liné</a:t>
            </a:r>
            <a:r>
              <a:rPr lang="ru-RU" altLang="ru-RU" smtClean="0"/>
              <a:t> or just </a:t>
            </a:r>
            <a:r>
              <a:rPr lang="ru-RU" altLang="ru-RU" b="1" smtClean="0"/>
              <a:t>Dene</a:t>
            </a:r>
            <a:r>
              <a:rPr lang="ru-RU" altLang="ru-RU" smtClean="0"/>
              <a:t>) is the language spoken by the Chipewyan people of central Canada. It is a part of the Athabaskan family and therefore related to the Navajo language. Dene Suline has over 11,000 speakers in Canada, mostly in Saskatchewan, Alberta and the Northwest Territories.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1507">
                                            <p:txEl>
                                              <p:pRg st="0" end="0"/>
                                            </p:txEl>
                                          </p:spTgt>
                                        </p:tgtEl>
                                        <p:attrNameLst>
                                          <p:attrName>style.visibility</p:attrName>
                                        </p:attrNameLst>
                                      </p:cBhvr>
                                      <p:to>
                                        <p:strVal val="visible"/>
                                      </p:to>
                                    </p:set>
                                    <p:anim calcmode="lin" valueType="num">
                                      <p:cBhvr>
                                        <p:cTn id="15"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150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f_137751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hangingPunct="1"/>
            <a:r>
              <a:rPr lang="ru-RU" altLang="ru-RU" b="1" smtClean="0"/>
              <a:t>Dogrib</a:t>
            </a:r>
          </a:p>
        </p:txBody>
      </p:sp>
      <p:sp>
        <p:nvSpPr>
          <p:cNvPr id="9220" name="Rectangle 3"/>
          <p:cNvSpPr>
            <a:spLocks noGrp="1" noChangeArrowheads="1"/>
          </p:cNvSpPr>
          <p:nvPr>
            <p:ph type="body" idx="1"/>
          </p:nvPr>
        </p:nvSpPr>
        <p:spPr/>
        <p:txBody>
          <a:bodyPr/>
          <a:lstStyle/>
          <a:p>
            <a:pPr eaLnBrk="1" hangingPunct="1"/>
            <a:r>
              <a:rPr lang="ru-RU" altLang="ru-RU" b="1" smtClean="0">
                <a:solidFill>
                  <a:schemeClr val="bg1"/>
                </a:solidFill>
              </a:rPr>
              <a:t>Dogrib</a:t>
            </a:r>
            <a:r>
              <a:rPr lang="ru-RU" altLang="ru-RU" smtClean="0">
                <a:solidFill>
                  <a:schemeClr val="bg1"/>
                </a:solidFill>
              </a:rPr>
              <a:t> (also </a:t>
            </a:r>
            <a:r>
              <a:rPr lang="ru-RU" altLang="ru-RU" b="1" smtClean="0">
                <a:solidFill>
                  <a:schemeClr val="bg1"/>
                </a:solidFill>
              </a:rPr>
              <a:t>Tłįchǫ Yatiì</a:t>
            </a:r>
            <a:r>
              <a:rPr lang="ru-RU" altLang="ru-RU" smtClean="0">
                <a:solidFill>
                  <a:schemeClr val="bg1"/>
                </a:solidFill>
              </a:rPr>
              <a:t>, IPA: [tɬʰĩtʃʰõ jatʰîː]) is a Northern Athabaskan language spoken by the First Nations. Tłįchǫ people of the Canadian territory Northwest Territories. According to Statistics Canada in 2006, there were approximately 2,640 people who spoke Dogrib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Ca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9144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p:txBody>
          <a:bodyPr/>
          <a:lstStyle/>
          <a:p>
            <a:pPr eaLnBrk="1" hangingPunct="1"/>
            <a:r>
              <a:rPr lang="ru-RU" altLang="ru-RU" b="1" smtClean="0"/>
              <a:t>Gwich’in</a:t>
            </a:r>
          </a:p>
        </p:txBody>
      </p:sp>
      <p:sp>
        <p:nvSpPr>
          <p:cNvPr id="10244" name="Rectangle 3"/>
          <p:cNvSpPr>
            <a:spLocks noGrp="1" noChangeArrowheads="1"/>
          </p:cNvSpPr>
          <p:nvPr>
            <p:ph type="body" idx="1"/>
          </p:nvPr>
        </p:nvSpPr>
        <p:spPr/>
        <p:txBody>
          <a:bodyPr/>
          <a:lstStyle/>
          <a:p>
            <a:pPr eaLnBrk="1" hangingPunct="1">
              <a:lnSpc>
                <a:spcPct val="90000"/>
              </a:lnSpc>
            </a:pPr>
            <a:r>
              <a:rPr lang="ru-RU" altLang="ru-RU" sz="2400" smtClean="0">
                <a:solidFill>
                  <a:srgbClr val="FF0000"/>
                </a:solidFill>
              </a:rPr>
              <a:t>The </a:t>
            </a:r>
            <a:r>
              <a:rPr lang="ru-RU" altLang="ru-RU" sz="2400" b="1" smtClean="0">
                <a:solidFill>
                  <a:srgbClr val="FF0000"/>
                </a:solidFill>
              </a:rPr>
              <a:t>Gwich’in language</a:t>
            </a:r>
            <a:r>
              <a:rPr lang="ru-RU" altLang="ru-RU" sz="2400" smtClean="0">
                <a:solidFill>
                  <a:srgbClr val="FF0000"/>
                </a:solidFill>
              </a:rPr>
              <a:t> is the Athabaskan language of the Gwich’in indigenous people. It is also known in older or dialect-specific publications as </a:t>
            </a:r>
            <a:r>
              <a:rPr lang="ru-RU" altLang="ru-RU" sz="2400" b="1" smtClean="0">
                <a:solidFill>
                  <a:srgbClr val="FF0000"/>
                </a:solidFill>
              </a:rPr>
              <a:t>Kutchin</a:t>
            </a:r>
            <a:r>
              <a:rPr lang="ru-RU" altLang="ru-RU" sz="2400" smtClean="0">
                <a:solidFill>
                  <a:srgbClr val="FF0000"/>
                </a:solidFill>
              </a:rPr>
              <a:t>, </a:t>
            </a:r>
            <a:r>
              <a:rPr lang="ru-RU" altLang="ru-RU" sz="2400" b="1" smtClean="0">
                <a:solidFill>
                  <a:srgbClr val="FF0000"/>
                </a:solidFill>
              </a:rPr>
              <a:t>Takudh</a:t>
            </a:r>
            <a:r>
              <a:rPr lang="ru-RU" altLang="ru-RU" sz="2400" smtClean="0">
                <a:solidFill>
                  <a:srgbClr val="FF0000"/>
                </a:solidFill>
              </a:rPr>
              <a:t>, </a:t>
            </a:r>
            <a:r>
              <a:rPr lang="ru-RU" altLang="ru-RU" sz="2400" b="1" smtClean="0">
                <a:solidFill>
                  <a:srgbClr val="FF0000"/>
                </a:solidFill>
              </a:rPr>
              <a:t>Tukudh</a:t>
            </a:r>
            <a:r>
              <a:rPr lang="ru-RU" altLang="ru-RU" sz="2400" smtClean="0">
                <a:solidFill>
                  <a:srgbClr val="FF0000"/>
                </a:solidFill>
              </a:rPr>
              <a:t>, or </a:t>
            </a:r>
            <a:r>
              <a:rPr lang="ru-RU" altLang="ru-RU" sz="2400" b="1" smtClean="0">
                <a:solidFill>
                  <a:srgbClr val="FF0000"/>
                </a:solidFill>
              </a:rPr>
              <a:t>Loucheux</a:t>
            </a:r>
            <a:r>
              <a:rPr lang="ru-RU" altLang="ru-RU" sz="2400" smtClean="0">
                <a:solidFill>
                  <a:srgbClr val="FF0000"/>
                </a:solidFill>
              </a:rPr>
              <a:t>. In the Northwest Territories and Yukon of Canada, it is used principally in the towns of Inuvik, Aklavik, Fort McPherson, Old Crow, and Tsiigehtchic (formerly Arctic Red River). There are about 430 Gwich’in speakers in Canada out of a total Gwich'in population of 1,900. In Alaska, Gwich’in is spoken in Beaver, Circle, Fort Yukon, Chalkyitsik, Birch Creek, Arctic Village, Eagle, and Venetie, Alaska. About 300 out of a total Alaska Gwich’in population of 1,100 speak the language.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290</TotalTime>
  <Words>691</Words>
  <Application>Microsoft Office PowerPoint</Application>
  <PresentationFormat>Экран (4:3)</PresentationFormat>
  <Paragraphs>31</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Оформление по умолчанию</vt:lpstr>
      <vt:lpstr>Local languages of Canada</vt:lpstr>
      <vt:lpstr>About Canada</vt:lpstr>
      <vt:lpstr>Information about Canada</vt:lpstr>
      <vt:lpstr>The first language-Inuktitut </vt:lpstr>
      <vt:lpstr>Inuinnaqtun </vt:lpstr>
      <vt:lpstr>Cree </vt:lpstr>
      <vt:lpstr>Dene Suline</vt:lpstr>
      <vt:lpstr>Dogrib</vt:lpstr>
      <vt:lpstr>Gwich’in</vt:lpstr>
      <vt:lpstr>Slavey</vt:lpstr>
      <vt:lpstr>Inuvialuktun</vt:lpstr>
      <vt:lpstr>         Thanks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admin</cp:lastModifiedBy>
  <cp:revision>5</cp:revision>
  <dcterms:created xsi:type="dcterms:W3CDTF">2009-10-28T08:37:04Z</dcterms:created>
  <dcterms:modified xsi:type="dcterms:W3CDTF">2015-04-08T17:14:13Z</dcterms:modified>
</cp:coreProperties>
</file>