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0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993300"/>
    <a:srgbClr val="009900"/>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7586"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altLang="ru-RU" noProof="0" smtClean="0"/>
              <a:t>Образец заголовка</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67588" name="Rectangle 4"/>
          <p:cNvSpPr>
            <a:spLocks noGrp="1" noChangeArrowheads="1"/>
          </p:cNvSpPr>
          <p:nvPr>
            <p:ph type="dt" sz="quarter" idx="2"/>
          </p:nvPr>
        </p:nvSpPr>
        <p:spPr/>
        <p:txBody>
          <a:bodyPr/>
          <a:lstStyle>
            <a:lvl1pPr>
              <a:defRPr/>
            </a:lvl1pPr>
          </a:lstStyle>
          <a:p>
            <a:endParaRPr lang="ru-RU" altLang="ru-RU"/>
          </a:p>
        </p:txBody>
      </p:sp>
      <p:sp>
        <p:nvSpPr>
          <p:cNvPr id="67589" name="Rectangle 5"/>
          <p:cNvSpPr>
            <a:spLocks noGrp="1" noChangeArrowheads="1"/>
          </p:cNvSpPr>
          <p:nvPr>
            <p:ph type="ftr" sz="quarter" idx="3"/>
          </p:nvPr>
        </p:nvSpPr>
        <p:spPr/>
        <p:txBody>
          <a:bodyPr/>
          <a:lstStyle>
            <a:lvl1pPr>
              <a:defRPr/>
            </a:lvl1pPr>
          </a:lstStyle>
          <a:p>
            <a:endParaRPr lang="ru-RU" altLang="ru-RU"/>
          </a:p>
        </p:txBody>
      </p:sp>
      <p:sp>
        <p:nvSpPr>
          <p:cNvPr id="67590" name="Rectangle 6"/>
          <p:cNvSpPr>
            <a:spLocks noGrp="1" noChangeArrowheads="1"/>
          </p:cNvSpPr>
          <p:nvPr>
            <p:ph type="sldNum" sz="quarter" idx="4"/>
          </p:nvPr>
        </p:nvSpPr>
        <p:spPr/>
        <p:txBody>
          <a:bodyPr/>
          <a:lstStyle>
            <a:lvl1pPr>
              <a:defRPr/>
            </a:lvl1pPr>
          </a:lstStyle>
          <a:p>
            <a:fld id="{E4B26903-4E8F-4D3E-9B19-0163A43C1D8F}"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10414C3-1999-49BE-9C0E-0193A5606F60}" type="slidenum">
              <a:rPr lang="ru-RU" altLang="ru-RU"/>
              <a:pPr/>
              <a:t>‹#›</a:t>
            </a:fld>
            <a:endParaRPr lang="ru-RU" altLang="ru-RU"/>
          </a:p>
        </p:txBody>
      </p:sp>
    </p:spTree>
    <p:extLst>
      <p:ext uri="{BB962C8B-B14F-4D97-AF65-F5344CB8AC3E}">
        <p14:creationId xmlns:p14="http://schemas.microsoft.com/office/powerpoint/2010/main" val="145563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4BFAB05D-639D-40E3-B428-FF9DA092F617}" type="slidenum">
              <a:rPr lang="ru-RU" altLang="ru-RU"/>
              <a:pPr/>
              <a:t>‹#›</a:t>
            </a:fld>
            <a:endParaRPr lang="ru-RU" altLang="ru-RU"/>
          </a:p>
        </p:txBody>
      </p:sp>
    </p:spTree>
    <p:extLst>
      <p:ext uri="{BB962C8B-B14F-4D97-AF65-F5344CB8AC3E}">
        <p14:creationId xmlns:p14="http://schemas.microsoft.com/office/powerpoint/2010/main" val="173253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10594" name="Group 2"/>
          <p:cNvGrpSpPr>
            <a:grpSpLocks/>
          </p:cNvGrpSpPr>
          <p:nvPr/>
        </p:nvGrpSpPr>
        <p:grpSpPr bwMode="auto">
          <a:xfrm>
            <a:off x="3800475" y="1789113"/>
            <a:ext cx="5340350" cy="5056187"/>
            <a:chOff x="2394" y="1127"/>
            <a:chExt cx="3364" cy="3185"/>
          </a:xfrm>
        </p:grpSpPr>
        <p:sp>
          <p:nvSpPr>
            <p:cNvPr id="11059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59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59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59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59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0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0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0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0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0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0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0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0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0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0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1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2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2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2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2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2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2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2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1062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2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10629" name="Rectangle 37"/>
          <p:cNvSpPr>
            <a:spLocks noGrp="1" noChangeArrowheads="1"/>
          </p:cNvSpPr>
          <p:nvPr>
            <p:ph type="dt" sz="half" idx="2"/>
          </p:nvPr>
        </p:nvSpPr>
        <p:spPr/>
        <p:txBody>
          <a:bodyPr/>
          <a:lstStyle>
            <a:lvl1pPr>
              <a:defRPr/>
            </a:lvl1pPr>
          </a:lstStyle>
          <a:p>
            <a:endParaRPr lang="ru-RU" altLang="ru-RU"/>
          </a:p>
        </p:txBody>
      </p:sp>
      <p:sp>
        <p:nvSpPr>
          <p:cNvPr id="110630" name="Rectangle 38"/>
          <p:cNvSpPr>
            <a:spLocks noGrp="1" noChangeArrowheads="1"/>
          </p:cNvSpPr>
          <p:nvPr>
            <p:ph type="ftr" sz="quarter" idx="3"/>
          </p:nvPr>
        </p:nvSpPr>
        <p:spPr/>
        <p:txBody>
          <a:bodyPr/>
          <a:lstStyle>
            <a:lvl1pPr>
              <a:defRPr/>
            </a:lvl1pPr>
          </a:lstStyle>
          <a:p>
            <a:endParaRPr lang="ru-RU" altLang="ru-RU"/>
          </a:p>
        </p:txBody>
      </p:sp>
      <p:sp>
        <p:nvSpPr>
          <p:cNvPr id="110631"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110632"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ru-RU" altLang="ru-RU" noProof="0" smtClean="0"/>
              <a:t>Образец заголовка</a:t>
            </a:r>
          </a:p>
        </p:txBody>
      </p:sp>
      <p:sp>
        <p:nvSpPr>
          <p:cNvPr id="110633" name="Rectangle 41"/>
          <p:cNvSpPr>
            <a:spLocks noGrp="1" noChangeArrowheads="1"/>
          </p:cNvSpPr>
          <p:nvPr>
            <p:ph type="sldNum" sz="quarter" idx="4"/>
          </p:nvPr>
        </p:nvSpPr>
        <p:spPr/>
        <p:txBody>
          <a:bodyPr/>
          <a:lstStyle>
            <a:lvl1pPr>
              <a:defRPr/>
            </a:lvl1pPr>
          </a:lstStyle>
          <a:p>
            <a:fld id="{1BF8B64F-EDE4-497F-A8E9-C0B314909F65}" type="slidenum">
              <a:rPr lang="ru-RU" altLang="ru-RU"/>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F9800AC-3E2D-4BC9-9371-24A620313B7F}" type="slidenum">
              <a:rPr lang="ru-RU" altLang="ru-RU"/>
              <a:pPr/>
              <a:t>‹#›</a:t>
            </a:fld>
            <a:endParaRPr lang="ru-RU" altLang="ru-RU"/>
          </a:p>
        </p:txBody>
      </p:sp>
    </p:spTree>
    <p:extLst>
      <p:ext uri="{BB962C8B-B14F-4D97-AF65-F5344CB8AC3E}">
        <p14:creationId xmlns:p14="http://schemas.microsoft.com/office/powerpoint/2010/main" val="277263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E7D51E7-432E-49EF-8A47-8D9B8E4D7A59}" type="slidenum">
              <a:rPr lang="ru-RU" altLang="ru-RU"/>
              <a:pPr/>
              <a:t>‹#›</a:t>
            </a:fld>
            <a:endParaRPr lang="ru-RU" altLang="ru-RU"/>
          </a:p>
        </p:txBody>
      </p:sp>
    </p:spTree>
    <p:extLst>
      <p:ext uri="{BB962C8B-B14F-4D97-AF65-F5344CB8AC3E}">
        <p14:creationId xmlns:p14="http://schemas.microsoft.com/office/powerpoint/2010/main" val="3365363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93D9B1FC-2FB9-4552-936E-8AD88D4666F1}" type="slidenum">
              <a:rPr lang="ru-RU" altLang="ru-RU"/>
              <a:pPr/>
              <a:t>‹#›</a:t>
            </a:fld>
            <a:endParaRPr lang="ru-RU" altLang="ru-RU"/>
          </a:p>
        </p:txBody>
      </p:sp>
    </p:spTree>
    <p:extLst>
      <p:ext uri="{BB962C8B-B14F-4D97-AF65-F5344CB8AC3E}">
        <p14:creationId xmlns:p14="http://schemas.microsoft.com/office/powerpoint/2010/main" val="318441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E05354E7-8D9F-4E52-8DA7-86F03AEBB613}" type="slidenum">
              <a:rPr lang="ru-RU" altLang="ru-RU"/>
              <a:pPr/>
              <a:t>‹#›</a:t>
            </a:fld>
            <a:endParaRPr lang="ru-RU" altLang="ru-RU"/>
          </a:p>
        </p:txBody>
      </p:sp>
    </p:spTree>
    <p:extLst>
      <p:ext uri="{BB962C8B-B14F-4D97-AF65-F5344CB8AC3E}">
        <p14:creationId xmlns:p14="http://schemas.microsoft.com/office/powerpoint/2010/main" val="1750936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20912660-9E50-4A7F-BC1D-79CCE6C0CB71}" type="slidenum">
              <a:rPr lang="ru-RU" altLang="ru-RU"/>
              <a:pPr/>
              <a:t>‹#›</a:t>
            </a:fld>
            <a:endParaRPr lang="ru-RU" altLang="ru-RU"/>
          </a:p>
        </p:txBody>
      </p:sp>
    </p:spTree>
    <p:extLst>
      <p:ext uri="{BB962C8B-B14F-4D97-AF65-F5344CB8AC3E}">
        <p14:creationId xmlns:p14="http://schemas.microsoft.com/office/powerpoint/2010/main" val="413507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CFE72F43-C469-4ADC-A387-539950C94118}" type="slidenum">
              <a:rPr lang="ru-RU" altLang="ru-RU"/>
              <a:pPr/>
              <a:t>‹#›</a:t>
            </a:fld>
            <a:endParaRPr lang="ru-RU" altLang="ru-RU"/>
          </a:p>
        </p:txBody>
      </p:sp>
    </p:spTree>
    <p:extLst>
      <p:ext uri="{BB962C8B-B14F-4D97-AF65-F5344CB8AC3E}">
        <p14:creationId xmlns:p14="http://schemas.microsoft.com/office/powerpoint/2010/main" val="2267068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9E165853-6499-48B3-8273-B043D0704AA3}" type="slidenum">
              <a:rPr lang="ru-RU" altLang="ru-RU"/>
              <a:pPr/>
              <a:t>‹#›</a:t>
            </a:fld>
            <a:endParaRPr lang="ru-RU" altLang="ru-RU"/>
          </a:p>
        </p:txBody>
      </p:sp>
    </p:spTree>
    <p:extLst>
      <p:ext uri="{BB962C8B-B14F-4D97-AF65-F5344CB8AC3E}">
        <p14:creationId xmlns:p14="http://schemas.microsoft.com/office/powerpoint/2010/main" val="26072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5E600E0-5268-45B1-8F02-2F8B69B8EB2E}" type="slidenum">
              <a:rPr lang="ru-RU" altLang="ru-RU"/>
              <a:pPr/>
              <a:t>‹#›</a:t>
            </a:fld>
            <a:endParaRPr lang="ru-RU" altLang="ru-RU"/>
          </a:p>
        </p:txBody>
      </p:sp>
    </p:spTree>
    <p:extLst>
      <p:ext uri="{BB962C8B-B14F-4D97-AF65-F5344CB8AC3E}">
        <p14:creationId xmlns:p14="http://schemas.microsoft.com/office/powerpoint/2010/main" val="3265950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763FF472-8F0C-45A4-883C-41B1102A7487}" type="slidenum">
              <a:rPr lang="ru-RU" altLang="ru-RU"/>
              <a:pPr/>
              <a:t>‹#›</a:t>
            </a:fld>
            <a:endParaRPr lang="ru-RU" altLang="ru-RU"/>
          </a:p>
        </p:txBody>
      </p:sp>
    </p:spTree>
    <p:extLst>
      <p:ext uri="{BB962C8B-B14F-4D97-AF65-F5344CB8AC3E}">
        <p14:creationId xmlns:p14="http://schemas.microsoft.com/office/powerpoint/2010/main" val="912315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1B16D151-1572-4768-9013-694C53F6B027}" type="slidenum">
              <a:rPr lang="ru-RU" altLang="ru-RU"/>
              <a:pPr/>
              <a:t>‹#›</a:t>
            </a:fld>
            <a:endParaRPr lang="ru-RU" altLang="ru-RU"/>
          </a:p>
        </p:txBody>
      </p:sp>
    </p:spTree>
    <p:extLst>
      <p:ext uri="{BB962C8B-B14F-4D97-AF65-F5344CB8AC3E}">
        <p14:creationId xmlns:p14="http://schemas.microsoft.com/office/powerpoint/2010/main" val="2840685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FB6CCB9-C666-44C3-9985-0926A40B1CB4}" type="slidenum">
              <a:rPr lang="ru-RU" altLang="ru-RU"/>
              <a:pPr/>
              <a:t>‹#›</a:t>
            </a:fld>
            <a:endParaRPr lang="ru-RU" altLang="ru-RU"/>
          </a:p>
        </p:txBody>
      </p:sp>
    </p:spTree>
    <p:extLst>
      <p:ext uri="{BB962C8B-B14F-4D97-AF65-F5344CB8AC3E}">
        <p14:creationId xmlns:p14="http://schemas.microsoft.com/office/powerpoint/2010/main" val="221485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1BC169AC-0920-48BC-A667-D3FEBDB4DF03}" type="slidenum">
              <a:rPr lang="ru-RU" altLang="ru-RU"/>
              <a:pPr/>
              <a:t>‹#›</a:t>
            </a:fld>
            <a:endParaRPr lang="ru-RU" altLang="ru-RU"/>
          </a:p>
        </p:txBody>
      </p:sp>
    </p:spTree>
    <p:extLst>
      <p:ext uri="{BB962C8B-B14F-4D97-AF65-F5344CB8AC3E}">
        <p14:creationId xmlns:p14="http://schemas.microsoft.com/office/powerpoint/2010/main" val="148760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5E301AA2-79D9-47F3-BE05-AF7858FD2805}" type="slidenum">
              <a:rPr lang="ru-RU" altLang="ru-RU"/>
              <a:pPr/>
              <a:t>‹#›</a:t>
            </a:fld>
            <a:endParaRPr lang="ru-RU" altLang="ru-RU"/>
          </a:p>
        </p:txBody>
      </p:sp>
    </p:spTree>
    <p:extLst>
      <p:ext uri="{BB962C8B-B14F-4D97-AF65-F5344CB8AC3E}">
        <p14:creationId xmlns:p14="http://schemas.microsoft.com/office/powerpoint/2010/main" val="212672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E3E2D73C-14BC-43A0-8505-64AB46038211}" type="slidenum">
              <a:rPr lang="ru-RU" altLang="ru-RU"/>
              <a:pPr/>
              <a:t>‹#›</a:t>
            </a:fld>
            <a:endParaRPr lang="ru-RU" altLang="ru-RU"/>
          </a:p>
        </p:txBody>
      </p:sp>
    </p:spTree>
    <p:extLst>
      <p:ext uri="{BB962C8B-B14F-4D97-AF65-F5344CB8AC3E}">
        <p14:creationId xmlns:p14="http://schemas.microsoft.com/office/powerpoint/2010/main" val="411951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2F3FA0DD-DAE5-4D74-855C-D7B939BAED04}" type="slidenum">
              <a:rPr lang="ru-RU" altLang="ru-RU"/>
              <a:pPr/>
              <a:t>‹#›</a:t>
            </a:fld>
            <a:endParaRPr lang="ru-RU" altLang="ru-RU"/>
          </a:p>
        </p:txBody>
      </p:sp>
    </p:spTree>
    <p:extLst>
      <p:ext uri="{BB962C8B-B14F-4D97-AF65-F5344CB8AC3E}">
        <p14:creationId xmlns:p14="http://schemas.microsoft.com/office/powerpoint/2010/main" val="5331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C88CC7A-836D-47BA-9570-D408E265B6E7}" type="slidenum">
              <a:rPr lang="ru-RU" altLang="ru-RU"/>
              <a:pPr/>
              <a:t>‹#›</a:t>
            </a:fld>
            <a:endParaRPr lang="ru-RU" altLang="ru-RU"/>
          </a:p>
        </p:txBody>
      </p:sp>
    </p:spTree>
    <p:extLst>
      <p:ext uri="{BB962C8B-B14F-4D97-AF65-F5344CB8AC3E}">
        <p14:creationId xmlns:p14="http://schemas.microsoft.com/office/powerpoint/2010/main" val="410046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CE567A48-C5D1-4E4F-804F-9C4B425C6CB7}" type="slidenum">
              <a:rPr lang="ru-RU" altLang="ru-RU"/>
              <a:pPr/>
              <a:t>‹#›</a:t>
            </a:fld>
            <a:endParaRPr lang="ru-RU" altLang="ru-RU"/>
          </a:p>
        </p:txBody>
      </p:sp>
    </p:spTree>
    <p:extLst>
      <p:ext uri="{BB962C8B-B14F-4D97-AF65-F5344CB8AC3E}">
        <p14:creationId xmlns:p14="http://schemas.microsoft.com/office/powerpoint/2010/main" val="127725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08C98E7D-6665-4A33-96C6-9787037A480E}" type="slidenum">
              <a:rPr lang="ru-RU" altLang="ru-RU"/>
              <a:pPr/>
              <a:t>‹#›</a:t>
            </a:fld>
            <a:endParaRPr lang="ru-RU" altLang="ru-RU"/>
          </a:p>
        </p:txBody>
      </p:sp>
    </p:spTree>
    <p:extLst>
      <p:ext uri="{BB962C8B-B14F-4D97-AF65-F5344CB8AC3E}">
        <p14:creationId xmlns:p14="http://schemas.microsoft.com/office/powerpoint/2010/main" val="1985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6656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FFFFFF"/>
                  </a:outerShdw>
                </a:effectLst>
                <a:latin typeface="Arial" panose="020B0604020202020204" pitchFamily="34" charset="0"/>
              </a:defRPr>
            </a:lvl1pPr>
          </a:lstStyle>
          <a:p>
            <a:endParaRPr lang="ru-RU" altLang="ru-RU"/>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FFFFFF"/>
                  </a:outerShdw>
                </a:effectLst>
                <a:latin typeface="Arial" panose="020B0604020202020204" pitchFamily="34" charset="0"/>
              </a:defRPr>
            </a:lvl1pPr>
          </a:lstStyle>
          <a:p>
            <a:endParaRPr lang="ru-RU" altLang="ru-RU"/>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FFFFFF"/>
                  </a:outerShdw>
                </a:effectLst>
                <a:latin typeface="Arial" panose="020B0604020202020204" pitchFamily="34" charset="0"/>
              </a:defRPr>
            </a:lvl1pPr>
          </a:lstStyle>
          <a:p>
            <a:fld id="{E1F7613C-82F2-4640-A3AE-26B2E8958C5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08"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9570" name="Group 2"/>
          <p:cNvGrpSpPr>
            <a:grpSpLocks/>
          </p:cNvGrpSpPr>
          <p:nvPr/>
        </p:nvGrpSpPr>
        <p:grpSpPr bwMode="auto">
          <a:xfrm>
            <a:off x="3800475" y="1789113"/>
            <a:ext cx="5340350" cy="5056187"/>
            <a:chOff x="2394" y="1127"/>
            <a:chExt cx="3364" cy="3185"/>
          </a:xfrm>
        </p:grpSpPr>
        <p:sp>
          <p:nvSpPr>
            <p:cNvPr id="10957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7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7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74"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7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7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7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7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7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8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3"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4"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5"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6"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7"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8"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89"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90"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91"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9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93"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94"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9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9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9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598"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9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60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60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60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960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60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9605"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9606"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9607"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ru-RU" altLang="ru-RU"/>
          </a:p>
        </p:txBody>
      </p:sp>
      <p:sp>
        <p:nvSpPr>
          <p:cNvPr id="109608"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ru-RU" altLang="ru-RU"/>
          </a:p>
        </p:txBody>
      </p:sp>
      <p:sp>
        <p:nvSpPr>
          <p:cNvPr id="109609"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BD2CDD98-C3D3-4715-96A8-9C7F1E6C42BA}"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71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corpolaw.ru/images/index_08.jpg" TargetMode="External"/><Relationship Id="rId3" Type="http://schemas.openxmlformats.org/officeDocument/2006/relationships/hyperlink" Target="http://www.centrmag.ru/catalog/7437.jpg" TargetMode="External"/><Relationship Id="rId7" Type="http://schemas.openxmlformats.org/officeDocument/2006/relationships/image" Target="../media/image3.jpeg"/><Relationship Id="rId2" Type="http://schemas.openxmlformats.org/officeDocument/2006/relationships/image" Target="http://www.tns-counter.ru/V13a****yandex_ru/ru/CP1251/tmsec=yandex_images/0" TargetMode="External"/><Relationship Id="rId1" Type="http://schemas.openxmlformats.org/officeDocument/2006/relationships/slideLayout" Target="../slideLayouts/slideLayout12.xml"/><Relationship Id="rId6" Type="http://schemas.openxmlformats.org/officeDocument/2006/relationships/hyperlink" Target="http://corpolaw.ru/images/index_08.jpg" TargetMode="External"/><Relationship Id="rId5" Type="http://schemas.openxmlformats.org/officeDocument/2006/relationships/image" Target="http://www.centrmag.ru/catalog/7437.jpg" TargetMode="External"/><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hyperlink" Target="http://advocathelp.by.ru/left_header_l.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antikorfond.ru/_data/objects/00413/icon.jpg" TargetMode="Externa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corpolaw.ru/images/index_08.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http://corpolaw.ru/images/index_08.jpg" TargetMode="Externa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burocrats.ru/sas/image/advokat.jpg" TargetMode="External"/><Relationship Id="rId1" Type="http://schemas.openxmlformats.org/officeDocument/2006/relationships/slideLayout" Target="../slideLayouts/slideLayout2.xml"/><Relationship Id="rId4" Type="http://schemas.openxmlformats.org/officeDocument/2006/relationships/image" Target="http://www.burocrats.ru/sas/image/advokat.jp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http://www.centrmag.ru/catalog/7437.jpg" TargetMode="External"/><Relationship Id="rId3" Type="http://schemas.openxmlformats.org/officeDocument/2006/relationships/image" Target="../media/image24.jpeg"/><Relationship Id="rId7" Type="http://schemas.openxmlformats.org/officeDocument/2006/relationships/image" Target="../media/image25.jpeg"/><Relationship Id="rId12" Type="http://schemas.openxmlformats.org/officeDocument/2006/relationships/image" Target="../media/image26.jpeg"/><Relationship Id="rId2" Type="http://schemas.openxmlformats.org/officeDocument/2006/relationships/image" Target="http://www.tns-counter.ru/V13a****yandex_ru/ru/CP1251/tmsec=yandex_images/0" TargetMode="External"/><Relationship Id="rId1" Type="http://schemas.openxmlformats.org/officeDocument/2006/relationships/slideLayout" Target="../slideLayouts/slideLayout1.xml"/><Relationship Id="rId6" Type="http://schemas.openxmlformats.org/officeDocument/2006/relationships/image" Target="http://corpolaw.ru/images/index_08.jpg" TargetMode="External"/><Relationship Id="rId11" Type="http://schemas.openxmlformats.org/officeDocument/2006/relationships/hyperlink" Target="http://www.centrmag.ru/catalog/7437.jpg" TargetMode="External"/><Relationship Id="rId5" Type="http://schemas.openxmlformats.org/officeDocument/2006/relationships/image" Target="../media/image3.jpeg"/><Relationship Id="rId15" Type="http://schemas.openxmlformats.org/officeDocument/2006/relationships/image" Target="../media/image27.png"/><Relationship Id="rId10" Type="http://schemas.openxmlformats.org/officeDocument/2006/relationships/image" Target="../media/image4.png"/><Relationship Id="rId4" Type="http://schemas.openxmlformats.org/officeDocument/2006/relationships/hyperlink" Target="http://corpolaw.ru/images/index_08.jpg" TargetMode="External"/><Relationship Id="rId9" Type="http://schemas.openxmlformats.org/officeDocument/2006/relationships/hyperlink" Target="http://advocathelp.by.ru/left_header_l.gif" TargetMode="External"/><Relationship Id="rId14" Type="http://schemas.openxmlformats.org/officeDocument/2006/relationships/hyperlink" Target="http://advokaty.ucoz.ru/gb/pic.gi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uainfo.com/photos/big/99815_1.jpg" TargetMode="External"/><Relationship Id="rId2" Type="http://schemas.openxmlformats.org/officeDocument/2006/relationships/image" Target="http://www.tns-counter.ru/V13a****yandex_ru/ru/CP1251/tmsec=yandex_images/0" TargetMode="Externa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http://www.centrmag.ru/catalog/7437.jpg" TargetMode="External"/><Relationship Id="rId2" Type="http://schemas.openxmlformats.org/officeDocument/2006/relationships/hyperlink" Target="http://www.burocrats.ru/sas/image/advokat.jpg"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centrmag.ru/catalog/7437.jpg" TargetMode="External"/><Relationship Id="rId4" Type="http://schemas.openxmlformats.org/officeDocument/2006/relationships/image" Target="http://www.burocrats.ru/sas/image/advokat.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oscow-law.ru/d/20921/t/images/pic2.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http://moscow-law.ru/d/20921/t/images/pic2.jpg"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entrmag.ru/catalog/7437.jp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advocathelp.by.ru/left_header_l.gif" TargetMode="External"/><Relationship Id="rId4" Type="http://schemas.openxmlformats.org/officeDocument/2006/relationships/image" Target="http://www.centrmag.ru/catalog/7437.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http://www.tns-counter.ru/V13a****yandex_ru/ru/CP1251/tmsec=yandex_images/0" TargetMode="External"/><Relationship Id="rId1" Type="http://schemas.openxmlformats.org/officeDocument/2006/relationships/slideLayout" Target="../slideLayouts/slideLayout2.xml"/><Relationship Id="rId6" Type="http://schemas.openxmlformats.org/officeDocument/2006/relationships/hyperlink" Target="http://forum.md/Data/Forum/BBB10BFA-39A7-402E-B7C0-B8EF1902A271/c0078f0e-5be7-47de-aa0a-75d0abdc85b1.jpg"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newz.com.ua/images/stories/radio/picture_001.jpg" TargetMode="External"/><Relationship Id="rId7" Type="http://schemas.openxmlformats.org/officeDocument/2006/relationships/hyperlink" Target="http://www.advokatsokolov.ru/i/book2.jpg" TargetMode="External"/><Relationship Id="rId2" Type="http://schemas.openxmlformats.org/officeDocument/2006/relationships/image" Target="http://www.tns-counter.ru/V13a****yandex_ru/ru/CP1251/tmsec=yandex_images/0"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binbon.ru/images/goods/2557b.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orpolaw.ru/images/index_08.jpg" TargetMode="External"/><Relationship Id="rId1" Type="http://schemas.openxmlformats.org/officeDocument/2006/relationships/slideLayout" Target="../slideLayouts/slideLayout2.xml"/><Relationship Id="rId4" Type="http://schemas.openxmlformats.org/officeDocument/2006/relationships/image" Target="http://corpolaw.ru/images/index_08.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internet-partner.ru/images/yurist-advokat-33.jpg"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dpp.kostanay.kz/images/ofis19.gi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68475"/>
            <a:ext cx="7772400" cy="1300163"/>
          </a:xfrm>
        </p:spPr>
        <p:txBody>
          <a:bodyPr/>
          <a:lstStyle/>
          <a:p>
            <a:r>
              <a:rPr lang="ru-RU" altLang="ru-RU" sz="8000" u="sng">
                <a:solidFill>
                  <a:srgbClr val="FF0000"/>
                </a:solidFill>
              </a:rPr>
              <a:t>АВОКАТСКАЯ ЭТИКА</a:t>
            </a:r>
          </a:p>
        </p:txBody>
      </p:sp>
      <p:pic>
        <p:nvPicPr>
          <p:cNvPr id="2060" name="i-main-pic" descr="Картинка 112 из 120">
            <a:hlinkClick r:id="rId3"/>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256088" y="4724400"/>
            <a:ext cx="140811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i-main-pic" descr="Картинка 231 из 2002">
            <a:hlinkClick r:id="rId6"/>
          </p:cNvPr>
          <p:cNvPicPr>
            <a:picLocks noChangeAspect="1" noChangeArrowheads="1"/>
          </p:cNvPicPr>
          <p:nvPr/>
        </p:nvPicPr>
        <p:blipFill>
          <a:blip r:embed="rId7" r:link="rId8">
            <a:extLst>
              <a:ext uri="{28A0092B-C50C-407E-A947-70E740481C1C}">
                <a14:useLocalDpi xmlns:a14="http://schemas.microsoft.com/office/drawing/2010/main" val="0"/>
              </a:ext>
            </a:extLst>
          </a:blip>
          <a:srcRect t="36342"/>
          <a:stretch>
            <a:fillRect/>
          </a:stretch>
        </p:blipFill>
        <p:spPr bwMode="auto">
          <a:xfrm>
            <a:off x="7986713" y="3716338"/>
            <a:ext cx="9779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i-main-pic" descr="Картинка 95 из 14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773238"/>
            <a:ext cx="2286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p:stCondLst>
                                            <p:cond delay="0"/>
                                          </p:stCondLst>
                                        </p:cTn>
                                        <p:tgtEl>
                                          <p:spTgt spid="2050"/>
                                        </p:tgtEl>
                                      </p:cBhvr>
                                    </p:animEffect>
                                    <p:anim calcmode="lin" valueType="num">
                                      <p:cBhvr>
                                        <p:cTn id="8" dur="800" fill="hold">
                                          <p:stCondLst>
                                            <p:cond delay="0"/>
                                          </p:stCondLst>
                                        </p:cTn>
                                        <p:tgtEl>
                                          <p:spTgt spid="2050"/>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2050"/>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20" name="i-main-pic" descr="Картинка 313 из 43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00338"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i-main-pic" descr="Картинка 335 из 2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773238"/>
            <a:ext cx="38512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advok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49725"/>
            <a:ext cx="35639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Rectangle 7"/>
          <p:cNvSpPr>
            <a:spLocks noGrp="1" noChangeArrowheads="1"/>
          </p:cNvSpPr>
          <p:nvPr>
            <p:ph type="title"/>
          </p:nvPr>
        </p:nvSpPr>
        <p:spPr/>
        <p:txBody>
          <a:bodyPr/>
          <a:lstStyle/>
          <a:p>
            <a:r>
              <a:rPr lang="ru-RU" altLang="zh-CN" sz="3200" b="1" u="sng">
                <a:solidFill>
                  <a:srgbClr val="000000"/>
                </a:solidFill>
                <a:effectLst>
                  <a:outerShdw blurRad="38100" dist="38100" dir="2700000" algn="tl">
                    <a:srgbClr val="FFFFFF"/>
                  </a:outerShdw>
                </a:effectLst>
                <a:latin typeface="Times New Roman" panose="02020603050405020304" pitchFamily="18" charset="0"/>
              </a:rPr>
              <a:t>Этика поведения </a:t>
            </a:r>
            <a:r>
              <a:rPr lang="ru-RU" altLang="zh-CN" sz="3200" b="1" u="sng">
                <a:solidFill>
                  <a:srgbClr val="FF0000"/>
                </a:solidFill>
                <a:latin typeface="Times New Roman" panose="02020603050405020304" pitchFamily="18" charset="0"/>
              </a:rPr>
              <a:t>адвоката</a:t>
            </a:r>
            <a:r>
              <a:rPr lang="ru-RU" altLang="zh-CN" sz="3200" b="1" u="sng">
                <a:solidFill>
                  <a:srgbClr val="000000"/>
                </a:solidFill>
                <a:effectLst>
                  <a:outerShdw blurRad="38100" dist="38100" dir="2700000" algn="tl">
                    <a:srgbClr val="FFFFFF"/>
                  </a:outerShdw>
                </a:effectLst>
                <a:latin typeface="Times New Roman" panose="02020603050405020304" pitchFamily="18" charset="0"/>
              </a:rPr>
              <a:t> в ходе участия в судебном процессе</a:t>
            </a:r>
            <a:endParaRPr lang="ru-RU" altLang="ru-RU" sz="3200" b="1" u="sng">
              <a:solidFill>
                <a:srgbClr val="000000"/>
              </a:solidFill>
              <a:effectLst>
                <a:outerShdw blurRad="38100" dist="38100" dir="2700000" algn="tl">
                  <a:srgbClr val="FFFFFF"/>
                </a:outerShdw>
              </a:effectLst>
              <a:latin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86023"/>
                                        </p:tgtEl>
                                        <p:attrNameLst>
                                          <p:attrName>style.visibility</p:attrName>
                                        </p:attrNameLst>
                                      </p:cBhvr>
                                      <p:to>
                                        <p:strVal val="visible"/>
                                      </p:to>
                                    </p:set>
                                    <p:anim calcmode="lin" valueType="num">
                                      <p:cBhvr>
                                        <p:cTn id="7" dur="2000" fill="hold"/>
                                        <p:tgtEl>
                                          <p:spTgt spid="86023"/>
                                        </p:tgtEl>
                                        <p:attrNameLst>
                                          <p:attrName>ppt_w</p:attrName>
                                        </p:attrNameLst>
                                      </p:cBhvr>
                                      <p:tavLst>
                                        <p:tav tm="0">
                                          <p:val>
                                            <p:strVal val="#ppt_w*2.5"/>
                                          </p:val>
                                        </p:tav>
                                        <p:tav tm="100000">
                                          <p:val>
                                            <p:strVal val="#ppt_w"/>
                                          </p:val>
                                        </p:tav>
                                      </p:tavLst>
                                    </p:anim>
                                    <p:anim calcmode="lin" valueType="num">
                                      <p:cBhvr>
                                        <p:cTn id="8" dur="2000" fill="hold"/>
                                        <p:tgtEl>
                                          <p:spTgt spid="86023"/>
                                        </p:tgtEl>
                                        <p:attrNameLst>
                                          <p:attrName>ppt_h</p:attrName>
                                        </p:attrNameLst>
                                      </p:cBhvr>
                                      <p:tavLst>
                                        <p:tav tm="0">
                                          <p:val>
                                            <p:strVal val="#ppt_h"/>
                                          </p:val>
                                        </p:tav>
                                        <p:tav tm="100000">
                                          <p:val>
                                            <p:strVal val="#ppt_h"/>
                                          </p:val>
                                        </p:tav>
                                      </p:tavLst>
                                    </p:anim>
                                    <p:anim calcmode="lin" valueType="num">
                                      <p:cBhvr>
                                        <p:cTn id="9" dur="2000" fill="hold"/>
                                        <p:tgtEl>
                                          <p:spTgt spid="86023"/>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86023"/>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8" name="i-main-pic" descr="Картинка 164 из 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353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6"/>
          <p:cNvSpPr>
            <a:spLocks noGrp="1" noChangeArrowheads="1"/>
          </p:cNvSpPr>
          <p:nvPr>
            <p:ph type="body" idx="1"/>
          </p:nvPr>
        </p:nvSpPr>
        <p:spPr>
          <a:xfrm>
            <a:off x="0" y="2636838"/>
            <a:ext cx="6084888" cy="4221162"/>
          </a:xfrm>
        </p:spPr>
        <p:txBody>
          <a:bodyPr/>
          <a:lstStyle/>
          <a:p>
            <a:pPr>
              <a:lnSpc>
                <a:spcPct val="80000"/>
              </a:lnSpc>
            </a:pPr>
            <a:r>
              <a:rPr lang="ru-RU" altLang="zh-CN" sz="1600" b="1">
                <a:solidFill>
                  <a:srgbClr val="000000"/>
                </a:solidFill>
                <a:effectLst/>
                <a:latin typeface="Times New Roman" panose="02020603050405020304" pitchFamily="18" charset="0"/>
              </a:rPr>
              <a:t>Одним из важнейших этических правил, безусловно, следует признать добросовестное отношение адвоката к суду. Оно применимо как в отношении поведения адвоката в уголовном, так и в гражданском процессе. «При соблюдении должного уважения к суду адвокат обязан защищать интересы клиента добросовестно и с максимальной для него выгодой, однако не выходя за предусмотренные законодательством рамки». Адвокат не может и не должен влиять на ход правосудия, давая фальсифицированные показания, фальсифицировать факты, осознанно представлять подложные документы, давать (советовать) ложные показания или свидетельства, заведомо для адвоката неверное, неточное толкование положений закона либо нормативных актов или судебной практики, осознанно утверждать что-либо, для чего нет разумного основания в имеющихся в распоряжении суда и/или представленных ему доказательствах, либо утверждать то, что лишь предстоит доказать и/или мотивировать.</a:t>
            </a:r>
            <a:endParaRPr lang="ru-RU" altLang="ru-RU" sz="1600" b="1">
              <a:solidFill>
                <a:srgbClr val="000000"/>
              </a:solidFill>
              <a:effectLst/>
              <a:latin typeface="Times New Roman" panose="02020603050405020304" pitchFamily="18" charset="0"/>
            </a:endParaRPr>
          </a:p>
        </p:txBody>
      </p:sp>
      <p:pic>
        <p:nvPicPr>
          <p:cNvPr id="88071" name="i-main-pic" descr="Картинка 231 из 2002">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t="36342"/>
          <a:stretch>
            <a:fillRect/>
          </a:stretch>
        </p:blipFill>
        <p:spPr bwMode="auto">
          <a:xfrm>
            <a:off x="6084888" y="0"/>
            <a:ext cx="3059112"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8070">
                                            <p:txEl>
                                              <p:pRg st="0" end="0"/>
                                            </p:txEl>
                                          </p:spTgt>
                                        </p:tgtEl>
                                        <p:attrNameLst>
                                          <p:attrName>style.visibility</p:attrName>
                                        </p:attrNameLst>
                                      </p:cBhvr>
                                      <p:to>
                                        <p:strVal val="visible"/>
                                      </p:to>
                                    </p:set>
                                    <p:animEffect transition="in" filter="fade">
                                      <p:cBhvr>
                                        <p:cTn id="7" dur="1000"/>
                                        <p:tgtEl>
                                          <p:spTgt spid="88070">
                                            <p:txEl>
                                              <p:pRg st="0" end="0"/>
                                            </p:txEl>
                                          </p:spTgt>
                                        </p:tgtEl>
                                      </p:cBhvr>
                                    </p:animEffect>
                                    <p:anim calcmode="lin" valueType="num">
                                      <p:cBhvr>
                                        <p:cTn id="8" dur="1000" fill="hold"/>
                                        <p:tgtEl>
                                          <p:spTgt spid="880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0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92" name="i-main-pic" descr="Картинка 117 из 2002">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Rectangle 6"/>
          <p:cNvSpPr>
            <a:spLocks noGrp="1" noChangeArrowheads="1"/>
          </p:cNvSpPr>
          <p:nvPr>
            <p:ph type="body" idx="1"/>
          </p:nvPr>
        </p:nvSpPr>
        <p:spPr>
          <a:xfrm>
            <a:off x="457200" y="476250"/>
            <a:ext cx="8229600" cy="5619750"/>
          </a:xfrm>
        </p:spPr>
        <p:txBody>
          <a:bodyPr/>
          <a:lstStyle/>
          <a:p>
            <a:pPr>
              <a:lnSpc>
                <a:spcPct val="80000"/>
              </a:lnSpc>
            </a:pPr>
            <a:r>
              <a:rPr lang="ru-RU" altLang="zh-CN" sz="1600" b="1">
                <a:solidFill>
                  <a:srgbClr val="FF0000"/>
                </a:solidFill>
                <a:effectLst/>
                <a:latin typeface="Times New Roman" panose="02020603050405020304" pitchFamily="18" charset="0"/>
              </a:rPr>
              <a:t>Следует обратить внимание на соблюдение адвокатом правил, которые касаются допроса свидетелей. Недопустимо для адвоката отговаривать свидетелей от дачи показаний либо рекомендовать таким свидетелям не присутствовать в суде, осознанно разрешать свидетелю давать суду заведомо ложные или неполные показания, без необходимости, злоупотребляя своим положением, придираться к свидетелям, обвинять их в даче неточных либо ложных показаний, задавать им вопросы, касающиеся их личной жизни, без необходимости переубеждать свидетелей в чем-либо, вступать со свидетелями в споры и пререкания. Адвокат может, действуя законными способами и методами, изыскивать источники информации и получать информацию от любого потенциального свидетеля, показывая перед таким лицом свою заинтересованность в получении информации как адвоката, и принять меры для того, чтобы не подавлять желание любого потенциального свидетеля дать показания, а равно не побуждать свидетеля к попыткам уклониться от явки в суд в случае его вызова.</a:t>
            </a:r>
          </a:p>
          <a:p>
            <a:pPr>
              <a:lnSpc>
                <a:spcPct val="80000"/>
              </a:lnSpc>
            </a:pPr>
            <a:r>
              <a:rPr lang="ru-RU" altLang="zh-CN" sz="1600" b="1">
                <a:solidFill>
                  <a:srgbClr val="FF0000"/>
                </a:solidFill>
                <a:effectLst/>
                <a:latin typeface="Times New Roman" panose="02020603050405020304" pitchFamily="18" charset="0"/>
              </a:rPr>
              <a:t>Адвокат не должен сближаться, вступать в контакт или иметь какие-либо отношения с противоположной стороной, которая представлена профессиональным адвокатом, кроме как через этого адвоката, а равно совершать те же действия с согласия адвоката второй стороны, но без предварительного согласия своего клиента на осуществление таких действий.</a:t>
            </a:r>
          </a:p>
          <a:p>
            <a:pPr>
              <a:lnSpc>
                <a:spcPct val="80000"/>
              </a:lnSpc>
            </a:pPr>
            <a:r>
              <a:rPr lang="ru-RU" altLang="zh-CN" sz="1600" b="1">
                <a:solidFill>
                  <a:srgbClr val="FF0000"/>
                </a:solidFill>
                <a:effectLst/>
                <a:latin typeface="Times New Roman" panose="02020603050405020304" pitchFamily="18" charset="0"/>
              </a:rPr>
              <a:t>Адвокат не имеет права необоснованно воздерживаться от информирования суда о любых имеющих отношение к делу неблагоприятных для другой стороны обстоятельствах, которые могут быть учтены при вынесении судебного постановления и которые не были упомянуты его оппонентом. Никакие договоренности адвоката на сей счет с другой стороной, в том числе представляющим ее интересы адвокатом, недопустимы.</a:t>
            </a:r>
            <a:endParaRPr lang="ru-RU" altLang="ru-RU" sz="1600" b="1">
              <a:solidFill>
                <a:srgbClr val="FF0000"/>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9094">
                                            <p:txEl>
                                              <p:pRg st="0" end="0"/>
                                            </p:txEl>
                                          </p:spTgt>
                                        </p:tgtEl>
                                        <p:attrNameLst>
                                          <p:attrName>style.visibility</p:attrName>
                                        </p:attrNameLst>
                                      </p:cBhvr>
                                      <p:to>
                                        <p:strVal val="visible"/>
                                      </p:to>
                                    </p:set>
                                    <p:animEffect transition="in" filter="fade">
                                      <p:cBhvr>
                                        <p:cTn id="7" dur="1000"/>
                                        <p:tgtEl>
                                          <p:spTgt spid="89094">
                                            <p:txEl>
                                              <p:pRg st="0" end="0"/>
                                            </p:txEl>
                                          </p:spTgt>
                                        </p:tgtEl>
                                      </p:cBhvr>
                                    </p:animEffect>
                                    <p:anim calcmode="lin" valueType="num">
                                      <p:cBhvr>
                                        <p:cTn id="8" dur="1000" fill="hold"/>
                                        <p:tgtEl>
                                          <p:spTgt spid="89094">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8909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909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9094">
                                            <p:txEl>
                                              <p:pRg st="1" end="1"/>
                                            </p:txEl>
                                          </p:spTgt>
                                        </p:tgtEl>
                                        <p:attrNameLst>
                                          <p:attrName>style.visibility</p:attrName>
                                        </p:attrNameLst>
                                      </p:cBhvr>
                                      <p:to>
                                        <p:strVal val="visible"/>
                                      </p:to>
                                    </p:set>
                                    <p:animEffect transition="in" filter="fade">
                                      <p:cBhvr>
                                        <p:cTn id="15" dur="1000"/>
                                        <p:tgtEl>
                                          <p:spTgt spid="89094">
                                            <p:txEl>
                                              <p:pRg st="1" end="1"/>
                                            </p:txEl>
                                          </p:spTgt>
                                        </p:tgtEl>
                                      </p:cBhvr>
                                    </p:animEffect>
                                    <p:anim calcmode="lin" valueType="num">
                                      <p:cBhvr>
                                        <p:cTn id="16" dur="1000" fill="hold"/>
                                        <p:tgtEl>
                                          <p:spTgt spid="89094">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909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909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9094">
                                            <p:txEl>
                                              <p:pRg st="2" end="2"/>
                                            </p:txEl>
                                          </p:spTgt>
                                        </p:tgtEl>
                                        <p:attrNameLst>
                                          <p:attrName>style.visibility</p:attrName>
                                        </p:attrNameLst>
                                      </p:cBhvr>
                                      <p:to>
                                        <p:strVal val="visible"/>
                                      </p:to>
                                    </p:set>
                                    <p:animEffect transition="in" filter="fade">
                                      <p:cBhvr>
                                        <p:cTn id="23" dur="1000"/>
                                        <p:tgtEl>
                                          <p:spTgt spid="89094">
                                            <p:txEl>
                                              <p:pRg st="2" end="2"/>
                                            </p:txEl>
                                          </p:spTgt>
                                        </p:tgtEl>
                                      </p:cBhvr>
                                    </p:animEffect>
                                    <p:anim calcmode="lin" valueType="num">
                                      <p:cBhvr>
                                        <p:cTn id="24" dur="1000" fill="hold"/>
                                        <p:tgtEl>
                                          <p:spTgt spid="89094">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909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909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pic>
        <p:nvPicPr>
          <p:cNvPr id="91140" name="i-main-pic" descr="Картинка 164 из 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621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i-main-pic" descr="Картинка 231 из 2002">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t="36342"/>
          <a:stretch>
            <a:fillRect/>
          </a:stretch>
        </p:blipFill>
        <p:spPr bwMode="auto">
          <a:xfrm>
            <a:off x="7164388" y="0"/>
            <a:ext cx="19796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i-main-pic" descr="Картинка 231 из 2002">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t="36342"/>
          <a:stretch>
            <a:fillRect/>
          </a:stretch>
        </p:blipFill>
        <p:spPr bwMode="auto">
          <a:xfrm>
            <a:off x="7019925" y="0"/>
            <a:ext cx="21240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i-main-pic" descr="Картинка 622 из 8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4724400"/>
            <a:ext cx="2051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i-main-pic" descr="Картинка 79 из 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157788"/>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7" name="Rectangle 11"/>
          <p:cNvSpPr>
            <a:spLocks noGrp="1" noChangeArrowheads="1"/>
          </p:cNvSpPr>
          <p:nvPr>
            <p:ph type="subTitle" idx="1"/>
          </p:nvPr>
        </p:nvSpPr>
        <p:spPr>
          <a:xfrm>
            <a:off x="1371600" y="2133600"/>
            <a:ext cx="6080125" cy="3505200"/>
          </a:xfrm>
        </p:spPr>
        <p:txBody>
          <a:bodyPr/>
          <a:lstStyle/>
          <a:p>
            <a:pPr>
              <a:lnSpc>
                <a:spcPct val="80000"/>
              </a:lnSpc>
            </a:pPr>
            <a:r>
              <a:rPr lang="ru-RU" altLang="zh-CN" sz="1800" b="1" i="1">
                <a:solidFill>
                  <a:srgbClr val="000000"/>
                </a:solidFill>
                <a:effectLst/>
                <a:latin typeface="Times New Roman" panose="02020603050405020304" pitchFamily="18" charset="0"/>
              </a:rPr>
              <a:t>Существование свободного общества и свободного человека практически невозможно без компетентных и независимых </a:t>
            </a:r>
            <a:r>
              <a:rPr lang="ru-RU" altLang="zh-CN" sz="1800" b="1" i="1">
                <a:solidFill>
                  <a:srgbClr val="FF0000"/>
                </a:solidFill>
                <a:effectLst/>
                <a:latin typeface="Times New Roman" panose="02020603050405020304" pitchFamily="18" charset="0"/>
              </a:rPr>
              <a:t>юристов-адвокатов.</a:t>
            </a:r>
            <a:r>
              <a:rPr lang="ru-RU" altLang="zh-CN" sz="1800" b="1" i="1">
                <a:solidFill>
                  <a:srgbClr val="000000"/>
                </a:solidFill>
                <a:effectLst/>
                <a:latin typeface="Times New Roman" panose="02020603050405020304" pitchFamily="18" charset="0"/>
              </a:rPr>
              <a:t> Ввиду особой важности выполняемой адвокатами миссии, предъявляемые к ним профессионально-этические требования выходят за рамки требований, подлежащих исполнению просто законопослушным гражданином. </a:t>
            </a:r>
            <a:r>
              <a:rPr lang="ru-RU" altLang="zh-CN" sz="1800" b="1" i="1">
                <a:solidFill>
                  <a:srgbClr val="FF0000"/>
                </a:solidFill>
                <a:effectLst/>
                <a:latin typeface="Times New Roman" panose="02020603050405020304" pitchFamily="18" charset="0"/>
              </a:rPr>
              <a:t>Адвокат</a:t>
            </a:r>
            <a:r>
              <a:rPr lang="ru-RU" altLang="zh-CN" sz="1800" b="1" i="1">
                <a:solidFill>
                  <a:srgbClr val="000000"/>
                </a:solidFill>
                <a:effectLst/>
                <a:latin typeface="Times New Roman" panose="02020603050405020304" pitchFamily="18" charset="0"/>
              </a:rPr>
              <a:t> обязан исполнять свой долг достойно, честно, независимо, на должно профессиональном уровне и с необходимой тщательностью, а также обязан сохранять профессиональную тайну. Нравственность, компетенция и независимость - вот суть </a:t>
            </a:r>
            <a:r>
              <a:rPr lang="ru-RU" altLang="zh-CN" sz="1800" b="1" i="1">
                <a:solidFill>
                  <a:srgbClr val="FF0000"/>
                </a:solidFill>
                <a:effectLst/>
                <a:latin typeface="Times New Roman" panose="02020603050405020304" pitchFamily="18" charset="0"/>
              </a:rPr>
              <a:t>профессии адвоката.</a:t>
            </a:r>
            <a:r>
              <a:rPr lang="ru-RU" altLang="zh-CN" sz="1800" b="1" i="1">
                <a:solidFill>
                  <a:srgbClr val="000000"/>
                </a:solidFill>
                <a:effectLst/>
                <a:latin typeface="Times New Roman" panose="02020603050405020304" pitchFamily="18" charset="0"/>
              </a:rPr>
              <a:t> Достижение этих высоких, но жизненно необходимых требований к личности адвоката должно быть сердцевиной деятельности каждого сообщества </a:t>
            </a:r>
            <a:r>
              <a:rPr lang="ru-RU" altLang="zh-CN" sz="1800" b="1" i="1">
                <a:solidFill>
                  <a:srgbClr val="FF0000"/>
                </a:solidFill>
                <a:effectLst/>
                <a:latin typeface="Times New Roman" panose="02020603050405020304" pitchFamily="18" charset="0"/>
              </a:rPr>
              <a:t>адвокатов.</a:t>
            </a:r>
            <a:endParaRPr lang="ru-RU" altLang="ru-RU" sz="1800" b="1" i="1">
              <a:solidFill>
                <a:srgbClr val="FF0000"/>
              </a:solidFill>
              <a:effectLst/>
              <a:latin typeface="Times New Roman" panose="02020603050405020304" pitchFamily="18" charset="0"/>
            </a:endParaRPr>
          </a:p>
        </p:txBody>
      </p:sp>
      <p:pic>
        <p:nvPicPr>
          <p:cNvPr id="91148" name="i-main-pic" descr="Картинка 95 из 14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750" y="2205038"/>
            <a:ext cx="1619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9" name="i-main-pic" descr="Картинка 112 из 120">
            <a:hlinkClick r:id="rId11"/>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0" y="2205038"/>
            <a:ext cx="14033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1" name="Picture 15" descr="Картинка 34 из 2002">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6238" y="0"/>
            <a:ext cx="2735262"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1147">
                                            <p:txEl>
                                              <p:pRg st="0" end="0"/>
                                            </p:txEl>
                                          </p:spTgt>
                                        </p:tgtEl>
                                        <p:attrNameLst>
                                          <p:attrName>style.visibility</p:attrName>
                                        </p:attrNameLst>
                                      </p:cBhvr>
                                      <p:to>
                                        <p:strVal val="visible"/>
                                      </p:to>
                                    </p:set>
                                    <p:animEffect transition="in" filter="fade">
                                      <p:cBhvr>
                                        <p:cTn id="7" dur="1000">
                                          <p:stCondLst>
                                            <p:cond delay="0"/>
                                          </p:stCondLst>
                                        </p:cTn>
                                        <p:tgtEl>
                                          <p:spTgt spid="91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93212" name="Group 28"/>
          <p:cNvGraphicFramePr>
            <a:graphicFrameLocks noGrp="1"/>
          </p:cNvGraphicFramePr>
          <p:nvPr/>
        </p:nvGraphicFramePr>
        <p:xfrm>
          <a:off x="1987550" y="863600"/>
          <a:ext cx="2376488" cy="5132388"/>
        </p:xfrm>
        <a:graphic>
          <a:graphicData uri="http://schemas.openxmlformats.org/drawingml/2006/table">
            <a:tbl>
              <a:tblPr/>
              <a:tblGrid>
                <a:gridCol w="1828800"/>
                <a:gridCol w="208280"/>
                <a:gridCol w="208280"/>
                <a:gridCol w="208280"/>
              </a:tblGrid>
              <a:tr h="0">
                <a:tc gridSpan="4">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FFFFFF"/>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FFFFFF"/>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FFFFFF"/>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ru-RU" altLang="ru-RU" sz="2800" b="0" i="0" u="none" strike="noStrike" cap="none" normalizeH="0" baseline="0" smtClean="0">
                        <a:ln>
                          <a:noFill/>
                        </a:ln>
                        <a:solidFill>
                          <a:schemeClr val="tx1"/>
                        </a:solidFill>
                        <a:effectLst>
                          <a:outerShdw blurRad="38100" dist="38100" dir="2700000" algn="tl">
                            <a:srgbClr val="FFFFFF"/>
                          </a:outerShdw>
                        </a:effectLst>
                        <a:latin typeface="Tahoma" panose="020B0604030504040204" pitchFamily="34" charset="0"/>
                      </a:endParaRPr>
                    </a:p>
                  </a:txBody>
                  <a:tcPr horzOverflow="overflow">
                    <a:lnL cap="flat">
                      <a:noFill/>
                    </a:lnL>
                    <a:lnR cap="flat">
                      <a:noFill/>
                    </a:lnR>
                    <a:lnT cap="flat">
                      <a:noFill/>
                    </a:lnT>
                    <a:lnB w="0" cap="flat" cmpd="sng" algn="ctr">
                      <a:solidFill>
                        <a:srgbClr val="01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490913">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FFFFFF"/>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FFFFFF"/>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FFFFFF"/>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altLang="ru-RU" sz="1900" b="0" i="0" u="none" strike="noStrike" cap="none" normalizeH="0" baseline="0" smtClean="0">
                          <a:ln>
                            <a:noFill/>
                          </a:ln>
                          <a:solidFill>
                            <a:srgbClr val="379E37"/>
                          </a:solidFill>
                          <a:effectLst/>
                          <a:latin typeface="Arial" panose="020B0604020202020204" pitchFamily="34" charset="0"/>
                        </a:rPr>
                        <a:t> </a:t>
                      </a:r>
                      <a:r>
                        <a:rPr kumimoji="0" lang="ru-RU" altLang="ru-RU" sz="24000" b="0" i="0" u="none" strike="noStrike" cap="none" normalizeH="0" baseline="0" smtClean="0">
                          <a:ln>
                            <a:noFill/>
                          </a:ln>
                          <a:solidFill>
                            <a:srgbClr val="379E37"/>
                          </a:solidFill>
                          <a:effectLst/>
                          <a:latin typeface="Arial" panose="020B0604020202020204" pitchFamily="34" charset="0"/>
                        </a:rPr>
                        <a:t> </a:t>
                      </a:r>
                      <a:r>
                        <a:rPr kumimoji="0" lang="ru-RU" altLang="ru-RU" sz="1900" b="0" i="0" u="none" strike="noStrike" cap="none" normalizeH="0" baseline="0" smtClean="0">
                          <a:ln>
                            <a:noFill/>
                          </a:ln>
                          <a:solidFill>
                            <a:srgbClr val="379E37"/>
                          </a:solidFill>
                          <a:effectLst/>
                          <a:latin typeface="Arial" panose="020B0604020202020204" pitchFamily="34" charset="0"/>
                        </a:rPr>
                        <a:t>                                                                           </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FFFFFF"/>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FFFFFF"/>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FFFFFF"/>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ru-RU" altLang="ru-RU" sz="2800" b="0" i="0" u="none" strike="noStrike" cap="none" normalizeH="0" baseline="0" smtClean="0">
                        <a:ln>
                          <a:noFill/>
                        </a:ln>
                        <a:solidFill>
                          <a:schemeClr val="tx1"/>
                        </a:solidFill>
                        <a:effectLst>
                          <a:outerShdw blurRad="38100" dist="38100" dir="2700000" algn="tl">
                            <a:srgbClr val="FFFFFF"/>
                          </a:outerShdw>
                        </a:effectLst>
                        <a:latin typeface="Tahoma" panose="020B0604030504040204" pitchFamily="34" charset="0"/>
                      </a:endParaRPr>
                    </a:p>
                  </a:txBody>
                  <a:tcPr horzOverflow="overflow">
                    <a:lnL w="0" cap="flat" cmpd="sng" algn="ctr">
                      <a:solidFill>
                        <a:srgbClr val="010000"/>
                      </a:solidFill>
                      <a:prstDash val="solid"/>
                      <a:round/>
                      <a:headEnd type="none" w="med" len="med"/>
                      <a:tailEnd type="none" w="med" len="med"/>
                    </a:lnL>
                    <a:lnR>
                      <a:noFill/>
                    </a:lnR>
                    <a:lnT>
                      <a:noFill/>
                    </a:lnT>
                    <a:lnB cap="flat">
                      <a:noFill/>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FFFFFF"/>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FFFFFF"/>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FFFFFF"/>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ru-RU" altLang="ru-RU" sz="2800" b="0" i="0" u="none" strike="noStrike" cap="none" normalizeH="0" baseline="0" smtClean="0">
                        <a:ln>
                          <a:noFill/>
                        </a:ln>
                        <a:solidFill>
                          <a:schemeClr val="tx1"/>
                        </a:solidFill>
                        <a:effectLst>
                          <a:outerShdw blurRad="38100" dist="38100" dir="2700000" algn="tl">
                            <a:srgbClr val="FFFFFF"/>
                          </a:outerShdw>
                        </a:effectLst>
                        <a:latin typeface="Tahoma" panose="020B0604030504040204" pitchFamily="34"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FFFFFF"/>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FFFFFF"/>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FFFFFF"/>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FFFFFF"/>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ru-RU" altLang="ru-RU" sz="2800" b="0" i="0" u="none" strike="noStrike" cap="none" normalizeH="0" baseline="0" smtClean="0">
                        <a:ln>
                          <a:noFill/>
                        </a:ln>
                        <a:solidFill>
                          <a:schemeClr val="tx1"/>
                        </a:solidFill>
                        <a:effectLst>
                          <a:outerShdw blurRad="38100" dist="38100" dir="2700000" algn="tl">
                            <a:srgbClr val="FFFFFF"/>
                          </a:outerShdw>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93192" name="Picture 8" descr="Картинка 142 из 200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ru-RU" altLang="ru-RU" b="1" u="sng">
                <a:solidFill>
                  <a:srgbClr val="000000"/>
                </a:solidFill>
                <a:effectLst>
                  <a:outerShdw blurRad="38100" dist="38100" dir="2700000" algn="tl">
                    <a:srgbClr val="FFFFFF"/>
                  </a:outerShdw>
                </a:effectLst>
              </a:rPr>
              <a:t>План:</a:t>
            </a:r>
          </a:p>
        </p:txBody>
      </p:sp>
      <p:sp>
        <p:nvSpPr>
          <p:cNvPr id="51203" name="Rectangle 3"/>
          <p:cNvSpPr>
            <a:spLocks noGrp="1" noChangeArrowheads="1"/>
          </p:cNvSpPr>
          <p:nvPr>
            <p:ph type="body" idx="1"/>
          </p:nvPr>
        </p:nvSpPr>
        <p:spPr>
          <a:xfrm>
            <a:off x="395288" y="2565400"/>
            <a:ext cx="8229600" cy="4114800"/>
          </a:xfrm>
        </p:spPr>
        <p:txBody>
          <a:bodyPr/>
          <a:lstStyle/>
          <a:p>
            <a:r>
              <a:rPr lang="ru-RU" altLang="ru-RU" b="1">
                <a:solidFill>
                  <a:srgbClr val="000000"/>
                </a:solidFill>
              </a:rPr>
              <a:t>Понятие адвокатской этики</a:t>
            </a:r>
          </a:p>
          <a:p>
            <a:r>
              <a:rPr lang="ru-RU" altLang="ru-RU" b="1">
                <a:solidFill>
                  <a:srgbClr val="000000"/>
                </a:solidFill>
              </a:rPr>
              <a:t>Этические правила поведения адвоката при работе с клиентом</a:t>
            </a:r>
          </a:p>
          <a:p>
            <a:r>
              <a:rPr lang="ru-RU" altLang="ru-RU" b="1">
                <a:solidFill>
                  <a:srgbClr val="000000"/>
                </a:solidFill>
              </a:rPr>
              <a:t>Этические правила поведения адвоката при общении с коллегами</a:t>
            </a:r>
          </a:p>
          <a:p>
            <a:r>
              <a:rPr lang="ru-RU" altLang="zh-CN" b="1">
                <a:solidFill>
                  <a:srgbClr val="000000"/>
                </a:solidFill>
              </a:rPr>
              <a:t>Этика поведения адвоката в ходе участия в судебном процессе </a:t>
            </a:r>
            <a:endParaRPr lang="ru-RU" altLang="ru-RU" b="1">
              <a:solidFill>
                <a:srgbClr val="000000"/>
              </a:solidFill>
            </a:endParaRPr>
          </a:p>
          <a:p>
            <a:endParaRPr lang="ru-RU" altLang="ru-RU" b="1">
              <a:solidFill>
                <a:srgbClr val="000000"/>
              </a:solidFill>
            </a:endParaRPr>
          </a:p>
          <a:p>
            <a:endParaRPr lang="ru-RU" altLang="ru-RU" b="1">
              <a:solidFill>
                <a:srgbClr val="000000"/>
              </a:solidFill>
            </a:endParaRPr>
          </a:p>
        </p:txBody>
      </p:sp>
      <p:pic>
        <p:nvPicPr>
          <p:cNvPr id="51205" name="i-main-pic" descr="Картинка 117 из 2002">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255587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i-main-pic" descr="Картинка 112 из 120">
            <a:hlinkClick r:id="rId5"/>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7235825" y="0"/>
            <a:ext cx="190817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20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2000"/>
                                        <p:tgtEl>
                                          <p:spTgt spid="51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fade">
                                      <p:cBhvr>
                                        <p:cTn id="17" dur="2000"/>
                                        <p:tgtEl>
                                          <p:spTgt spid="512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fade">
                                      <p:cBhvr>
                                        <p:cTn id="22" dur="2000"/>
                                        <p:tgtEl>
                                          <p:spTgt spid="512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fade">
                                      <p:cBhvr>
                                        <p:cTn id="27" dur="20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5" name="Rectangle 7"/>
          <p:cNvSpPr>
            <a:spLocks noGrp="1" noChangeArrowheads="1"/>
          </p:cNvSpPr>
          <p:nvPr>
            <p:ph type="title"/>
          </p:nvPr>
        </p:nvSpPr>
        <p:spPr/>
        <p:txBody>
          <a:bodyPr/>
          <a:lstStyle/>
          <a:p>
            <a:r>
              <a:rPr lang="ru-RU" altLang="ru-RU" sz="4000" b="1" u="sng">
                <a:solidFill>
                  <a:srgbClr val="000000"/>
                </a:solidFill>
                <a:effectLst>
                  <a:outerShdw blurRad="38100" dist="38100" dir="2700000" algn="tl">
                    <a:srgbClr val="FFFFFF"/>
                  </a:outerShdw>
                </a:effectLst>
              </a:rPr>
              <a:t>ПОНЯТИЕ АДВОКАТСКОЙ ЭТИКИ</a:t>
            </a:r>
          </a:p>
        </p:txBody>
      </p:sp>
      <p:sp>
        <p:nvSpPr>
          <p:cNvPr id="68616" name="Rectangle 8"/>
          <p:cNvSpPr>
            <a:spLocks noGrp="1" noChangeArrowheads="1"/>
          </p:cNvSpPr>
          <p:nvPr>
            <p:ph type="body" idx="1"/>
          </p:nvPr>
        </p:nvSpPr>
        <p:spPr>
          <a:xfrm>
            <a:off x="0" y="1989138"/>
            <a:ext cx="7885113" cy="4679950"/>
          </a:xfrm>
        </p:spPr>
        <p:txBody>
          <a:bodyPr/>
          <a:lstStyle/>
          <a:p>
            <a:pPr>
              <a:lnSpc>
                <a:spcPct val="80000"/>
              </a:lnSpc>
            </a:pPr>
            <a:r>
              <a:rPr lang="ru-RU" altLang="zh-CN" sz="2000" b="1">
                <a:solidFill>
                  <a:srgbClr val="000000"/>
                </a:solidFill>
                <a:effectLst/>
                <a:latin typeface="Times New Roman" panose="02020603050405020304" pitchFamily="18" charset="0"/>
              </a:rPr>
              <a:t>Термин </a:t>
            </a:r>
            <a:r>
              <a:rPr lang="ru-RU" altLang="zh-CN" sz="2000" b="1">
                <a:solidFill>
                  <a:srgbClr val="FF0000"/>
                </a:solidFill>
                <a:effectLst/>
                <a:latin typeface="Times New Roman" panose="02020603050405020304" pitchFamily="18" charset="0"/>
              </a:rPr>
              <a:t>"этика"</a:t>
            </a:r>
            <a:r>
              <a:rPr lang="ru-RU" altLang="zh-CN" sz="2000" b="1">
                <a:solidFill>
                  <a:srgbClr val="000000"/>
                </a:solidFill>
                <a:effectLst/>
                <a:latin typeface="Times New Roman" panose="02020603050405020304" pitchFamily="18" charset="0"/>
              </a:rPr>
              <a:t> происходит от греческого </a:t>
            </a:r>
            <a:r>
              <a:rPr lang="en-US" altLang="zh-CN" sz="2000" b="1">
                <a:solidFill>
                  <a:srgbClr val="FF0000"/>
                </a:solidFill>
                <a:effectLst/>
                <a:latin typeface="Times New Roman" panose="02020603050405020304" pitchFamily="18" charset="0"/>
                <a:ea typeface="宋体" panose="02010600030101010101" pitchFamily="2" charset="-122"/>
              </a:rPr>
              <a:t>ethos </a:t>
            </a:r>
            <a:r>
              <a:rPr lang="ru-RU" altLang="zh-CN" sz="2000" b="1">
                <a:solidFill>
                  <a:srgbClr val="FF0000"/>
                </a:solidFill>
                <a:effectLst/>
                <a:latin typeface="Times New Roman" panose="02020603050405020304" pitchFamily="18" charset="0"/>
              </a:rPr>
              <a:t>- обычай, нравственный характер</a:t>
            </a:r>
            <a:r>
              <a:rPr lang="ru-RU" altLang="zh-CN" sz="2000" b="1">
                <a:solidFill>
                  <a:srgbClr val="000000"/>
                </a:solidFill>
                <a:effectLst/>
                <a:latin typeface="Times New Roman" panose="02020603050405020304" pitchFamily="18" charset="0"/>
              </a:rPr>
              <a:t>. Впервые он был введен Аристотелем, "как обозначение особой области исследования - практической философии, ибо она пытается ответить на вопрос, что мы должны делать". Предметом регулирования общей этики является нравственное поведение человека вообще, любой профессии, в любых обстоятельствах. Предметом же </a:t>
            </a:r>
            <a:r>
              <a:rPr lang="ru-RU" altLang="zh-CN" sz="2000" b="1">
                <a:solidFill>
                  <a:srgbClr val="FF0000"/>
                </a:solidFill>
                <a:effectLst/>
                <a:latin typeface="Times New Roman" panose="02020603050405020304" pitchFamily="18" charset="0"/>
              </a:rPr>
              <a:t>адвокатской этики</a:t>
            </a:r>
            <a:r>
              <a:rPr lang="ru-RU" altLang="zh-CN" sz="2000" b="1">
                <a:solidFill>
                  <a:srgbClr val="000000"/>
                </a:solidFill>
                <a:effectLst/>
                <a:latin typeface="Times New Roman" panose="02020603050405020304" pitchFamily="18" charset="0"/>
              </a:rPr>
              <a:t> становится поведение представителя этой профессии, члена соответствующей корпорации, преимущественно в обстоятельствах, где он действует именно как профессионал: либо представляет свою профессию, либо воспринимается окружающими именно как представитель корпорации адвокатов. Именно адвокатская этика велит ему защищать всех, кто прибегает к его помощи.</a:t>
            </a:r>
          </a:p>
          <a:p>
            <a:pPr>
              <a:lnSpc>
                <a:spcPct val="80000"/>
              </a:lnSpc>
              <a:buFont typeface="Wingdings" panose="05000000000000000000" pitchFamily="2" charset="2"/>
              <a:buNone/>
            </a:pPr>
            <a:r>
              <a:rPr lang="ru-RU" altLang="zh-CN" sz="2000" b="1">
                <a:solidFill>
                  <a:srgbClr val="000000"/>
                </a:solidFill>
                <a:effectLst/>
                <a:latin typeface="Times New Roman" panose="02020603050405020304" pitchFamily="18" charset="0"/>
              </a:rPr>
              <a:t>     </a:t>
            </a:r>
            <a:r>
              <a:rPr lang="ru-RU" altLang="zh-CN" sz="2400" b="1" i="1" u="sng">
                <a:solidFill>
                  <a:srgbClr val="FF0000"/>
                </a:solidFill>
                <a:effectLst/>
                <a:latin typeface="Times New Roman" panose="02020603050405020304" pitchFamily="18" charset="0"/>
              </a:rPr>
              <a:t>А</a:t>
            </a:r>
            <a:r>
              <a:rPr lang="ru-RU" altLang="ru-RU" sz="2400" b="1" i="1" u="sng">
                <a:solidFill>
                  <a:srgbClr val="FF0000"/>
                </a:solidFill>
                <a:effectLst/>
                <a:latin typeface="Times New Roman" panose="02020603050405020304" pitchFamily="18" charset="0"/>
              </a:rPr>
              <a:t>двокатская этика</a:t>
            </a:r>
            <a:r>
              <a:rPr lang="ru-RU" altLang="ru-RU" sz="2000" b="1" i="1">
                <a:solidFill>
                  <a:srgbClr val="000000"/>
                </a:solidFill>
                <a:effectLst/>
                <a:latin typeface="Times New Roman" panose="02020603050405020304" pitchFamily="18" charset="0"/>
              </a:rPr>
              <a:t> — это предписываемое корпоративными правилами должное поведение члена адвокатского сообщества в тех случаях, когда правовые нормы не устанавливают для него конкретных правил поведения.</a:t>
            </a:r>
            <a:endParaRPr lang="ru-RU" altLang="ru-RU" sz="2000" b="1">
              <a:solidFill>
                <a:srgbClr val="000000"/>
              </a:solidFill>
              <a:effectLst/>
              <a:latin typeface="Times New Roman" panose="02020603050405020304" pitchFamily="18" charset="0"/>
            </a:endParaRPr>
          </a:p>
          <a:p>
            <a:pPr>
              <a:lnSpc>
                <a:spcPct val="80000"/>
              </a:lnSpc>
            </a:pPr>
            <a:endParaRPr lang="ru-RU" altLang="ru-RU" sz="2000" b="1">
              <a:solidFill>
                <a:srgbClr val="000000"/>
              </a:solidFill>
              <a:effectLst/>
              <a:latin typeface="Times New Roman" panose="02020603050405020304" pitchFamily="18" charset="0"/>
            </a:endParaRPr>
          </a:p>
        </p:txBody>
      </p:sp>
      <p:pic>
        <p:nvPicPr>
          <p:cNvPr id="68618" name="i-main-pic" descr="Картинка 18 из 3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196975"/>
            <a:ext cx="13319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i-main-pic" descr="Картинка 111 из 2002">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0"/>
            <a:ext cx="118745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8615"/>
                                        </p:tgtEl>
                                        <p:attrNameLst>
                                          <p:attrName>style.visibility</p:attrName>
                                        </p:attrNameLst>
                                      </p:cBhvr>
                                      <p:to>
                                        <p:strVal val="visible"/>
                                      </p:to>
                                    </p:set>
                                    <p:anim calcmode="lin" valueType="num">
                                      <p:cBhvr>
                                        <p:cTn id="7" dur="2000" fill="hold"/>
                                        <p:tgtEl>
                                          <p:spTgt spid="68615"/>
                                        </p:tgtEl>
                                        <p:attrNameLst>
                                          <p:attrName>ppt_w</p:attrName>
                                        </p:attrNameLst>
                                      </p:cBhvr>
                                      <p:tavLst>
                                        <p:tav tm="0">
                                          <p:val>
                                            <p:strVal val="#ppt_w"/>
                                          </p:val>
                                        </p:tav>
                                        <p:tav tm="100000">
                                          <p:val>
                                            <p:strVal val="#ppt_w"/>
                                          </p:val>
                                        </p:tav>
                                      </p:tavLst>
                                    </p:anim>
                                    <p:anim calcmode="lin" valueType="num">
                                      <p:cBhvr>
                                        <p:cTn id="8" dur="2000" fill="hold"/>
                                        <p:tgtEl>
                                          <p:spTgt spid="68615"/>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68615"/>
                                        </p:tgtEl>
                                        <p:attrNameLst>
                                          <p:attrName>ppt_x</p:attrName>
                                        </p:attrNameLst>
                                      </p:cBhvr>
                                      <p:tavLst>
                                        <p:tav tm="0">
                                          <p:val>
                                            <p:strVal val="#ppt_x-.4"/>
                                          </p:val>
                                        </p:tav>
                                        <p:tav tm="100000">
                                          <p:val>
                                            <p:strVal val="#ppt_x"/>
                                          </p:val>
                                        </p:tav>
                                      </p:tavLst>
                                    </p:anim>
                                    <p:anim calcmode="lin" valueType="num">
                                      <p:cBhvr>
                                        <p:cTn id="10" dur="2000" fill="hold"/>
                                        <p:tgtEl>
                                          <p:spTgt spid="68615"/>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8616">
                                            <p:txEl>
                                              <p:pRg st="0" end="0"/>
                                            </p:txEl>
                                          </p:spTgt>
                                        </p:tgtEl>
                                        <p:attrNameLst>
                                          <p:attrName>style.visibility</p:attrName>
                                        </p:attrNameLst>
                                      </p:cBhvr>
                                      <p:to>
                                        <p:strVal val="visible"/>
                                      </p:to>
                                    </p:set>
                                    <p:animEffect transition="in" filter="fade">
                                      <p:cBhvr>
                                        <p:cTn id="15" dur="500">
                                          <p:stCondLst>
                                            <p:cond delay="0"/>
                                          </p:stCondLst>
                                        </p:cTn>
                                        <p:tgtEl>
                                          <p:spTgt spid="68616">
                                            <p:txEl>
                                              <p:pRg st="0" end="0"/>
                                            </p:txEl>
                                          </p:spTgt>
                                        </p:tgtEl>
                                      </p:cBhvr>
                                    </p:animEffect>
                                    <p:anim calcmode="lin" valueType="num">
                                      <p:cBhvr>
                                        <p:cTn id="16" dur="500" fill="hold">
                                          <p:stCondLst>
                                            <p:cond delay="0"/>
                                          </p:stCondLst>
                                        </p:cTn>
                                        <p:tgtEl>
                                          <p:spTgt spid="68616">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686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68616">
                                            <p:txEl>
                                              <p:pRg st="1" end="1"/>
                                            </p:txEl>
                                          </p:spTgt>
                                        </p:tgtEl>
                                        <p:attrNameLst>
                                          <p:attrName>style.visibility</p:attrName>
                                        </p:attrNameLst>
                                      </p:cBhvr>
                                      <p:to>
                                        <p:strVal val="visible"/>
                                      </p:to>
                                    </p:set>
                                    <p:animEffect transition="in" filter="fade">
                                      <p:cBhvr>
                                        <p:cTn id="22" dur="500">
                                          <p:stCondLst>
                                            <p:cond delay="0"/>
                                          </p:stCondLst>
                                        </p:cTn>
                                        <p:tgtEl>
                                          <p:spTgt spid="68616">
                                            <p:txEl>
                                              <p:pRg st="1" end="1"/>
                                            </p:txEl>
                                          </p:spTgt>
                                        </p:tgtEl>
                                      </p:cBhvr>
                                    </p:animEffect>
                                    <p:anim calcmode="lin" valueType="num">
                                      <p:cBhvr>
                                        <p:cTn id="23" dur="500" fill="hold">
                                          <p:stCondLst>
                                            <p:cond delay="0"/>
                                          </p:stCondLst>
                                        </p:cTn>
                                        <p:tgtEl>
                                          <p:spTgt spid="68616">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686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P spid="6861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12" name="Rectangle 8"/>
          <p:cNvSpPr>
            <a:spLocks noGrp="1" noChangeArrowheads="1"/>
          </p:cNvSpPr>
          <p:nvPr>
            <p:ph type="body" idx="1"/>
          </p:nvPr>
        </p:nvSpPr>
        <p:spPr>
          <a:xfrm>
            <a:off x="0" y="2276475"/>
            <a:ext cx="8229600" cy="3754438"/>
          </a:xfrm>
        </p:spPr>
        <p:txBody>
          <a:bodyPr/>
          <a:lstStyle/>
          <a:p>
            <a:pPr>
              <a:lnSpc>
                <a:spcPct val="90000"/>
              </a:lnSpc>
              <a:buFont typeface="Wingdings" panose="05000000000000000000" pitchFamily="2" charset="2"/>
              <a:buNone/>
            </a:pPr>
            <a:r>
              <a:rPr lang="ru-RU" altLang="ru-RU" sz="2000" b="1">
                <a:solidFill>
                  <a:srgbClr val="FF0000"/>
                </a:solidFill>
                <a:effectLst/>
                <a:latin typeface="Times New Roman" panose="02020603050405020304" pitchFamily="18" charset="0"/>
              </a:rPr>
              <a:t>Адвокатская этика</a:t>
            </a:r>
            <a:r>
              <a:rPr lang="ru-RU" altLang="ru-RU" sz="2000" b="1">
                <a:solidFill>
                  <a:srgbClr val="000000"/>
                </a:solidFill>
                <a:effectLst/>
                <a:latin typeface="Times New Roman" panose="02020603050405020304" pitchFamily="18" charset="0"/>
              </a:rPr>
              <a:t> призвана обеспечивать исполнение адвокатом своих обязанностей честно, компетентно и добросовестно, чтобы формировать должный уровень общественного доверия к адвокатуре как представителю гражданского общества и лично к адвокатам. У населения должна быть уверенность, что честно исполняющий свой долг адвокат способен оказать реальную помощь в критической ситуации.</a:t>
            </a:r>
          </a:p>
          <a:p>
            <a:pPr algn="ctr">
              <a:lnSpc>
                <a:spcPct val="90000"/>
              </a:lnSpc>
              <a:buFont typeface="Wingdings" panose="05000000000000000000" pitchFamily="2" charset="2"/>
              <a:buNone/>
            </a:pPr>
            <a:r>
              <a:rPr lang="ru-RU" altLang="ru-RU" sz="2800" b="1" u="sng">
                <a:solidFill>
                  <a:srgbClr val="000000"/>
                </a:solidFill>
                <a:effectLst/>
              </a:rPr>
              <a:t>Источники Адвокатской Этики:</a:t>
            </a:r>
          </a:p>
          <a:p>
            <a:pPr>
              <a:lnSpc>
                <a:spcPct val="90000"/>
              </a:lnSpc>
              <a:buFont typeface="Wingdings" panose="05000000000000000000" pitchFamily="2" charset="2"/>
              <a:buNone/>
            </a:pPr>
            <a:r>
              <a:rPr lang="ru-RU" altLang="ru-RU" sz="2400" b="1">
                <a:solidFill>
                  <a:srgbClr val="000000"/>
                </a:solidFill>
                <a:effectLst/>
                <a:latin typeface="Times New Roman" panose="02020603050405020304" pitchFamily="18" charset="0"/>
              </a:rPr>
              <a:t>1)Кодекс профессиональной этики адвоката</a:t>
            </a:r>
          </a:p>
          <a:p>
            <a:pPr>
              <a:lnSpc>
                <a:spcPct val="90000"/>
              </a:lnSpc>
              <a:buFont typeface="Wingdings" panose="05000000000000000000" pitchFamily="2" charset="2"/>
              <a:buNone/>
            </a:pPr>
            <a:r>
              <a:rPr lang="ru-RU" altLang="ru-RU" sz="2400" b="1">
                <a:solidFill>
                  <a:srgbClr val="000000"/>
                </a:solidFill>
                <a:effectLst/>
                <a:latin typeface="Times New Roman" panose="02020603050405020304" pitchFamily="18" charset="0"/>
              </a:rPr>
              <a:t>2)Обычаи</a:t>
            </a:r>
          </a:p>
          <a:p>
            <a:pPr>
              <a:lnSpc>
                <a:spcPct val="90000"/>
              </a:lnSpc>
              <a:buFont typeface="Wingdings" panose="05000000000000000000" pitchFamily="2" charset="2"/>
              <a:buNone/>
            </a:pPr>
            <a:r>
              <a:rPr lang="ru-RU" altLang="ru-RU" sz="2400" b="1">
                <a:solidFill>
                  <a:srgbClr val="000000"/>
                </a:solidFill>
                <a:effectLst/>
                <a:latin typeface="Times New Roman" panose="02020603050405020304" pitchFamily="18" charset="0"/>
              </a:rPr>
              <a:t>3)Прецеденты квалификационной комиссии </a:t>
            </a:r>
          </a:p>
          <a:p>
            <a:pPr>
              <a:lnSpc>
                <a:spcPct val="90000"/>
              </a:lnSpc>
              <a:buFont typeface="Wingdings" panose="05000000000000000000" pitchFamily="2" charset="2"/>
              <a:buNone/>
            </a:pPr>
            <a:endParaRPr lang="ru-RU" altLang="ru-RU" sz="2400" b="1">
              <a:solidFill>
                <a:srgbClr val="000000"/>
              </a:solidFill>
              <a:effectLst/>
              <a:latin typeface="Times New Roman" panose="02020603050405020304" pitchFamily="18" charset="0"/>
            </a:endParaRPr>
          </a:p>
        </p:txBody>
      </p:sp>
      <p:pic>
        <p:nvPicPr>
          <p:cNvPr id="72713" name="i-main-pic" descr="Картинка 112 из 120">
            <a:hlinkClick r:id="rId2"/>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016750" y="4652963"/>
            <a:ext cx="21272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i-main-pic" descr="Картинка 95 из 14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56393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72712">
                                            <p:txEl>
                                              <p:pRg st="0" end="0"/>
                                            </p:txEl>
                                          </p:spTgt>
                                        </p:tgtEl>
                                        <p:attrNameLst>
                                          <p:attrName>style.visibility</p:attrName>
                                        </p:attrNameLst>
                                      </p:cBhvr>
                                      <p:to>
                                        <p:strVal val="visible"/>
                                      </p:to>
                                    </p:set>
                                    <p:anim calcmode="lin" valueType="num">
                                      <p:cBhvr>
                                        <p:cTn id="7" dur="500" fill="hold"/>
                                        <p:tgtEl>
                                          <p:spTgt spid="727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271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271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271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2712">
                                            <p:txEl>
                                              <p:pRg st="1" end="1"/>
                                            </p:txEl>
                                          </p:spTgt>
                                        </p:tgtEl>
                                        <p:attrNameLst>
                                          <p:attrName>style.visibility</p:attrName>
                                        </p:attrNameLst>
                                      </p:cBhvr>
                                      <p:to>
                                        <p:strVal val="visible"/>
                                      </p:to>
                                    </p:set>
                                    <p:anim calcmode="lin" valueType="num">
                                      <p:cBhvr>
                                        <p:cTn id="15" dur="500" fill="hold"/>
                                        <p:tgtEl>
                                          <p:spTgt spid="7271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2712">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72712">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7271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72712">
                                            <p:txEl>
                                              <p:pRg st="2" end="2"/>
                                            </p:txEl>
                                          </p:spTgt>
                                        </p:tgtEl>
                                        <p:attrNameLst>
                                          <p:attrName>style.visibility</p:attrName>
                                        </p:attrNameLst>
                                      </p:cBhvr>
                                      <p:to>
                                        <p:strVal val="visible"/>
                                      </p:to>
                                    </p:set>
                                    <p:anim calcmode="lin" valueType="num">
                                      <p:cBhvr>
                                        <p:cTn id="23" dur="500" fill="hold"/>
                                        <p:tgtEl>
                                          <p:spTgt spid="7271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2712">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72712">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7271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72712">
                                            <p:txEl>
                                              <p:pRg st="3" end="3"/>
                                            </p:txEl>
                                          </p:spTgt>
                                        </p:tgtEl>
                                        <p:attrNameLst>
                                          <p:attrName>style.visibility</p:attrName>
                                        </p:attrNameLst>
                                      </p:cBhvr>
                                      <p:to>
                                        <p:strVal val="visible"/>
                                      </p:to>
                                    </p:set>
                                    <p:anim calcmode="lin" valueType="num">
                                      <p:cBhvr>
                                        <p:cTn id="31" dur="500" fill="hold"/>
                                        <p:tgtEl>
                                          <p:spTgt spid="7271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2712">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72712">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72712">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72712">
                                            <p:txEl>
                                              <p:pRg st="4" end="4"/>
                                            </p:txEl>
                                          </p:spTgt>
                                        </p:tgtEl>
                                        <p:attrNameLst>
                                          <p:attrName>style.visibility</p:attrName>
                                        </p:attrNameLst>
                                      </p:cBhvr>
                                      <p:to>
                                        <p:strVal val="visible"/>
                                      </p:to>
                                    </p:set>
                                    <p:anim calcmode="lin" valueType="num">
                                      <p:cBhvr>
                                        <p:cTn id="39" dur="500" fill="hold"/>
                                        <p:tgtEl>
                                          <p:spTgt spid="72712">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2712">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72712">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727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75786" name="Rectangle 10"/>
          <p:cNvSpPr>
            <a:spLocks noGrp="1" noChangeArrowheads="1"/>
          </p:cNvSpPr>
          <p:nvPr>
            <p:ph type="title"/>
          </p:nvPr>
        </p:nvSpPr>
        <p:spPr/>
        <p:txBody>
          <a:bodyPr/>
          <a:lstStyle/>
          <a:p>
            <a:r>
              <a:rPr lang="ru-RU" altLang="ru-RU" b="1" u="sng">
                <a:solidFill>
                  <a:srgbClr val="FF0000"/>
                </a:solidFill>
                <a:latin typeface="Times New Roman" panose="02020603050405020304" pitchFamily="18" charset="0"/>
              </a:rPr>
              <a:t>П</a:t>
            </a:r>
            <a:r>
              <a:rPr lang="ru-RU" altLang="ru-RU" b="1" u="sng">
                <a:solidFill>
                  <a:srgbClr val="000000"/>
                </a:solidFill>
                <a:effectLst>
                  <a:outerShdw blurRad="38100" dist="38100" dir="2700000" algn="tl">
                    <a:srgbClr val="FFFFFF"/>
                  </a:outerShdw>
                </a:effectLst>
                <a:latin typeface="Times New Roman" panose="02020603050405020304" pitchFamily="18" charset="0"/>
              </a:rPr>
              <a:t>ринципы</a:t>
            </a:r>
            <a:r>
              <a:rPr lang="ru-RU" altLang="ru-RU" b="1" u="sng">
                <a:latin typeface="Times New Roman" panose="02020603050405020304" pitchFamily="18" charset="0"/>
              </a:rPr>
              <a:t> </a:t>
            </a:r>
            <a:r>
              <a:rPr lang="ru-RU" altLang="ru-RU" b="1" u="sng">
                <a:solidFill>
                  <a:srgbClr val="FF0000"/>
                </a:solidFill>
                <a:latin typeface="Times New Roman" panose="02020603050405020304" pitchFamily="18" charset="0"/>
              </a:rPr>
              <a:t>А</a:t>
            </a:r>
            <a:r>
              <a:rPr lang="ru-RU" altLang="ru-RU" b="1" u="sng">
                <a:solidFill>
                  <a:srgbClr val="000000"/>
                </a:solidFill>
                <a:effectLst>
                  <a:outerShdw blurRad="38100" dist="38100" dir="2700000" algn="tl">
                    <a:srgbClr val="FFFFFF"/>
                  </a:outerShdw>
                </a:effectLst>
                <a:latin typeface="Times New Roman" panose="02020603050405020304" pitchFamily="18" charset="0"/>
              </a:rPr>
              <a:t>двокатской</a:t>
            </a:r>
            <a:r>
              <a:rPr lang="ru-RU" altLang="ru-RU" b="1" u="sng">
                <a:latin typeface="Times New Roman" panose="02020603050405020304" pitchFamily="18" charset="0"/>
              </a:rPr>
              <a:t> </a:t>
            </a:r>
            <a:r>
              <a:rPr lang="ru-RU" altLang="ru-RU" b="1" u="sng">
                <a:solidFill>
                  <a:srgbClr val="FF0000"/>
                </a:solidFill>
                <a:latin typeface="Times New Roman" panose="02020603050405020304" pitchFamily="18" charset="0"/>
              </a:rPr>
              <a:t>Э</a:t>
            </a:r>
            <a:r>
              <a:rPr lang="ru-RU" altLang="ru-RU" b="1" u="sng">
                <a:solidFill>
                  <a:srgbClr val="000000"/>
                </a:solidFill>
                <a:effectLst>
                  <a:outerShdw blurRad="38100" dist="38100" dir="2700000" algn="tl">
                    <a:srgbClr val="FFFFFF"/>
                  </a:outerShdw>
                </a:effectLst>
                <a:latin typeface="Times New Roman" panose="02020603050405020304" pitchFamily="18" charset="0"/>
              </a:rPr>
              <a:t>тики</a:t>
            </a:r>
          </a:p>
        </p:txBody>
      </p:sp>
      <p:sp>
        <p:nvSpPr>
          <p:cNvPr id="75787" name="Rectangle 11"/>
          <p:cNvSpPr>
            <a:spLocks noGrp="1" noChangeArrowheads="1"/>
          </p:cNvSpPr>
          <p:nvPr>
            <p:ph type="body" idx="1"/>
          </p:nvPr>
        </p:nvSpPr>
        <p:spPr/>
        <p:txBody>
          <a:bodyPr/>
          <a:lstStyle/>
          <a:p>
            <a:pPr>
              <a:lnSpc>
                <a:spcPct val="90000"/>
              </a:lnSpc>
            </a:pPr>
            <a:r>
              <a:rPr lang="ru-RU" altLang="ru-RU" sz="2400">
                <a:solidFill>
                  <a:srgbClr val="993300"/>
                </a:solidFill>
                <a:effectLst>
                  <a:outerShdw blurRad="38100" dist="38100" dir="2700000" algn="tl">
                    <a:srgbClr val="000000"/>
                  </a:outerShdw>
                </a:effectLst>
                <a:latin typeface="Times New Roman" panose="02020603050405020304" pitchFamily="18" charset="0"/>
              </a:rPr>
              <a:t>Презумпция знания адвоката норм этики</a:t>
            </a:r>
          </a:p>
          <a:p>
            <a:pPr>
              <a:lnSpc>
                <a:spcPct val="90000"/>
              </a:lnSpc>
            </a:pPr>
            <a:endParaRPr lang="ru-RU" altLang="ru-RU" sz="2400">
              <a:solidFill>
                <a:srgbClr val="009900"/>
              </a:solidFill>
              <a:effectLst>
                <a:outerShdw blurRad="38100" dist="38100" dir="2700000" algn="tl">
                  <a:srgbClr val="000000"/>
                </a:outerShdw>
              </a:effectLst>
              <a:latin typeface="Times New Roman" panose="02020603050405020304" pitchFamily="18" charset="0"/>
            </a:endParaRPr>
          </a:p>
          <a:p>
            <a:pPr>
              <a:lnSpc>
                <a:spcPct val="90000"/>
              </a:lnSpc>
            </a:pPr>
            <a:endParaRPr lang="ru-RU" altLang="ru-RU" sz="2400">
              <a:latin typeface="Times New Roman" panose="02020603050405020304" pitchFamily="18" charset="0"/>
            </a:endParaRPr>
          </a:p>
          <a:p>
            <a:pPr>
              <a:lnSpc>
                <a:spcPct val="90000"/>
              </a:lnSpc>
            </a:pPr>
            <a:r>
              <a:rPr lang="ru-RU" altLang="ru-RU" sz="2400">
                <a:solidFill>
                  <a:schemeClr val="folHlink"/>
                </a:solidFill>
                <a:effectLst>
                  <a:outerShdw blurRad="38100" dist="38100" dir="2700000" algn="tl">
                    <a:srgbClr val="000000"/>
                  </a:outerShdw>
                </a:effectLst>
                <a:latin typeface="Times New Roman" panose="02020603050405020304" pitchFamily="18" charset="0"/>
              </a:rPr>
              <a:t>Предотвращение конфликтов</a:t>
            </a:r>
            <a:r>
              <a:rPr lang="ru-RU" altLang="ru-RU" sz="2400">
                <a:latin typeface="Times New Roman" panose="02020603050405020304" pitchFamily="18" charset="0"/>
              </a:rPr>
              <a:t>                   </a:t>
            </a:r>
          </a:p>
          <a:p>
            <a:pPr>
              <a:lnSpc>
                <a:spcPct val="90000"/>
              </a:lnSpc>
              <a:buFont typeface="Wingdings" panose="05000000000000000000" pitchFamily="2" charset="2"/>
              <a:buNone/>
            </a:pPr>
            <a:endParaRPr lang="ru-RU" altLang="ru-RU" sz="2400">
              <a:latin typeface="Times New Roman" panose="02020603050405020304" pitchFamily="18" charset="0"/>
            </a:endParaRPr>
          </a:p>
          <a:p>
            <a:pPr>
              <a:lnSpc>
                <a:spcPct val="90000"/>
              </a:lnSpc>
            </a:pPr>
            <a:endParaRPr lang="ru-RU" altLang="ru-RU" sz="2400">
              <a:latin typeface="Times New Roman" panose="02020603050405020304" pitchFamily="18" charset="0"/>
            </a:endParaRPr>
          </a:p>
          <a:p>
            <a:pPr>
              <a:lnSpc>
                <a:spcPct val="90000"/>
              </a:lnSpc>
            </a:pPr>
            <a:endParaRPr lang="ru-RU" altLang="ru-RU" sz="2400">
              <a:latin typeface="Times New Roman" panose="02020603050405020304" pitchFamily="18" charset="0"/>
            </a:endParaRPr>
          </a:p>
          <a:p>
            <a:pPr>
              <a:lnSpc>
                <a:spcPct val="90000"/>
              </a:lnSpc>
            </a:pPr>
            <a:endParaRPr lang="ru-RU" altLang="ru-RU" sz="2400">
              <a:latin typeface="Times New Roman" panose="02020603050405020304" pitchFamily="18" charset="0"/>
            </a:endParaRPr>
          </a:p>
          <a:p>
            <a:pPr>
              <a:lnSpc>
                <a:spcPct val="90000"/>
              </a:lnSpc>
            </a:pPr>
            <a:endParaRPr lang="ru-RU" altLang="ru-RU" sz="2400">
              <a:latin typeface="Times New Roman" panose="02020603050405020304" pitchFamily="18" charset="0"/>
            </a:endParaRPr>
          </a:p>
          <a:p>
            <a:pPr>
              <a:lnSpc>
                <a:spcPct val="90000"/>
              </a:lnSpc>
            </a:pPr>
            <a:r>
              <a:rPr lang="ru-RU" altLang="ru-RU" sz="2400">
                <a:latin typeface="Times New Roman" panose="02020603050405020304" pitchFamily="18" charset="0"/>
              </a:rPr>
              <a:t> </a:t>
            </a:r>
            <a:r>
              <a:rPr lang="ru-RU" altLang="ru-RU" sz="2400">
                <a:solidFill>
                  <a:srgbClr val="CC3399"/>
                </a:solidFill>
                <a:effectLst>
                  <a:outerShdw blurRad="38100" dist="38100" dir="2700000" algn="tl">
                    <a:srgbClr val="000000"/>
                  </a:outerShdw>
                </a:effectLst>
                <a:latin typeface="Times New Roman" panose="02020603050405020304" pitchFamily="18" charset="0"/>
              </a:rPr>
              <a:t>Имидж адвоката</a:t>
            </a:r>
          </a:p>
          <a:p>
            <a:pPr>
              <a:lnSpc>
                <a:spcPct val="90000"/>
              </a:lnSpc>
            </a:pPr>
            <a:endParaRPr lang="ru-RU" altLang="ru-RU" sz="2400">
              <a:latin typeface="Times New Roman" panose="02020603050405020304" pitchFamily="18" charset="0"/>
            </a:endParaRPr>
          </a:p>
        </p:txBody>
      </p:sp>
      <p:pic>
        <p:nvPicPr>
          <p:cNvPr id="75788" name="i-main-pic" descr="Картинка 49 из 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349500"/>
            <a:ext cx="25923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i-main-pic" descr="Картинка 79 из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57346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0" name="i-main-pic" descr="Картинка 38 из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5229225"/>
            <a:ext cx="324008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3" name="Picture 17" descr="Картинка 115 из 14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5229225"/>
            <a:ext cx="2376488" cy="162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5786"/>
                                        </p:tgtEl>
                                        <p:attrNameLst>
                                          <p:attrName>style.visibility</p:attrName>
                                        </p:attrNameLst>
                                      </p:cBhvr>
                                      <p:to>
                                        <p:strVal val="visible"/>
                                      </p:to>
                                    </p:set>
                                    <p:anim calcmode="lin" valueType="num">
                                      <p:cBhvr>
                                        <p:cTn id="7" dur="1000" fill="hold"/>
                                        <p:tgtEl>
                                          <p:spTgt spid="75786"/>
                                        </p:tgtEl>
                                        <p:attrNameLst>
                                          <p:attrName>ppt_x</p:attrName>
                                        </p:attrNameLst>
                                      </p:cBhvr>
                                      <p:tavLst>
                                        <p:tav tm="0">
                                          <p:val>
                                            <p:strVal val="#ppt_x-.2"/>
                                          </p:val>
                                        </p:tav>
                                        <p:tav tm="100000">
                                          <p:val>
                                            <p:strVal val="#ppt_x"/>
                                          </p:val>
                                        </p:tav>
                                      </p:tavLst>
                                    </p:anim>
                                    <p:anim calcmode="lin" valueType="num">
                                      <p:cBhvr>
                                        <p:cTn id="8" dur="1000" fill="hold"/>
                                        <p:tgtEl>
                                          <p:spTgt spid="757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757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5787">
                                            <p:txEl>
                                              <p:pRg st="0" end="0"/>
                                            </p:txEl>
                                          </p:spTgt>
                                        </p:tgtEl>
                                        <p:attrNameLst>
                                          <p:attrName>style.visibility</p:attrName>
                                        </p:attrNameLst>
                                      </p:cBhvr>
                                      <p:to>
                                        <p:strVal val="visible"/>
                                      </p:to>
                                    </p:set>
                                    <p:animEffect transition="in" filter="fade">
                                      <p:cBhvr>
                                        <p:cTn id="14" dur="500"/>
                                        <p:tgtEl>
                                          <p:spTgt spid="75787">
                                            <p:txEl>
                                              <p:pRg st="0" end="0"/>
                                            </p:txEl>
                                          </p:spTgt>
                                        </p:tgtEl>
                                      </p:cBhvr>
                                    </p:animEffect>
                                    <p:anim calcmode="lin" valueType="num">
                                      <p:cBhvr>
                                        <p:cTn id="15" dur="500" fill="hold"/>
                                        <p:tgtEl>
                                          <p:spTgt spid="757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57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5787">
                                            <p:txEl>
                                              <p:pRg st="3" end="3"/>
                                            </p:txEl>
                                          </p:spTgt>
                                        </p:tgtEl>
                                        <p:attrNameLst>
                                          <p:attrName>style.visibility</p:attrName>
                                        </p:attrNameLst>
                                      </p:cBhvr>
                                      <p:to>
                                        <p:strVal val="visible"/>
                                      </p:to>
                                    </p:set>
                                    <p:animEffect transition="in" filter="fade">
                                      <p:cBhvr>
                                        <p:cTn id="21" dur="500"/>
                                        <p:tgtEl>
                                          <p:spTgt spid="75787">
                                            <p:txEl>
                                              <p:pRg st="3" end="3"/>
                                            </p:txEl>
                                          </p:spTgt>
                                        </p:tgtEl>
                                      </p:cBhvr>
                                    </p:animEffect>
                                    <p:anim calcmode="lin" valueType="num">
                                      <p:cBhvr>
                                        <p:cTn id="22" dur="500" fill="hold"/>
                                        <p:tgtEl>
                                          <p:spTgt spid="75787">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7578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5787">
                                            <p:txEl>
                                              <p:pRg st="9" end="9"/>
                                            </p:txEl>
                                          </p:spTgt>
                                        </p:tgtEl>
                                        <p:attrNameLst>
                                          <p:attrName>style.visibility</p:attrName>
                                        </p:attrNameLst>
                                      </p:cBhvr>
                                      <p:to>
                                        <p:strVal val="visible"/>
                                      </p:to>
                                    </p:set>
                                    <p:animEffect transition="in" filter="fade">
                                      <p:cBhvr>
                                        <p:cTn id="28" dur="500"/>
                                        <p:tgtEl>
                                          <p:spTgt spid="75787">
                                            <p:txEl>
                                              <p:pRg st="9" end="9"/>
                                            </p:txEl>
                                          </p:spTgt>
                                        </p:tgtEl>
                                      </p:cBhvr>
                                    </p:animEffect>
                                    <p:anim calcmode="lin" valueType="num">
                                      <p:cBhvr>
                                        <p:cTn id="29" dur="500" fill="hold"/>
                                        <p:tgtEl>
                                          <p:spTgt spid="75787">
                                            <p:txEl>
                                              <p:pRg st="9" end="9"/>
                                            </p:txEl>
                                          </p:spTgt>
                                        </p:tgtEl>
                                        <p:attrNameLst>
                                          <p:attrName>ppt_x</p:attrName>
                                        </p:attrNameLst>
                                      </p:cBhvr>
                                      <p:tavLst>
                                        <p:tav tm="0">
                                          <p:val>
                                            <p:strVal val="#ppt_x"/>
                                          </p:val>
                                        </p:tav>
                                        <p:tav tm="100000">
                                          <p:val>
                                            <p:strVal val="#ppt_x"/>
                                          </p:val>
                                        </p:tav>
                                      </p:tavLst>
                                    </p:anim>
                                    <p:anim calcmode="lin" valueType="num">
                                      <p:cBhvr>
                                        <p:cTn id="30" dur="500" fill="hold"/>
                                        <p:tgtEl>
                                          <p:spTgt spid="75787">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p:bldP spid="7578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ru-RU" altLang="ru-RU" sz="2800" b="1" u="sng">
                <a:solidFill>
                  <a:srgbClr val="FF0000"/>
                </a:solidFill>
                <a:effectLst/>
                <a:latin typeface="Times New Roman" panose="02020603050405020304" pitchFamily="18" charset="0"/>
              </a:rPr>
              <a:t>Этические </a:t>
            </a:r>
            <a:r>
              <a:rPr lang="ru-RU" altLang="ru-RU" sz="2800" b="1" u="sng">
                <a:solidFill>
                  <a:srgbClr val="000000"/>
                </a:solidFill>
                <a:effectLst/>
                <a:latin typeface="Times New Roman" panose="02020603050405020304" pitchFamily="18" charset="0"/>
              </a:rPr>
              <a:t>правила поведения</a:t>
            </a:r>
            <a:r>
              <a:rPr lang="ru-RU" altLang="ru-RU" sz="2800" b="1" u="sng">
                <a:solidFill>
                  <a:srgbClr val="FF0000"/>
                </a:solidFill>
                <a:effectLst/>
                <a:latin typeface="Times New Roman" panose="02020603050405020304" pitchFamily="18" charset="0"/>
              </a:rPr>
              <a:t> адвоката </a:t>
            </a:r>
            <a:r>
              <a:rPr lang="ru-RU" altLang="ru-RU" sz="2800" b="1" u="sng">
                <a:solidFill>
                  <a:srgbClr val="000000"/>
                </a:solidFill>
                <a:effectLst/>
                <a:latin typeface="Times New Roman" panose="02020603050405020304" pitchFamily="18" charset="0"/>
              </a:rPr>
              <a:t>при</a:t>
            </a:r>
            <a:br>
              <a:rPr lang="ru-RU" altLang="ru-RU" sz="2800" b="1" u="sng">
                <a:solidFill>
                  <a:srgbClr val="000000"/>
                </a:solidFill>
                <a:effectLst/>
                <a:latin typeface="Times New Roman" panose="02020603050405020304" pitchFamily="18" charset="0"/>
              </a:rPr>
            </a:br>
            <a:r>
              <a:rPr lang="ru-RU" altLang="ru-RU" sz="2800" b="1" u="sng">
                <a:solidFill>
                  <a:srgbClr val="000000"/>
                </a:solidFill>
                <a:effectLst/>
                <a:latin typeface="Times New Roman" panose="02020603050405020304" pitchFamily="18" charset="0"/>
              </a:rPr>
              <a:t>работе</a:t>
            </a:r>
            <a:r>
              <a:rPr lang="ru-RU" altLang="ru-RU" sz="2800" b="1" u="sng">
                <a:solidFill>
                  <a:srgbClr val="FF0000"/>
                </a:solidFill>
                <a:effectLst/>
                <a:latin typeface="Times New Roman" panose="02020603050405020304" pitchFamily="18" charset="0"/>
              </a:rPr>
              <a:t> с клиентом</a:t>
            </a:r>
            <a:r>
              <a:rPr lang="ru-RU" altLang="ru-RU" sz="4000">
                <a:effectLst/>
              </a:rPr>
              <a:t/>
            </a:r>
            <a:br>
              <a:rPr lang="ru-RU" altLang="ru-RU" sz="4000">
                <a:effectLst/>
              </a:rPr>
            </a:br>
            <a:endParaRPr lang="ru-RU" altLang="ru-RU" sz="4000">
              <a:effectLst/>
            </a:endParaRPr>
          </a:p>
        </p:txBody>
      </p:sp>
      <p:sp>
        <p:nvSpPr>
          <p:cNvPr id="76803" name="Rectangle 3"/>
          <p:cNvSpPr>
            <a:spLocks noGrp="1" noChangeArrowheads="1"/>
          </p:cNvSpPr>
          <p:nvPr>
            <p:ph type="body" idx="1"/>
          </p:nvPr>
        </p:nvSpPr>
        <p:spPr>
          <a:xfrm>
            <a:off x="0" y="2781300"/>
            <a:ext cx="6300788" cy="4076700"/>
          </a:xfrm>
        </p:spPr>
        <p:txBody>
          <a:bodyPr/>
          <a:lstStyle/>
          <a:p>
            <a:r>
              <a:rPr lang="ru-RU" altLang="ru-RU" sz="1400" b="1">
                <a:solidFill>
                  <a:srgbClr val="000000"/>
                </a:solidFill>
                <a:effectLst/>
                <a:latin typeface="Times New Roman" panose="02020603050405020304" pitchFamily="18" charset="0"/>
              </a:rPr>
              <a:t>Основу взаимоотношений адвоката с клиентом составляет доверие. С первых минут общения с адвокатом клиент должен понять, что перед ним не судья, а помощник, и у него нет оснований не быть откровенным с адвокатом. Консультируя клиента, адвокат должен помнить, что его задача — не только дать правильный совет, но и убедиться, что этот совет правильно понят. Совет адвоката должен быть понятным и четким, ясно выражающим то, что адвокат откровенно думает по поводу плюсов и минусов рассматриваемой ситуации, а также возможных результатов судебного рассмотрения спора.</a:t>
            </a:r>
          </a:p>
          <a:p>
            <a:r>
              <a:rPr lang="ru-RU" altLang="ru-RU" sz="1400" b="1">
                <a:solidFill>
                  <a:srgbClr val="000000"/>
                </a:solidFill>
                <a:effectLst/>
                <a:latin typeface="Times New Roman" panose="02020603050405020304" pitchFamily="18" charset="0"/>
              </a:rPr>
              <a:t>Адвокат должен честно высказывать клиенту свое мнение о вероятном исходе дела, беспристрастно и ссылаясь на известные по делу обстоятельства: необходимо объявить клиенту правовое значение возможных проблем и дать совет по их разрешению, причем советы не должны выходить за рамки закона. И особенно опасна выдача каких-либо гарантий об исходе дела.</a:t>
            </a:r>
          </a:p>
          <a:p>
            <a:endParaRPr lang="ru-RU" altLang="ru-RU" sz="1400" b="1">
              <a:solidFill>
                <a:srgbClr val="000000"/>
              </a:solidFill>
              <a:effectLst/>
              <a:latin typeface="Times New Roman" panose="02020603050405020304" pitchFamily="18" charset="0"/>
            </a:endParaRPr>
          </a:p>
          <a:p>
            <a:endParaRPr lang="ru-RU" altLang="ru-RU" sz="1400" b="1">
              <a:solidFill>
                <a:srgbClr val="000000"/>
              </a:solidFill>
              <a:effectLst/>
              <a:latin typeface="Times New Roman" panose="02020603050405020304" pitchFamily="18" charset="0"/>
            </a:endParaRPr>
          </a:p>
          <a:p>
            <a:endParaRPr lang="ru-RU" altLang="ru-RU" sz="1400" b="1">
              <a:latin typeface="Times New Roman" panose="02020603050405020304" pitchFamily="18" charset="0"/>
            </a:endParaRPr>
          </a:p>
        </p:txBody>
      </p:sp>
      <p:pic>
        <p:nvPicPr>
          <p:cNvPr id="76807" name="Picture 7" descr="Картинка 108 из 200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4362" b="34755"/>
          <a:stretch>
            <a:fillRect/>
          </a:stretch>
        </p:blipFill>
        <p:spPr bwMode="auto">
          <a:xfrm>
            <a:off x="6315075" y="765175"/>
            <a:ext cx="2828925" cy="2663825"/>
          </a:xfrm>
          <a:prstGeom prst="rect">
            <a:avLst/>
          </a:prstGeom>
          <a:noFill/>
          <a:extLst>
            <a:ext uri="{909E8E84-426E-40DD-AFC4-6F175D3DCCD1}">
              <a14:hiddenFill xmlns:a14="http://schemas.microsoft.com/office/drawing/2010/main">
                <a:solidFill>
                  <a:srgbClr val="FFFFFF"/>
                </a:solidFill>
              </a14:hiddenFill>
            </a:ext>
          </a:extLst>
        </p:spPr>
      </p:pic>
      <p:pic>
        <p:nvPicPr>
          <p:cNvPr id="76809" name="Picture 9" descr="Картинка 250 из 200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5175"/>
            <a:ext cx="2857500" cy="2016125"/>
          </a:xfrm>
          <a:prstGeom prst="rect">
            <a:avLst/>
          </a:prstGeom>
          <a:noFill/>
          <a:extLst>
            <a:ext uri="{909E8E84-426E-40DD-AFC4-6F175D3DCCD1}">
              <a14:hiddenFill xmlns:a14="http://schemas.microsoft.com/office/drawing/2010/main">
                <a:solidFill>
                  <a:srgbClr val="FFFFFF"/>
                </a:solidFill>
              </a14:hiddenFill>
            </a:ext>
          </a:extLst>
        </p:spPr>
      </p:pic>
      <p:pic>
        <p:nvPicPr>
          <p:cNvPr id="76811" name="Picture 11" descr="Картинка 265 из 200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3429000"/>
            <a:ext cx="2843212"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800" decel="100000"/>
                                        <p:tgtEl>
                                          <p:spTgt spid="76802"/>
                                        </p:tgtEl>
                                      </p:cBhvr>
                                    </p:animEffect>
                                    <p:anim calcmode="lin" valueType="num">
                                      <p:cBhvr>
                                        <p:cTn id="8" dur="800" decel="100000" fill="hold"/>
                                        <p:tgtEl>
                                          <p:spTgt spid="76802"/>
                                        </p:tgtEl>
                                        <p:attrNameLst>
                                          <p:attrName>style.rotation</p:attrName>
                                        </p:attrNameLst>
                                      </p:cBhvr>
                                      <p:tavLst>
                                        <p:tav tm="0">
                                          <p:val>
                                            <p:fltVal val="-90"/>
                                          </p:val>
                                        </p:tav>
                                        <p:tav tm="100000">
                                          <p:val>
                                            <p:fltVal val="0"/>
                                          </p:val>
                                        </p:tav>
                                      </p:tavLst>
                                    </p:anim>
                                    <p:anim calcmode="lin" valueType="num">
                                      <p:cBhvr>
                                        <p:cTn id="9" dur="800" decel="100000" fill="hold"/>
                                        <p:tgtEl>
                                          <p:spTgt spid="76802"/>
                                        </p:tgtEl>
                                        <p:attrNameLst>
                                          <p:attrName>ppt_x</p:attrName>
                                        </p:attrNameLst>
                                      </p:cBhvr>
                                      <p:tavLst>
                                        <p:tav tm="0">
                                          <p:val>
                                            <p:strVal val="#ppt_x+0.4"/>
                                          </p:val>
                                        </p:tav>
                                        <p:tav tm="100000">
                                          <p:val>
                                            <p:strVal val="#ppt_x-0.05"/>
                                          </p:val>
                                        </p:tav>
                                      </p:tavLst>
                                    </p:anim>
                                    <p:anim calcmode="lin" valueType="num">
                                      <p:cBhvr>
                                        <p:cTn id="10" dur="800" decel="100000" fill="hold"/>
                                        <p:tgtEl>
                                          <p:spTgt spid="768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68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680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6803">
                                            <p:txEl>
                                              <p:pRg st="0" end="0"/>
                                            </p:txEl>
                                          </p:spTgt>
                                        </p:tgtEl>
                                        <p:attrNameLst>
                                          <p:attrName>style.visibility</p:attrName>
                                        </p:attrNameLst>
                                      </p:cBhvr>
                                      <p:to>
                                        <p:strVal val="visible"/>
                                      </p:to>
                                    </p:set>
                                    <p:animEffect transition="in" filter="fade">
                                      <p:cBhvr>
                                        <p:cTn id="17" dur="1000"/>
                                        <p:tgtEl>
                                          <p:spTgt spid="76803">
                                            <p:txEl>
                                              <p:pRg st="0" end="0"/>
                                            </p:txEl>
                                          </p:spTgt>
                                        </p:tgtEl>
                                      </p:cBhvr>
                                    </p:animEffect>
                                    <p:anim calcmode="lin" valueType="num">
                                      <p:cBhvr>
                                        <p:cTn id="1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6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6803">
                                            <p:txEl>
                                              <p:pRg st="1" end="1"/>
                                            </p:txEl>
                                          </p:spTgt>
                                        </p:tgtEl>
                                        <p:attrNameLst>
                                          <p:attrName>style.visibility</p:attrName>
                                        </p:attrNameLst>
                                      </p:cBhvr>
                                      <p:to>
                                        <p:strVal val="visible"/>
                                      </p:to>
                                    </p:set>
                                    <p:animEffect transition="in" filter="fade">
                                      <p:cBhvr>
                                        <p:cTn id="24" dur="1000"/>
                                        <p:tgtEl>
                                          <p:spTgt spid="76803">
                                            <p:txEl>
                                              <p:pRg st="1" end="1"/>
                                            </p:txEl>
                                          </p:spTgt>
                                        </p:tgtEl>
                                      </p:cBhvr>
                                    </p:animEffect>
                                    <p:anim calcmode="lin" valueType="num">
                                      <p:cBhvr>
                                        <p:cTn id="25"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68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0" y="2743200"/>
            <a:ext cx="8229600" cy="4114800"/>
          </a:xfrm>
        </p:spPr>
        <p:txBody>
          <a:bodyPr/>
          <a:lstStyle/>
          <a:p>
            <a:pPr>
              <a:lnSpc>
                <a:spcPct val="80000"/>
              </a:lnSpc>
            </a:pPr>
            <a:r>
              <a:rPr lang="ru-RU" altLang="ru-RU" sz="1400" b="1">
                <a:solidFill>
                  <a:srgbClr val="000000"/>
                </a:solidFill>
                <a:effectLst/>
                <a:latin typeface="Times New Roman" panose="02020603050405020304" pitchFamily="18" charset="0"/>
              </a:rPr>
              <a:t>В случае, если адвокат выполняет поручение по обязательному назначению, он должен разъяснить клиенту о наличии у него права пригласить адвоката по соглашению. Адвокат не вправе иметь свою позицию защиты, несогласован ее с клиентом, какой бы правильной она ни была, и не может признавать вину своего подзащитного, если он ее отрицает. Если подзащитный признает вину, а материалы дела ее не доказывают, адвокат должен выяснить причины подобного поведения, и тогда по согласованию с клиентом он может занять независимую позицию. А если признание вины подзащитным вызвано незаконными действиями со стороны обвинения, адвокат обязан принять все зависящие от него меры к устранению этого обстоятельства.</a:t>
            </a:r>
          </a:p>
          <a:p>
            <a:pPr>
              <a:lnSpc>
                <a:spcPct val="80000"/>
              </a:lnSpc>
            </a:pPr>
            <a:r>
              <a:rPr lang="ru-RU" altLang="ru-RU" sz="1400" b="1">
                <a:solidFill>
                  <a:srgbClr val="000000"/>
                </a:solidFill>
                <a:effectLst/>
                <a:latin typeface="Times New Roman" panose="02020603050405020304" pitchFamily="18" charset="0"/>
              </a:rPr>
              <a:t>Адвокату следует проявлять повышенное внимание к подзащитному, который находится под стражей, поскольку арестованный пребывает в состоянии не только социальной, но и физической изоляции, лишен обычной обстановки, связей, изменен его привычный уклад жизни, он испытывает нравственные и физические страдания, связанные с лишением свободы, что несомненно влияет на его психику и оценку реальной действительности. В том случае, если требования клиента противоречат закону, или когда для защиты своих интересов он требует использовать незаконные средства и способы, или когда клиент для отстаивания своих интересов предлагает использовать нравственно сомнительные средства, а поддерживание позиции клиента другими способами и средствами невозможно, необходимо отказаться от принятия поручения на защиту.</a:t>
            </a:r>
          </a:p>
          <a:p>
            <a:pPr>
              <a:lnSpc>
                <a:spcPct val="80000"/>
              </a:lnSpc>
              <a:buFont typeface="Wingdings" panose="05000000000000000000" pitchFamily="2" charset="2"/>
              <a:buNone/>
            </a:pPr>
            <a:endParaRPr lang="ru-RU" altLang="ru-RU" sz="1400" b="1">
              <a:solidFill>
                <a:srgbClr val="000000"/>
              </a:solidFill>
              <a:latin typeface="Times New Roman" panose="02020603050405020304" pitchFamily="18" charset="0"/>
            </a:endParaRPr>
          </a:p>
        </p:txBody>
      </p:sp>
      <p:pic>
        <p:nvPicPr>
          <p:cNvPr id="79877" name="i-main-pic" descr="Картинка 231 из 2002">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3492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98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9875">
                                            <p:txEl>
                                              <p:pRg st="1" end="1"/>
                                            </p:txEl>
                                          </p:spTgt>
                                        </p:tgtEl>
                                        <p:attrNameLst>
                                          <p:attrName>style.visibility</p:attrName>
                                        </p:attrNameLst>
                                      </p:cBhvr>
                                      <p:to>
                                        <p:strVal val="visible"/>
                                      </p:to>
                                    </p:set>
                                    <p:anim calcmode="lin" valueType="num">
                                      <p:cBhvr>
                                        <p:cTn id="14" dur="500" fill="hold"/>
                                        <p:tgtEl>
                                          <p:spTgt spid="798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987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900" name="i-main-pic" descr="Картинка 372 из 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5"/>
          <p:cNvSpPr>
            <a:spLocks noGrp="1" noChangeArrowheads="1"/>
          </p:cNvSpPr>
          <p:nvPr>
            <p:ph type="title"/>
          </p:nvPr>
        </p:nvSpPr>
        <p:spPr/>
        <p:txBody>
          <a:bodyPr/>
          <a:lstStyle/>
          <a:p>
            <a:r>
              <a:rPr lang="ru-RU" altLang="ru-RU" sz="2800" b="1">
                <a:solidFill>
                  <a:srgbClr val="000000"/>
                </a:solidFill>
                <a:effectLst>
                  <a:outerShdw blurRad="38100" dist="38100" dir="2700000" algn="tl">
                    <a:srgbClr val="FFFFFF"/>
                  </a:outerShdw>
                </a:effectLst>
                <a:latin typeface="Times New Roman" panose="02020603050405020304" pitchFamily="18" charset="0"/>
              </a:rPr>
              <a:t>Немаловажную с этической точки зрения сторону имеет</a:t>
            </a:r>
            <a:br>
              <a:rPr lang="ru-RU" altLang="ru-RU" sz="2800" b="1">
                <a:solidFill>
                  <a:srgbClr val="000000"/>
                </a:solidFill>
                <a:effectLst>
                  <a:outerShdw blurRad="38100" dist="38100" dir="2700000" algn="tl">
                    <a:srgbClr val="FFFFFF"/>
                  </a:outerShdw>
                </a:effectLst>
                <a:latin typeface="Times New Roman" panose="02020603050405020304" pitchFamily="18" charset="0"/>
              </a:rPr>
            </a:br>
            <a:r>
              <a:rPr lang="ru-RU" altLang="ru-RU" sz="2800" b="1">
                <a:solidFill>
                  <a:srgbClr val="000000"/>
                </a:solidFill>
                <a:effectLst>
                  <a:outerShdw blurRad="38100" dist="38100" dir="2700000" algn="tl">
                    <a:srgbClr val="FFFFFF"/>
                  </a:outerShdw>
                </a:effectLst>
                <a:latin typeface="Times New Roman" panose="02020603050405020304" pitchFamily="18" charset="0"/>
              </a:rPr>
              <a:t>гонорарная практика адвоката.</a:t>
            </a:r>
            <a:br>
              <a:rPr lang="ru-RU" altLang="ru-RU" sz="2800" b="1">
                <a:solidFill>
                  <a:srgbClr val="000000"/>
                </a:solidFill>
                <a:effectLst>
                  <a:outerShdw blurRad="38100" dist="38100" dir="2700000" algn="tl">
                    <a:srgbClr val="FFFFFF"/>
                  </a:outerShdw>
                </a:effectLst>
                <a:latin typeface="Times New Roman" panose="02020603050405020304" pitchFamily="18" charset="0"/>
              </a:rPr>
            </a:br>
            <a:endParaRPr lang="ru-RU" altLang="ru-RU" sz="2800" b="1">
              <a:solidFill>
                <a:srgbClr val="000000"/>
              </a:solidFill>
              <a:effectLst>
                <a:outerShdw blurRad="38100" dist="38100" dir="2700000" algn="tl">
                  <a:srgbClr val="FFFFFF"/>
                </a:outerShdw>
              </a:effectLst>
              <a:latin typeface="Times New Roman" panose="02020603050405020304" pitchFamily="18" charset="0"/>
            </a:endParaRPr>
          </a:p>
        </p:txBody>
      </p:sp>
      <p:sp>
        <p:nvSpPr>
          <p:cNvPr id="80902" name="Rectangle 6"/>
          <p:cNvSpPr>
            <a:spLocks noGrp="1" noChangeArrowheads="1"/>
          </p:cNvSpPr>
          <p:nvPr>
            <p:ph type="body" idx="1"/>
          </p:nvPr>
        </p:nvSpPr>
        <p:spPr/>
        <p:txBody>
          <a:bodyPr/>
          <a:lstStyle/>
          <a:p>
            <a:r>
              <a:rPr lang="ru-RU" altLang="ru-RU" sz="1600" b="1">
                <a:solidFill>
                  <a:srgbClr val="000000"/>
                </a:solidFill>
                <a:latin typeface="Arial Black" panose="020B0A04020102020204" pitchFamily="34" charset="0"/>
              </a:rPr>
              <a:t>В настоящее время она определяется соглашением сторон. При определении размера гонорара за свою работу адвокат должен исходить из следующего:</a:t>
            </a:r>
          </a:p>
          <a:p>
            <a:r>
              <a:rPr lang="ru-RU" altLang="ru-RU" sz="1600" b="1">
                <a:solidFill>
                  <a:srgbClr val="000000"/>
                </a:solidFill>
                <a:latin typeface="Arial Black" panose="020B0A04020102020204" pitchFamily="34" charset="0"/>
              </a:rPr>
              <a:t>— сложности дела;</a:t>
            </a:r>
          </a:p>
          <a:p>
            <a:r>
              <a:rPr lang="ru-RU" altLang="ru-RU" sz="1600" b="1">
                <a:solidFill>
                  <a:srgbClr val="000000"/>
                </a:solidFill>
                <a:latin typeface="Arial Black" panose="020B0A04020102020204" pitchFamily="34" charset="0"/>
              </a:rPr>
              <a:t>необходимых затрат времени (длительности процесса или соответствующих консультаций) и вероятности того, что согласие вести данное дело заставит адвоката отказаться от ведения других дел;</a:t>
            </a:r>
          </a:p>
          <a:p>
            <a:r>
              <a:rPr lang="ru-RU" altLang="ru-RU" sz="1600" b="1">
                <a:solidFill>
                  <a:srgbClr val="000000"/>
                </a:solidFill>
                <a:latin typeface="Arial Black" panose="020B0A04020102020204" pitchFamily="34" charset="0"/>
              </a:rPr>
              <a:t>— материального положения клиента;</a:t>
            </a:r>
          </a:p>
          <a:p>
            <a:r>
              <a:rPr lang="ru-RU" altLang="ru-RU" sz="1600" b="1">
                <a:solidFill>
                  <a:srgbClr val="000000"/>
                </a:solidFill>
                <a:latin typeface="Arial Black" panose="020B0A04020102020204" pitchFamily="34" charset="0"/>
              </a:rPr>
              <a:t>— опыта и собственной юридической репутации.</a:t>
            </a:r>
          </a:p>
          <a:p>
            <a:r>
              <a:rPr lang="ru-RU" altLang="ru-RU" sz="1600" b="1">
                <a:solidFill>
                  <a:srgbClr val="000000"/>
                </a:solidFill>
                <a:latin typeface="Arial Black" panose="020B0A04020102020204" pitchFamily="34" charset="0"/>
              </a:rPr>
              <a:t>Размер гонорара должен быть разумным, и если клиент попросит, адвокат должен разъяснить ему принцип определения гонорара. Если адвокат участвует в деле по определению суда или постановлению следствия, то размер его оплаты устанавливается государством.</a:t>
            </a:r>
          </a:p>
          <a:p>
            <a:pPr>
              <a:buFont typeface="Wingdings" panose="05000000000000000000" pitchFamily="2" charset="2"/>
              <a:buNone/>
            </a:pPr>
            <a:endParaRPr lang="ru-RU" altLang="ru-RU" sz="1600" b="1">
              <a:solidFill>
                <a:srgbClr val="000000"/>
              </a:solidFill>
              <a:latin typeface="Arial Black" panose="020B0A04020102020204" pitchFamily="34" charset="0"/>
            </a:endParaRPr>
          </a:p>
          <a:p>
            <a:endParaRPr lang="ru-RU" altLang="ru-RU" sz="1600" b="1">
              <a:solidFill>
                <a:srgbClr val="000000"/>
              </a:solidFill>
              <a:latin typeface="Arial Black" panose="020B0A04020102020204"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1000" fill="hold">
                                          <p:stCondLst>
                                            <p:cond delay="0"/>
                                          </p:stCondLst>
                                        </p:cTn>
                                        <p:tgtEl>
                                          <p:spTgt spid="80901"/>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80901"/>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80901"/>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80901"/>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80901"/>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0902">
                                            <p:txEl>
                                              <p:pRg st="0" end="0"/>
                                            </p:txEl>
                                          </p:spTgt>
                                        </p:tgtEl>
                                        <p:attrNameLst>
                                          <p:attrName>style.visibility</p:attrName>
                                        </p:attrNameLst>
                                      </p:cBhvr>
                                      <p:to>
                                        <p:strVal val="visible"/>
                                      </p:to>
                                    </p:set>
                                    <p:anim calcmode="lin" valueType="num">
                                      <p:cBhvr>
                                        <p:cTn id="16" dur="500" fill="hold"/>
                                        <p:tgtEl>
                                          <p:spTgt spid="80902">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80902">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80902">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80902">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8090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0902">
                                            <p:txEl>
                                              <p:pRg st="1" end="1"/>
                                            </p:txEl>
                                          </p:spTgt>
                                        </p:tgtEl>
                                        <p:attrNameLst>
                                          <p:attrName>style.visibility</p:attrName>
                                        </p:attrNameLst>
                                      </p:cBhvr>
                                      <p:to>
                                        <p:strVal val="visible"/>
                                      </p:to>
                                    </p:set>
                                    <p:anim calcmode="lin" valueType="num">
                                      <p:cBhvr>
                                        <p:cTn id="25" dur="500" fill="hold"/>
                                        <p:tgtEl>
                                          <p:spTgt spid="80902">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80902">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80902">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80902">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80902">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0902">
                                            <p:txEl>
                                              <p:pRg st="2" end="2"/>
                                            </p:txEl>
                                          </p:spTgt>
                                        </p:tgtEl>
                                        <p:attrNameLst>
                                          <p:attrName>style.visibility</p:attrName>
                                        </p:attrNameLst>
                                      </p:cBhvr>
                                      <p:to>
                                        <p:strVal val="visible"/>
                                      </p:to>
                                    </p:set>
                                    <p:anim calcmode="lin" valueType="num">
                                      <p:cBhvr>
                                        <p:cTn id="34" dur="500" fill="hold"/>
                                        <p:tgtEl>
                                          <p:spTgt spid="80902">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80902">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80902">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80902">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80902">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80902">
                                            <p:txEl>
                                              <p:pRg st="3" end="3"/>
                                            </p:txEl>
                                          </p:spTgt>
                                        </p:tgtEl>
                                        <p:attrNameLst>
                                          <p:attrName>style.visibility</p:attrName>
                                        </p:attrNameLst>
                                      </p:cBhvr>
                                      <p:to>
                                        <p:strVal val="visible"/>
                                      </p:to>
                                    </p:set>
                                    <p:anim calcmode="lin" valueType="num">
                                      <p:cBhvr>
                                        <p:cTn id="43" dur="500" fill="hold"/>
                                        <p:tgtEl>
                                          <p:spTgt spid="80902">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80902">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80902">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80902">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80902">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80902">
                                            <p:txEl>
                                              <p:pRg st="4" end="4"/>
                                            </p:txEl>
                                          </p:spTgt>
                                        </p:tgtEl>
                                        <p:attrNameLst>
                                          <p:attrName>style.visibility</p:attrName>
                                        </p:attrNameLst>
                                      </p:cBhvr>
                                      <p:to>
                                        <p:strVal val="visible"/>
                                      </p:to>
                                    </p:set>
                                    <p:anim calcmode="lin" valueType="num">
                                      <p:cBhvr>
                                        <p:cTn id="52" dur="500" fill="hold"/>
                                        <p:tgtEl>
                                          <p:spTgt spid="80902">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80902">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80902">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80902">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80902">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80902">
                                            <p:txEl>
                                              <p:pRg st="5" end="5"/>
                                            </p:txEl>
                                          </p:spTgt>
                                        </p:tgtEl>
                                        <p:attrNameLst>
                                          <p:attrName>style.visibility</p:attrName>
                                        </p:attrNameLst>
                                      </p:cBhvr>
                                      <p:to>
                                        <p:strVal val="visible"/>
                                      </p:to>
                                    </p:set>
                                    <p:anim calcmode="lin" valueType="num">
                                      <p:cBhvr>
                                        <p:cTn id="61" dur="500" fill="hold"/>
                                        <p:tgtEl>
                                          <p:spTgt spid="80902">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80902">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80902">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80902">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80902">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5" presetClass="exit" presetSubtype="0" fill="hold" grpId="1" nodeType="clickEffect">
                                  <p:stCondLst>
                                    <p:cond delay="0"/>
                                  </p:stCondLst>
                                  <p:childTnLst>
                                    <p:anim calcmode="lin" valueType="num">
                                      <p:cBhvr>
                                        <p:cTn id="69" dur="2000" fill="hold"/>
                                        <p:tgtEl>
                                          <p:spTgt spid="80901"/>
                                        </p:tgtEl>
                                        <p:attrNameLst>
                                          <p:attrName>style.rotation</p:attrName>
                                        </p:attrNameLst>
                                      </p:cBhvr>
                                      <p:tavLst>
                                        <p:tav tm="0">
                                          <p:val>
                                            <p:fltVal val="0"/>
                                          </p:val>
                                        </p:tav>
                                        <p:tav tm="100000">
                                          <p:val>
                                            <p:fltVal val="-90"/>
                                          </p:val>
                                        </p:tav>
                                      </p:tavLst>
                                    </p:anim>
                                    <p:anim calcmode="lin" valueType="num">
                                      <p:cBhvr>
                                        <p:cTn id="70" dur="2000" fill="hold"/>
                                        <p:tgtEl>
                                          <p:spTgt spid="80901"/>
                                        </p:tgtEl>
                                        <p:attrNameLst>
                                          <p:attrName>ppt_w</p:attrName>
                                        </p:attrNameLst>
                                      </p:cBhvr>
                                      <p:tavLst>
                                        <p:tav tm="0">
                                          <p:val>
                                            <p:strVal val="ppt_w"/>
                                          </p:val>
                                        </p:tav>
                                        <p:tav tm="50000">
                                          <p:val>
                                            <p:strVal val="ppt_w-.5"/>
                                          </p:val>
                                        </p:tav>
                                        <p:tav tm="100000">
                                          <p:val>
                                            <p:strVal val="ppt_w-.5"/>
                                          </p:val>
                                        </p:tav>
                                      </p:tavLst>
                                    </p:anim>
                                    <p:anim calcmode="lin" valueType="num">
                                      <p:cBhvr>
                                        <p:cTn id="71" dur="2000" fill="hold"/>
                                        <p:tgtEl>
                                          <p:spTgt spid="80901"/>
                                        </p:tgtEl>
                                        <p:attrNameLst>
                                          <p:attrName>ppt_h</p:attrName>
                                        </p:attrNameLst>
                                      </p:cBhvr>
                                      <p:tavLst>
                                        <p:tav tm="0">
                                          <p:val>
                                            <p:strVal val="ppt_h"/>
                                          </p:val>
                                        </p:tav>
                                        <p:tav tm="100000">
                                          <p:val>
                                            <p:strVal val="ppt_h"/>
                                          </p:val>
                                        </p:tav>
                                      </p:tavLst>
                                    </p:anim>
                                    <p:anim calcmode="lin" valueType="num">
                                      <p:cBhvr>
                                        <p:cTn id="72" dur="2000" fill="hold"/>
                                        <p:tgtEl>
                                          <p:spTgt spid="80901"/>
                                        </p:tgtEl>
                                        <p:attrNameLst>
                                          <p:attrName>ppt_x</p:attrName>
                                        </p:attrNameLst>
                                      </p:cBhvr>
                                      <p:tavLst>
                                        <p:tav tm="0">
                                          <p:val>
                                            <p:strVal val="ppt_x"/>
                                          </p:val>
                                        </p:tav>
                                        <p:tav tm="100000">
                                          <p:val>
                                            <p:strVal val="ppt_x+.4"/>
                                          </p:val>
                                        </p:tav>
                                      </p:tavLst>
                                    </p:anim>
                                    <p:anim calcmode="lin" valueType="num">
                                      <p:cBhvr>
                                        <p:cTn id="73" dur="2000" fill="hold"/>
                                        <p:tgtEl>
                                          <p:spTgt spid="80901"/>
                                        </p:tgtEl>
                                        <p:attrNameLst>
                                          <p:attrName>ppt_y</p:attrName>
                                        </p:attrNameLst>
                                      </p:cBhvr>
                                      <p:tavLst>
                                        <p:tav tm="0">
                                          <p:val>
                                            <p:strVal val="ppt_y"/>
                                          </p:val>
                                        </p:tav>
                                        <p:tav tm="50000">
                                          <p:val>
                                            <p:strVal val="ppt_y+.1"/>
                                          </p:val>
                                        </p:tav>
                                        <p:tav tm="100000">
                                          <p:val>
                                            <p:strVal val="ppt_y-.2"/>
                                          </p:val>
                                        </p:tav>
                                      </p:tavLst>
                                    </p:anim>
                                    <p:set>
                                      <p:cBhvr>
                                        <p:cTn id="74" dur="1" fill="hold">
                                          <p:stCondLst>
                                            <p:cond delay="1998"/>
                                          </p:stCondLst>
                                        </p:cTn>
                                        <p:tgtEl>
                                          <p:spTgt spid="80901"/>
                                        </p:tgtEl>
                                        <p:attrNameLst>
                                          <p:attrName>style.visibility</p:attrName>
                                        </p:attrNameLst>
                                      </p:cBhvr>
                                      <p:to>
                                        <p:strVal val="hidden"/>
                                      </p:to>
                                    </p:set>
                                  </p:childTnLst>
                                </p:cTn>
                              </p:par>
                              <p:par>
                                <p:cTn id="75" presetID="22" presetClass="exit" presetSubtype="8" fill="hold" grpId="1" nodeType="withEffect">
                                  <p:stCondLst>
                                    <p:cond delay="0"/>
                                  </p:stCondLst>
                                  <p:childTnLst>
                                    <p:animEffect transition="out" filter="wipe(left)">
                                      <p:cBhvr>
                                        <p:cTn id="76" dur="500"/>
                                        <p:tgtEl>
                                          <p:spTgt spid="80902">
                                            <p:txEl>
                                              <p:pRg st="0" end="0"/>
                                            </p:txEl>
                                          </p:spTgt>
                                        </p:tgtEl>
                                      </p:cBhvr>
                                    </p:animEffect>
                                    <p:set>
                                      <p:cBhvr>
                                        <p:cTn id="77" dur="1" fill="hold">
                                          <p:stCondLst>
                                            <p:cond delay="499"/>
                                          </p:stCondLst>
                                        </p:cTn>
                                        <p:tgtEl>
                                          <p:spTgt spid="80902">
                                            <p:txEl>
                                              <p:pRg st="0" end="0"/>
                                            </p:txEl>
                                          </p:spTgt>
                                        </p:tgtEl>
                                        <p:attrNameLst>
                                          <p:attrName>style.visibility</p:attrName>
                                        </p:attrNameLst>
                                      </p:cBhvr>
                                      <p:to>
                                        <p:strVal val="hidden"/>
                                      </p:to>
                                    </p:set>
                                  </p:childTnLst>
                                </p:cTn>
                              </p:par>
                              <p:par>
                                <p:cTn id="78" presetID="22" presetClass="exit" presetSubtype="8" fill="hold" grpId="1" nodeType="withEffect">
                                  <p:stCondLst>
                                    <p:cond delay="0"/>
                                  </p:stCondLst>
                                  <p:childTnLst>
                                    <p:animEffect transition="out" filter="wipe(left)">
                                      <p:cBhvr>
                                        <p:cTn id="79" dur="500"/>
                                        <p:tgtEl>
                                          <p:spTgt spid="80902">
                                            <p:txEl>
                                              <p:pRg st="1" end="1"/>
                                            </p:txEl>
                                          </p:spTgt>
                                        </p:tgtEl>
                                      </p:cBhvr>
                                    </p:animEffect>
                                    <p:set>
                                      <p:cBhvr>
                                        <p:cTn id="80" dur="1" fill="hold">
                                          <p:stCondLst>
                                            <p:cond delay="499"/>
                                          </p:stCondLst>
                                        </p:cTn>
                                        <p:tgtEl>
                                          <p:spTgt spid="80902">
                                            <p:txEl>
                                              <p:pRg st="1" end="1"/>
                                            </p:txEl>
                                          </p:spTgt>
                                        </p:tgtEl>
                                        <p:attrNameLst>
                                          <p:attrName>style.visibility</p:attrName>
                                        </p:attrNameLst>
                                      </p:cBhvr>
                                      <p:to>
                                        <p:strVal val="hidden"/>
                                      </p:to>
                                    </p:set>
                                  </p:childTnLst>
                                </p:cTn>
                              </p:par>
                              <p:par>
                                <p:cTn id="81" presetID="22" presetClass="exit" presetSubtype="8" fill="hold" grpId="1" nodeType="withEffect">
                                  <p:stCondLst>
                                    <p:cond delay="0"/>
                                  </p:stCondLst>
                                  <p:childTnLst>
                                    <p:animEffect transition="out" filter="wipe(left)">
                                      <p:cBhvr>
                                        <p:cTn id="82" dur="500"/>
                                        <p:tgtEl>
                                          <p:spTgt spid="80902">
                                            <p:txEl>
                                              <p:pRg st="2" end="2"/>
                                            </p:txEl>
                                          </p:spTgt>
                                        </p:tgtEl>
                                      </p:cBhvr>
                                    </p:animEffect>
                                    <p:set>
                                      <p:cBhvr>
                                        <p:cTn id="83" dur="1" fill="hold">
                                          <p:stCondLst>
                                            <p:cond delay="499"/>
                                          </p:stCondLst>
                                        </p:cTn>
                                        <p:tgtEl>
                                          <p:spTgt spid="80902">
                                            <p:txEl>
                                              <p:pRg st="2" end="2"/>
                                            </p:txEl>
                                          </p:spTgt>
                                        </p:tgtEl>
                                        <p:attrNameLst>
                                          <p:attrName>style.visibility</p:attrName>
                                        </p:attrNameLst>
                                      </p:cBhvr>
                                      <p:to>
                                        <p:strVal val="hidden"/>
                                      </p:to>
                                    </p:set>
                                  </p:childTnLst>
                                </p:cTn>
                              </p:par>
                              <p:par>
                                <p:cTn id="84" presetID="22" presetClass="exit" presetSubtype="8" fill="hold" grpId="1" nodeType="withEffect">
                                  <p:stCondLst>
                                    <p:cond delay="0"/>
                                  </p:stCondLst>
                                  <p:childTnLst>
                                    <p:animEffect transition="out" filter="wipe(left)">
                                      <p:cBhvr>
                                        <p:cTn id="85" dur="500"/>
                                        <p:tgtEl>
                                          <p:spTgt spid="80902">
                                            <p:txEl>
                                              <p:pRg st="3" end="3"/>
                                            </p:txEl>
                                          </p:spTgt>
                                        </p:tgtEl>
                                      </p:cBhvr>
                                    </p:animEffect>
                                    <p:set>
                                      <p:cBhvr>
                                        <p:cTn id="86" dur="1" fill="hold">
                                          <p:stCondLst>
                                            <p:cond delay="499"/>
                                          </p:stCondLst>
                                        </p:cTn>
                                        <p:tgtEl>
                                          <p:spTgt spid="80902">
                                            <p:txEl>
                                              <p:pRg st="3" end="3"/>
                                            </p:txEl>
                                          </p:spTgt>
                                        </p:tgtEl>
                                        <p:attrNameLst>
                                          <p:attrName>style.visibility</p:attrName>
                                        </p:attrNameLst>
                                      </p:cBhvr>
                                      <p:to>
                                        <p:strVal val="hidden"/>
                                      </p:to>
                                    </p:set>
                                  </p:childTnLst>
                                </p:cTn>
                              </p:par>
                              <p:par>
                                <p:cTn id="87" presetID="22" presetClass="exit" presetSubtype="8" fill="hold" grpId="1" nodeType="withEffect">
                                  <p:stCondLst>
                                    <p:cond delay="0"/>
                                  </p:stCondLst>
                                  <p:childTnLst>
                                    <p:animEffect transition="out" filter="wipe(left)">
                                      <p:cBhvr>
                                        <p:cTn id="88" dur="500"/>
                                        <p:tgtEl>
                                          <p:spTgt spid="80902">
                                            <p:txEl>
                                              <p:pRg st="4" end="4"/>
                                            </p:txEl>
                                          </p:spTgt>
                                        </p:tgtEl>
                                      </p:cBhvr>
                                    </p:animEffect>
                                    <p:set>
                                      <p:cBhvr>
                                        <p:cTn id="89" dur="1" fill="hold">
                                          <p:stCondLst>
                                            <p:cond delay="499"/>
                                          </p:stCondLst>
                                        </p:cTn>
                                        <p:tgtEl>
                                          <p:spTgt spid="80902">
                                            <p:txEl>
                                              <p:pRg st="4" end="4"/>
                                            </p:txEl>
                                          </p:spTgt>
                                        </p:tgtEl>
                                        <p:attrNameLst>
                                          <p:attrName>style.visibility</p:attrName>
                                        </p:attrNameLst>
                                      </p:cBhvr>
                                      <p:to>
                                        <p:strVal val="hidden"/>
                                      </p:to>
                                    </p:set>
                                  </p:childTnLst>
                                </p:cTn>
                              </p:par>
                              <p:par>
                                <p:cTn id="90" presetID="22" presetClass="exit" presetSubtype="8" fill="hold" grpId="1" nodeType="withEffect">
                                  <p:stCondLst>
                                    <p:cond delay="0"/>
                                  </p:stCondLst>
                                  <p:childTnLst>
                                    <p:animEffect transition="out" filter="wipe(left)">
                                      <p:cBhvr>
                                        <p:cTn id="91" dur="500"/>
                                        <p:tgtEl>
                                          <p:spTgt spid="80902">
                                            <p:txEl>
                                              <p:pRg st="5" end="5"/>
                                            </p:txEl>
                                          </p:spTgt>
                                        </p:tgtEl>
                                      </p:cBhvr>
                                    </p:animEffect>
                                    <p:set>
                                      <p:cBhvr>
                                        <p:cTn id="92" dur="1" fill="hold">
                                          <p:stCondLst>
                                            <p:cond delay="499"/>
                                          </p:stCondLst>
                                        </p:cTn>
                                        <p:tgtEl>
                                          <p:spTgt spid="8090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1" grpId="1"/>
      <p:bldP spid="80902" grpId="0" build="p"/>
      <p:bldP spid="80902"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0"/>
            <a:ext cx="5554663" cy="1412875"/>
          </a:xfrm>
        </p:spPr>
        <p:txBody>
          <a:bodyPr/>
          <a:lstStyle/>
          <a:p>
            <a:r>
              <a:rPr lang="ru-RU" altLang="ru-RU" sz="3200" b="1" u="sng">
                <a:solidFill>
                  <a:srgbClr val="000000"/>
                </a:solidFill>
                <a:effectLst>
                  <a:outerShdw blurRad="38100" dist="38100" dir="2700000" algn="tl">
                    <a:srgbClr val="FFFFFF"/>
                  </a:outerShdw>
                </a:effectLst>
                <a:latin typeface="Times New Roman" panose="02020603050405020304" pitchFamily="18" charset="0"/>
              </a:rPr>
              <a:t>Этические правила поведения адвоката при общении с коллегами</a:t>
            </a:r>
          </a:p>
        </p:txBody>
      </p:sp>
      <p:pic>
        <p:nvPicPr>
          <p:cNvPr id="84996" name="i-main-pic" descr="Картинка 309 из 435">
            <a:hlinkClick r:id="rId2"/>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948488" y="0"/>
            <a:ext cx="2195512" cy="1989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7" name="i-main-pic" descr="Картинка 233 из 36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205038"/>
            <a:ext cx="32035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6"/>
          <p:cNvSpPr>
            <a:spLocks noChangeArrowheads="1"/>
          </p:cNvSpPr>
          <p:nvPr/>
        </p:nvSpPr>
        <p:spPr bwMode="auto">
          <a:xfrm>
            <a:off x="3492500" y="2060575"/>
            <a:ext cx="5472113"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b="1">
                <a:solidFill>
                  <a:srgbClr val="000000"/>
                </a:solidFill>
                <a:latin typeface="Times New Roman" panose="02020603050405020304" pitchFamily="18" charset="0"/>
              </a:rPr>
              <a:t>Отношения </a:t>
            </a:r>
            <a:r>
              <a:rPr lang="ru-RU" altLang="ru-RU" b="1">
                <a:solidFill>
                  <a:srgbClr val="FF0000"/>
                </a:solidFill>
                <a:latin typeface="Times New Roman" panose="02020603050405020304" pitchFamily="18" charset="0"/>
              </a:rPr>
              <a:t>адвоката</a:t>
            </a:r>
            <a:r>
              <a:rPr lang="ru-RU" altLang="ru-RU" b="1">
                <a:solidFill>
                  <a:srgbClr val="000000"/>
                </a:solidFill>
                <a:latin typeface="Times New Roman" panose="02020603050405020304" pitchFamily="18" charset="0"/>
              </a:rPr>
              <a:t> с коллегами по профессии должны строиться на нормах порядочности и уважения. </a:t>
            </a:r>
            <a:r>
              <a:rPr lang="ru-RU" altLang="ru-RU" b="1">
                <a:solidFill>
                  <a:srgbClr val="FF0000"/>
                </a:solidFill>
                <a:latin typeface="Times New Roman" panose="02020603050405020304" pitchFamily="18" charset="0"/>
              </a:rPr>
              <a:t>Адвокат</a:t>
            </a:r>
            <a:r>
              <a:rPr lang="ru-RU" altLang="ru-RU" b="1">
                <a:solidFill>
                  <a:srgbClr val="000000"/>
                </a:solidFill>
                <a:latin typeface="Times New Roman" panose="02020603050405020304" pitchFamily="18" charset="0"/>
              </a:rPr>
              <a:t> не должен отказывать в консультации коллеге, если он обратился за помощью. адвокат не должен в беседах</a:t>
            </a:r>
          </a:p>
          <a:p>
            <a:r>
              <a:rPr lang="ru-RU" altLang="ru-RU" b="1">
                <a:solidFill>
                  <a:srgbClr val="000000"/>
                </a:solidFill>
                <a:latin typeface="Times New Roman" panose="02020603050405020304" pitchFamily="18" charset="0"/>
              </a:rPr>
              <a:t>с клиентом, публичных выступлениях, в документах, в ходе переговоров допускать бестактных высказываний в отношении деловых или личных качеств другого адвоката, он обязан относиться к нему уважительно.</a:t>
            </a:r>
          </a:p>
          <a:p>
            <a:r>
              <a:rPr lang="ru-RU" altLang="ru-RU" b="1">
                <a:solidFill>
                  <a:srgbClr val="FF0000"/>
                </a:solidFill>
                <a:latin typeface="Times New Roman" panose="02020603050405020304" pitchFamily="18" charset="0"/>
              </a:rPr>
              <a:t>Адвокат</a:t>
            </a:r>
            <a:r>
              <a:rPr lang="ru-RU" altLang="ru-RU" b="1">
                <a:solidFill>
                  <a:srgbClr val="000000"/>
                </a:solidFill>
                <a:latin typeface="Times New Roman" panose="02020603050405020304" pitchFamily="18" charset="0"/>
              </a:rPr>
              <a:t> не имеет права, ссылаясь на свою деловую репутацию, принижать достоинство, авторитет и деловую репутацию других </a:t>
            </a:r>
            <a:r>
              <a:rPr lang="ru-RU" altLang="ru-RU" b="1">
                <a:solidFill>
                  <a:srgbClr val="FF0000"/>
                </a:solidFill>
                <a:latin typeface="Times New Roman" panose="02020603050405020304" pitchFamily="18" charset="0"/>
              </a:rPr>
              <a:t>адвокатов.</a:t>
            </a:r>
          </a:p>
          <a:p>
            <a:endParaRPr lang="ru-RU" altLang="ru-RU" b="1">
              <a:solidFill>
                <a:srgbClr val="FF0000"/>
              </a:solidFill>
              <a:latin typeface="Times New Roman" panose="02020603050405020304" pitchFamily="18" charset="0"/>
            </a:endParaRPr>
          </a:p>
        </p:txBody>
      </p:sp>
      <p:pic>
        <p:nvPicPr>
          <p:cNvPr id="84999" name="Picture 7" descr="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5229225"/>
            <a:ext cx="23034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84994"/>
                                        </p:tgtEl>
                                        <p:attrNameLst>
                                          <p:attrName>style.visibility</p:attrName>
                                        </p:attrNameLst>
                                      </p:cBhvr>
                                      <p:to>
                                        <p:strVal val="visible"/>
                                      </p:to>
                                    </p:set>
                                    <p:animEffect transition="in" filter="fade">
                                      <p:cBhvr>
                                        <p:cTn id="7" dur="600">
                                          <p:stCondLst>
                                            <p:cond delay="0"/>
                                          </p:stCondLst>
                                        </p:cTn>
                                        <p:tgtEl>
                                          <p:spTgt spid="84994"/>
                                        </p:tgtEl>
                                      </p:cBhvr>
                                    </p:animEffect>
                                    <p:anim calcmode="lin" valueType="num">
                                      <p:cBhvr>
                                        <p:cTn id="8" dur="600" fill="hold">
                                          <p:stCondLst>
                                            <p:cond delay="0"/>
                                          </p:stCondLst>
                                        </p:cTn>
                                        <p:tgtEl>
                                          <p:spTgt spid="8499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8499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849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theme/theme1.xml><?xml version="1.0" encoding="utf-8"?>
<a:theme xmlns:a="http://schemas.openxmlformats.org/drawingml/2006/main" name="Текстура">
  <a:themeElements>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Financial Overview</Template>
  <TotalTime>222</TotalTime>
  <Words>1339</Words>
  <Application>Microsoft Office PowerPoint</Application>
  <PresentationFormat>Экран (4:3)</PresentationFormat>
  <Paragraphs>49</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14</vt:i4>
      </vt:variant>
    </vt:vector>
  </HeadingPairs>
  <TitlesOfParts>
    <vt:vector size="23" baseType="lpstr">
      <vt:lpstr>Arial</vt:lpstr>
      <vt:lpstr>Tahoma</vt:lpstr>
      <vt:lpstr>Wingdings</vt:lpstr>
      <vt:lpstr>Times New Roman</vt:lpstr>
      <vt:lpstr>宋体</vt:lpstr>
      <vt:lpstr>Arial Black</vt:lpstr>
      <vt:lpstr>Verdana</vt:lpstr>
      <vt:lpstr>Текстура</vt:lpstr>
      <vt:lpstr>Balance</vt:lpstr>
      <vt:lpstr>АВОКАТСКАЯ ЭТИКА</vt:lpstr>
      <vt:lpstr>План:</vt:lpstr>
      <vt:lpstr>ПОНЯТИЕ АДВОКАТСКОЙ ЭТИКИ</vt:lpstr>
      <vt:lpstr>Презентация PowerPoint</vt:lpstr>
      <vt:lpstr>Принципы Адвокатской Этики</vt:lpstr>
      <vt:lpstr>Этические правила поведения адвоката при работе с клиентом </vt:lpstr>
      <vt:lpstr>Презентация PowerPoint</vt:lpstr>
      <vt:lpstr>Немаловажную с этической точки зрения сторону имеет гонорарная практика адвоката. </vt:lpstr>
      <vt:lpstr>Этические правила поведения адвоката при общении с коллегами</vt:lpstr>
      <vt:lpstr>Этика поведения адвоката в ходе участия в судебном процессе</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АВОКАТСКАЯ ЭТИКА</dc:title>
  <dc:creator>User</dc:creator>
  <cp:lastModifiedBy>admin</cp:lastModifiedBy>
  <cp:revision>3</cp:revision>
  <dcterms:created xsi:type="dcterms:W3CDTF">2008-12-01T13:36:03Z</dcterms:created>
  <dcterms:modified xsi:type="dcterms:W3CDTF">2015-04-08T15:20:48Z</dcterms:modified>
</cp:coreProperties>
</file>