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5" r:id="rId3"/>
    <p:sldId id="257" r:id="rId4"/>
    <p:sldId id="265" r:id="rId5"/>
    <p:sldId id="266" r:id="rId6"/>
    <p:sldId id="267" r:id="rId7"/>
    <p:sldId id="268" r:id="rId8"/>
    <p:sldId id="269" r:id="rId9"/>
    <p:sldId id="273" r:id="rId10"/>
    <p:sldId id="259" r:id="rId11"/>
    <p:sldId id="260" r:id="rId12"/>
    <p:sldId id="261" r:id="rId13"/>
    <p:sldId id="262" r:id="rId14"/>
    <p:sldId id="263" r:id="rId15"/>
    <p:sldId id="264" r:id="rId16"/>
    <p:sldId id="270" r:id="rId17"/>
    <p:sldId id="258" r:id="rId18"/>
    <p:sldId id="271" r:id="rId19"/>
    <p:sldId id="272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17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</p:grpSp>
        </p:grpSp>
      </p:grpSp>
      <p:sp>
        <p:nvSpPr>
          <p:cNvPr id="932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32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922B741-8D61-44E3-A755-96E1BA98AE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3724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1CF71-E267-43D5-85B2-C680E2E9D4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560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77D4A-784F-4EA4-9C2C-93190E8713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420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39ADF-6B60-4960-8527-BB71E53C9C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908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75886-A630-41FA-A2AE-AFB5198C86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699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00E15A-CD18-4D78-807A-B3487A1E40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0716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54F343-7B8F-4565-AA07-0AC4A5F57C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340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49F5F7-10F8-4E9A-88A6-378310C95D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068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846EF-F5D0-4ADC-84D3-B58DC20C4C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866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B864D3-4C3E-4AA1-8446-8D00399575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499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F90DA-C2A8-4C63-8458-786D713ADB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231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9216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Arial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9216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6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6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6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9217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7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8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219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19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0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9221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1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2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sp>
            <p:nvSpPr>
              <p:cNvPr id="9222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Arial" charset="0"/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922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922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922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  <p:sp>
              <p:nvSpPr>
                <p:cNvPr id="9222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cs typeface="Arial" charset="0"/>
                  </a:endParaRPr>
                </a:p>
              </p:txBody>
            </p:sp>
          </p:grpSp>
        </p:grpSp>
      </p:grpSp>
      <p:sp>
        <p:nvSpPr>
          <p:cNvPr id="922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2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2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53AC60CD-EDB7-4048-819A-337FA8B09FE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2054225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Трудовой кодекс и меры ответственности за несчастные случаи</a:t>
            </a:r>
            <a:r>
              <a:rPr lang="ru-RU" altLang="ru-RU" sz="4000" b="1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4000" b="1" smtClean="0">
                <a:solidFill>
                  <a:schemeClr val="tx1"/>
                </a:solidFill>
                <a:effectLst/>
              </a:rPr>
            </a:br>
            <a:endParaRPr lang="ru-RU" altLang="ru-RU" sz="4000" b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Измалкова Ольга</a:t>
            </a:r>
          </a:p>
        </p:txBody>
      </p:sp>
      <p:pic>
        <p:nvPicPr>
          <p:cNvPr id="3076" name="Picture 8" descr="43668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3835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/>
              <a:t>Расследованию и учету подлежат несчастные случаи, происшедшие с: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работниками и другими лицами, участвующими в производственной деятельности работодателя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работники и другие лица, проходящие профессиональное обучение или переобучение в соответствии с ученическим договором;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студенты и учащиеся образовательных учреждений всех типов, проходящие производственную практику;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лица, страдающие психическими расстройствами, участвующие в производительном труде на лечебно-производственных предприятиях в порядке трудовой терапии в соответствии с медицинскими рекомендациями;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лица, осужденные к лишению свободы и привлекаемые к труду;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лица, привлекаемые в установленном порядке к выполнению общественно-полезных работ;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члены производственных кооперативов и члены крестьянских (фермерских) хозяйств, принимающие личное трудовое участие в их деятельности.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/>
              <a:t>Расследованию в установленном порядке как несчастные случаи подлежат события, в результате которых пострадавшими были получены: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	телесные повреждения (травмы), в том числе нанесенные другим лицом; тепловой удар; ожог; обморожение; утопление; поражение электрическим током, молнией, излучением; укусы и другие телесные повреждения, нанесенные животными и насекомыми; повреждения вследствие взрывов, аварий, разрушения зданий, сооружений и конструкций, стихийных бедствий и других чрезвычайных обстоятельств, иные повреждения здоровья, обусловленные воздействием внешних факторов, повлекшие за собой необходимость перевода пострадавших на другую работу, временную или стойкую утрату ими трудоспособности либо смерть пострадавших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телесные повреждения (травмы)</a:t>
            </a:r>
          </a:p>
        </p:txBody>
      </p:sp>
      <p:pic>
        <p:nvPicPr>
          <p:cNvPr id="14339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29600" cy="563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Ожоги</a:t>
            </a:r>
          </a:p>
        </p:txBody>
      </p:sp>
      <p:pic>
        <p:nvPicPr>
          <p:cNvPr id="15363" name="Picture 4" descr="02604008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2484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молния</a:t>
            </a:r>
          </a:p>
        </p:txBody>
      </p:sp>
      <p:pic>
        <p:nvPicPr>
          <p:cNvPr id="16387" name="Picture 4" descr="i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0050"/>
            <a:ext cx="63246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000" smtClean="0"/>
              <a:t>Статья 228.При несчастном случае работодатель обязуется:</a:t>
            </a:r>
            <a:r>
              <a:rPr lang="ru-RU" sz="4000" smtClean="0"/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немедленно организовать первую помощь пострадавшему и при необходимости доставку его в медицинскую организацию;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принять неотложные меры по предотвращению развития аварийной или иной чрезвычайной ситуации и воздействия травмирующих факторов на других лиц;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сохранить до начала расследования несчастного случая обстановку, какой она была на момент происшествия, если это не угрожает жизни и здоровью других лиц и не ведет к катастрофе, аварии или возникновению иных чрезвычайных обстоятельств, а в случае невозможности ее сохранения - зафиксировать сложившуюся обстановку (составить схемы, провести фотографирование или видеосъемку, другие мероприятия);немедленно проинформировать о несчастном случае органы и организации, указанные в настоящем Кодексе, других федеральных законах и иных нормативных правовых актах Российской Федерации, а о тяжелом несчастном случае или несчастном случае со смертельным исходом - также родственников пострадавшего;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принять иные необходимые меры по организации и обеспечению надлежащего и своевременного расследования несчастного случая и оформлению материалов расследования в соответствии с настоящей главой.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000" smtClean="0"/>
              <a:t>Статья 230.1. Порядок регистрации и учета несчастных случаев на производстве</a:t>
            </a:r>
            <a:r>
              <a:rPr lang="ru-RU" sz="4000" smtClean="0"/>
              <a:t>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Каждый оформленный в установленном порядке несчастный случай на производстве регистрируется работодателем (его представителем), осуществляющим в соответствии с решением комиссии (в предусмотренных настоящим Кодексом случаях государственного инспектора труда, самостоятельно проводившего расследование несчастного случая на производстве) его учет, в журнале регистрации несчастных случаев на производстве по установленной форме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Глава 28. ДРУГИЕ ГАРАНТИИ И КОМПЕНСАЦИИ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	</a:t>
            </a:r>
            <a:r>
              <a:rPr lang="ru-RU" sz="2400" u="sng" smtClean="0"/>
              <a:t>Статья 184.</a:t>
            </a:r>
            <a:r>
              <a:rPr lang="ru-RU" sz="2400" smtClean="0"/>
              <a:t> Гарантии и компенсации при несчастном случае на производстве и профессиональном заболевании При повреждении здоровья или в случае смерти работника вследствие несчастного случая на производстве либо профессионального заболевания работнику (его семье) возмещаются его утраченный заработок (доход), а также связанные с повреждением здоровья дополнительные расходы на медицинскую, социальную и профессиональную реабилитацию либо соответствующие расходы в связи со смертью работника.Виды, объемы и условия предоставления работникам гарантий и компенсаций в указанных случаях определяются федеральными законами.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Ответственность за нарушение требований охраны труда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Лица, виновные в нарушении требований ОТ, невыполнении обязательств по ОТ, предусмотренных колдоговорами и соглашениями, трудовыми договорами (контрактами), или препятствующие деятельности представителей органов госнадзора и контроля за соблюдением требований ОТ, а также органов общественного контроля, несут дисциплинарную, административную, гражданско-правовую и уголовную ответственность в соответствии с законодательством РФ.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u="sng" smtClean="0"/>
              <a:t>Различают следующие виды дисциплинарных взысканий: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Замечание;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Выговор;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Увольнение по соответствующим основаниям.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/>
              <a:t>К административным взысканиям за нарушение требований ОТ относятся административный штраф и дисквалификация.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000" u="sng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000" u="sng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u="sng" smtClean="0"/>
              <a:t>Уголовная ответственность за нарушение требований охраны труда предусматривает следующие виды наказаний: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 штраф;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лишение права занимать определённые должности и заниматься определённой деятельностью;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исправительные работы;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лишение свободы на определённый срок.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Термины охраны труда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u="sng" smtClean="0"/>
              <a:t>Охрана труда</a:t>
            </a:r>
            <a:r>
              <a:rPr lang="ru-RU" sz="1600" smtClean="0"/>
              <a:t> - система сохранения жизни и здоровье работников в процессе трудовой деятельности, включающая в себя правовые, социально-экономические, организационно-технические, санитарно-гигиенические, лечебно-профилактические, реабилитационные и иные мероприятия;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u="sng" smtClean="0"/>
              <a:t>Условия труда</a:t>
            </a:r>
            <a:r>
              <a:rPr lang="ru-RU" sz="1600" smtClean="0"/>
              <a:t> — совокупность факторов производственной среды и трудового процесса, оказывающих влияние на работоспособность и здоровье работника;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u="sng" smtClean="0"/>
              <a:t>Работник</a:t>
            </a:r>
            <a:r>
              <a:rPr lang="ru-RU" sz="1600" smtClean="0"/>
              <a:t> — физическое лицо, вступившее в трудовые отношения с работодателем;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u="sng" smtClean="0"/>
              <a:t>Работодатель</a:t>
            </a:r>
            <a:r>
              <a:rPr lang="ru-RU" sz="1600" smtClean="0"/>
              <a:t> - организация (юридическое лицо), представляемая ее руководителем (администрацией), либо физическое лицо, с которым работник состоит в трудовых отношениях;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u="sng" smtClean="0"/>
              <a:t>Организация</a:t>
            </a:r>
            <a:r>
              <a:rPr lang="ru-RU" sz="1600" smtClean="0"/>
              <a:t> - предприятие, учреждение либо другое юридическое лицо независимо от форм собственности и подчиненности;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Органы, осуществляющие управление охраной труда: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Министерство здравоохранения и социального развития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Федеральная служба по труду и занятости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Московский городской центр условий и охраны труда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ФГУ «ВНИИ охраны и экономики труда»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Ростехнадзор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Роспотребнадзор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Министерство здравоохранения и социального развития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Департаменты охраны труда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Государственная академия охраны труда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/>
              <a:t>Общероссийский центр охраны труда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Литература: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Трудовой кодекс Российской Федерации 2009-2010</a:t>
            </a:r>
          </a:p>
          <a:p>
            <a:pPr eaLnBrk="1" hangingPunct="1">
              <a:defRPr/>
            </a:pPr>
            <a:r>
              <a:rPr lang="ru-RU" smtClean="0"/>
              <a:t>Википедия-свободная энциклопедия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Цели и задачи трудового законодательства: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2800" smtClean="0"/>
              <a:t>установление государственных гарантий трудовых прав и свобод граждан;</a:t>
            </a:r>
          </a:p>
          <a:p>
            <a:pPr algn="just" eaLnBrk="1" hangingPunct="1">
              <a:defRPr/>
            </a:pPr>
            <a:r>
              <a:rPr lang="ru-RU" sz="2800" smtClean="0"/>
              <a:t>создание благоприятных условий труда:</a:t>
            </a:r>
          </a:p>
          <a:p>
            <a:pPr algn="just" eaLnBrk="1" hangingPunct="1">
              <a:defRPr/>
            </a:pPr>
            <a:r>
              <a:rPr lang="ru-RU" sz="2800" smtClean="0"/>
              <a:t>защита прав и интересов работников и работодателей;</a:t>
            </a:r>
          </a:p>
          <a:p>
            <a:pPr algn="just" eaLnBrk="1" hangingPunct="1">
              <a:defRPr/>
            </a:pPr>
            <a:r>
              <a:rPr lang="ru-RU" sz="2800" smtClean="0"/>
              <a:t>создание необходимых правовых условий для достижения оптимального согласования интересов сторон трудовых отношений.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z="2800" smtClean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/>
              <a:t>Статья 221. Обеспечение работников средствами индивидуальной защиты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	На работах с вредными и (или) опасными условиями труда, а также на работах, выполняемых в особых температурных условиях или связанных с загрязнением, работникам бесплатно выдаются прошедшие обязательную сертификацию или декларирование соответствия специальная одежда, специальная обувь и другие средства индивидуальной защиты, а также смывающие и (или) обезвреживающие средства в соответствии с типовыми нормами, которые устанавливаются в порядке, определяемом Правительством Российской Федерации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0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3886200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 descr="1249818077_908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95600"/>
            <a:ext cx="4267200" cy="376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636060_w640_h640_page0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381000"/>
            <a:ext cx="5153025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000" smtClean="0"/>
              <a:t>Статья 223. Санитарно-бытовое и лечебно-профилактическое обслуживание работников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работодателем по установленным нормам оборудуются санитарно-бытовые помещения, помещения для приема пищи, помещения для оказания медицинской помощи, комнаты для отдыха в рабочее время и психологической разгрузки; создаются санитарные посты с аптечками, укомплектованными набором лекарственных средств и препаратов для оказания первой медицинской помощи; устанавливаются аппараты (устройства) для обеспечения работников горячих цехов и участков газированной соленой водой и другое.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000" smtClean="0"/>
              <a:t>Статья 225. Обучение и профессиональная подготовка в области охраны труда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Работодатель обеспечивает обучение лиц, поступающих на работу с вредными и (или) опасными условиями труда, безопасным методам и приемам выполнения работ со стажировкой на рабочем месте и сдачей экзаменов и проведение их периодического обучения по охране труда и проверку знаний требований охраны труда в период работы.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u="sng" smtClean="0"/>
              <a:t>Типовая инструкция и инструкция для работников должны содержать следующие разделы:</a:t>
            </a:r>
          </a:p>
          <a:p>
            <a:pPr eaLnBrk="1" hangingPunct="1">
              <a:defRPr/>
            </a:pPr>
            <a:r>
              <a:rPr lang="ru-RU" sz="2400" smtClean="0"/>
              <a:t>общие требования безопасности;</a:t>
            </a:r>
          </a:p>
          <a:p>
            <a:pPr eaLnBrk="1" hangingPunct="1">
              <a:defRPr/>
            </a:pPr>
            <a:r>
              <a:rPr lang="ru-RU" sz="2400" smtClean="0"/>
              <a:t>требования безопасности перед началом работы;</a:t>
            </a:r>
          </a:p>
          <a:p>
            <a:pPr eaLnBrk="1" hangingPunct="1">
              <a:defRPr/>
            </a:pPr>
            <a:r>
              <a:rPr lang="ru-RU" sz="2400" smtClean="0"/>
              <a:t>требования безопасности во время работы;</a:t>
            </a:r>
          </a:p>
          <a:p>
            <a:pPr eaLnBrk="1" hangingPunct="1">
              <a:defRPr/>
            </a:pPr>
            <a:r>
              <a:rPr lang="ru-RU" sz="2400" smtClean="0"/>
              <a:t>требования безопасности в аварийных ситуациях;</a:t>
            </a:r>
          </a:p>
          <a:p>
            <a:pPr eaLnBrk="1" hangingPunct="1">
              <a:defRPr/>
            </a:pPr>
            <a:r>
              <a:rPr lang="ru-RU" sz="2400" smtClean="0"/>
              <a:t>требования безопасности по окончании работы.</a:t>
            </a:r>
          </a:p>
          <a:p>
            <a:pPr eaLnBrk="1" hangingPunct="1">
              <a:defRPr/>
            </a:pPr>
            <a:endParaRPr lang="ru-RU" sz="24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400" smtClean="0"/>
              <a:t>При необходимости в инструкции можно включать дополнительные разделы.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903</Words>
  <Application>Microsoft Office PowerPoint</Application>
  <PresentationFormat>Экран (4:3)</PresentationFormat>
  <Paragraphs>84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Times New Roman</vt:lpstr>
      <vt:lpstr>Arial</vt:lpstr>
      <vt:lpstr>Wingdings</vt:lpstr>
      <vt:lpstr>Calibri</vt:lpstr>
      <vt:lpstr>Круги</vt:lpstr>
      <vt:lpstr>Трудовой кодекс и меры ответственности за несчастные случаи </vt:lpstr>
      <vt:lpstr>Термины охраны труда</vt:lpstr>
      <vt:lpstr>Цели и задачи трудового законодательства:</vt:lpstr>
      <vt:lpstr>Статья 221. Обеспечение работников средствами индивидуальной защиты</vt:lpstr>
      <vt:lpstr>Презентация PowerPoint</vt:lpstr>
      <vt:lpstr>Презентация PowerPoint</vt:lpstr>
      <vt:lpstr>Статья 223. Санитарно-бытовое и лечебно-профилактическое обслуживание работников</vt:lpstr>
      <vt:lpstr>Статья 225. Обучение и профессиональная подготовка в области охраны труда</vt:lpstr>
      <vt:lpstr>Презентация PowerPoint</vt:lpstr>
      <vt:lpstr>Расследованию и учету подлежат несчастные случаи, происшедшие с:</vt:lpstr>
      <vt:lpstr>Расследованию в установленном порядке как несчастные случаи подлежат события, в результате которых пострадавшими были получены:</vt:lpstr>
      <vt:lpstr>Презентация PowerPoint</vt:lpstr>
      <vt:lpstr>Презентация PowerPoint</vt:lpstr>
      <vt:lpstr>Презентация PowerPoint</vt:lpstr>
      <vt:lpstr>Статья 228.При несчастном случае работодатель обязуется: </vt:lpstr>
      <vt:lpstr>Статья 230.1. Порядок регистрации и учета несчастных случаев на производстве </vt:lpstr>
      <vt:lpstr>Глава 28. ДРУГИЕ ГАРАНТИИ И КОМПЕНСАЦИИ</vt:lpstr>
      <vt:lpstr>Ответственность за нарушение требований охраны труда</vt:lpstr>
      <vt:lpstr>Презентация PowerPoint</vt:lpstr>
      <vt:lpstr>Органы, осуществляющие управление охраной труда:</vt:lpstr>
      <vt:lpstr>Литература: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Пампушка</dc:creator>
  <cp:lastModifiedBy>admin</cp:lastModifiedBy>
  <cp:revision>4</cp:revision>
  <cp:lastPrinted>1601-01-01T00:00:00Z</cp:lastPrinted>
  <dcterms:created xsi:type="dcterms:W3CDTF">2010-11-28T12:04:57Z</dcterms:created>
  <dcterms:modified xsi:type="dcterms:W3CDTF">2015-04-08T13:58:53Z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