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21"/>
  </p:notesMasterIdLst>
  <p:handoutMasterIdLst>
    <p:handoutMasterId r:id="rId22"/>
  </p:handout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75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761163" cy="99314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36" autoAdjust="0"/>
    <p:restoredTop sz="94728" autoAdjust="0"/>
  </p:normalViewPr>
  <p:slideViewPr>
    <p:cSldViewPr>
      <p:cViewPr varScale="1">
        <p:scale>
          <a:sx n="43" d="100"/>
          <a:sy n="43" d="100"/>
        </p:scale>
        <p:origin x="113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9050" y="0"/>
            <a:ext cx="29305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altLang="ru-RU"/>
          </a:p>
        </p:txBody>
      </p:sp>
      <p:sp>
        <p:nvSpPr>
          <p:cNvPr id="81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305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81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D5A5243-D80C-48F6-8794-795FF302F46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628667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05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9050" y="0"/>
            <a:ext cx="29305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 altLang="ru-RU"/>
          </a:p>
        </p:txBody>
      </p:sp>
      <p:sp>
        <p:nvSpPr>
          <p:cNvPr id="5427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898525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6275" y="4718050"/>
            <a:ext cx="5408613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305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320A4AB-7CDD-4BBB-849B-8B5036A075B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937671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B03120-50ED-4BD6-BCC1-004EDF155370}" type="slidenum">
              <a:rPr lang="ru-RU" altLang="ru-RU"/>
              <a:pPr/>
              <a:t>1</a:t>
            </a:fld>
            <a:endParaRPr lang="ru-RU" altLang="ru-RU"/>
          </a:p>
        </p:txBody>
      </p:sp>
      <p:sp>
        <p:nvSpPr>
          <p:cNvPr id="55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951895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D334AC-58E3-4580-9070-E1AD841F571D}" type="slidenum">
              <a:rPr lang="ru-RU" altLang="ru-RU"/>
              <a:pPr/>
              <a:t>10</a:t>
            </a:fld>
            <a:endParaRPr lang="ru-RU" altLang="ru-RU"/>
          </a:p>
        </p:txBody>
      </p:sp>
      <p:sp>
        <p:nvSpPr>
          <p:cNvPr id="634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841801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84B93E-FC9E-4723-9FF8-EFEB567C13E1}" type="slidenum">
              <a:rPr lang="ru-RU" altLang="ru-RU"/>
              <a:pPr/>
              <a:t>11</a:t>
            </a:fld>
            <a:endParaRPr lang="ru-RU" altLang="ru-RU"/>
          </a:p>
        </p:txBody>
      </p:sp>
      <p:sp>
        <p:nvSpPr>
          <p:cNvPr id="645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934426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76C1F5-0F8A-49AC-A173-B7005C0CF669}" type="slidenum">
              <a:rPr lang="ru-RU" altLang="ru-RU"/>
              <a:pPr/>
              <a:t>12</a:t>
            </a:fld>
            <a:endParaRPr lang="ru-RU" altLang="ru-RU"/>
          </a:p>
        </p:txBody>
      </p:sp>
      <p:sp>
        <p:nvSpPr>
          <p:cNvPr id="655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761305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8840B13-89EF-4C72-BE68-2B7E1BEC365D}" type="slidenum">
              <a:rPr lang="ru-RU" altLang="ru-RU"/>
              <a:pPr/>
              <a:t>13</a:t>
            </a:fld>
            <a:endParaRPr lang="ru-RU" altLang="ru-RU"/>
          </a:p>
        </p:txBody>
      </p:sp>
      <p:sp>
        <p:nvSpPr>
          <p:cNvPr id="665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4833187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778C59-6988-47D8-B590-D6E808667C56}" type="slidenum">
              <a:rPr lang="ru-RU" altLang="ru-RU"/>
              <a:pPr/>
              <a:t>14</a:t>
            </a:fld>
            <a:endParaRPr lang="ru-RU" altLang="ru-RU"/>
          </a:p>
        </p:txBody>
      </p:sp>
      <p:sp>
        <p:nvSpPr>
          <p:cNvPr id="757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8418479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52657D-7D05-4360-84AD-DFA256CF1DC2}" type="slidenum">
              <a:rPr lang="ru-RU" altLang="ru-RU"/>
              <a:pPr/>
              <a:t>15</a:t>
            </a:fld>
            <a:endParaRPr lang="ru-RU" altLang="ru-RU"/>
          </a:p>
        </p:txBody>
      </p:sp>
      <p:sp>
        <p:nvSpPr>
          <p:cNvPr id="76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1996905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DEEC9F-3237-4E3B-9C09-02EA591C5566}" type="slidenum">
              <a:rPr lang="ru-RU" altLang="ru-RU"/>
              <a:pPr/>
              <a:t>16</a:t>
            </a:fld>
            <a:endParaRPr lang="ru-RU" altLang="ru-RU"/>
          </a:p>
        </p:txBody>
      </p:sp>
      <p:sp>
        <p:nvSpPr>
          <p:cNvPr id="778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647863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155A78-0215-4371-8278-CE84F743983D}" type="slidenum">
              <a:rPr lang="ru-RU" altLang="ru-RU"/>
              <a:pPr/>
              <a:t>17</a:t>
            </a:fld>
            <a:endParaRPr lang="ru-RU" altLang="ru-RU"/>
          </a:p>
        </p:txBody>
      </p:sp>
      <p:sp>
        <p:nvSpPr>
          <p:cNvPr id="788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2387473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201473-6162-4B5D-9F88-F793665B32F1}" type="slidenum">
              <a:rPr lang="ru-RU" altLang="ru-RU"/>
              <a:pPr/>
              <a:t>18</a:t>
            </a:fld>
            <a:endParaRPr lang="ru-RU" altLang="ru-RU"/>
          </a:p>
        </p:txBody>
      </p:sp>
      <p:sp>
        <p:nvSpPr>
          <p:cNvPr id="798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368755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6725FC-4A11-493E-8A70-16C6C975E790}" type="slidenum">
              <a:rPr lang="ru-RU" altLang="ru-RU"/>
              <a:pPr/>
              <a:t>19</a:t>
            </a:fld>
            <a:endParaRPr lang="ru-RU" altLang="ru-RU"/>
          </a:p>
        </p:txBody>
      </p:sp>
      <p:sp>
        <p:nvSpPr>
          <p:cNvPr id="808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4589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31B959-288C-440E-992B-19BCF7D5CD9B}" type="slidenum">
              <a:rPr lang="ru-RU" altLang="ru-RU"/>
              <a:pPr/>
              <a:t>2</a:t>
            </a:fld>
            <a:endParaRPr lang="ru-RU" altLang="ru-RU"/>
          </a:p>
        </p:txBody>
      </p:sp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38277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DBE87F-15AA-4E49-8311-EB86C76B96AD}" type="slidenum">
              <a:rPr lang="ru-RU" altLang="ru-RU"/>
              <a:pPr/>
              <a:t>3</a:t>
            </a:fld>
            <a:endParaRPr lang="ru-RU" altLang="ru-RU"/>
          </a:p>
        </p:txBody>
      </p:sp>
      <p:sp>
        <p:nvSpPr>
          <p:cNvPr id="573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12780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B1DA13-E350-4EF2-BB40-DEE70EC9E086}" type="slidenum">
              <a:rPr lang="ru-RU" altLang="ru-RU"/>
              <a:pPr/>
              <a:t>4</a:t>
            </a:fld>
            <a:endParaRPr lang="ru-RU" altLang="ru-RU"/>
          </a:p>
        </p:txBody>
      </p:sp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336407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BCBE92-2C36-4D1D-A8A5-7226E15BB1BE}" type="slidenum">
              <a:rPr lang="ru-RU" altLang="ru-RU"/>
              <a:pPr/>
              <a:t>5</a:t>
            </a:fld>
            <a:endParaRPr lang="ru-RU" altLang="ru-RU"/>
          </a:p>
        </p:txBody>
      </p:sp>
      <p:sp>
        <p:nvSpPr>
          <p:cNvPr id="59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004005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787DC7-F2DC-427C-8BAD-E79993A1C7CF}" type="slidenum">
              <a:rPr lang="ru-RU" altLang="ru-RU"/>
              <a:pPr/>
              <a:t>6</a:t>
            </a:fld>
            <a:endParaRPr lang="ru-RU" altLang="ru-RU"/>
          </a:p>
        </p:txBody>
      </p:sp>
      <p:sp>
        <p:nvSpPr>
          <p:cNvPr id="60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098912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C1C973-B9CB-4B86-9D1E-9D1F096F5E64}" type="slidenum">
              <a:rPr lang="ru-RU" altLang="ru-RU"/>
              <a:pPr/>
              <a:t>7</a:t>
            </a:fld>
            <a:endParaRPr lang="ru-RU" altLang="ru-RU"/>
          </a:p>
        </p:txBody>
      </p:sp>
      <p:sp>
        <p:nvSpPr>
          <p:cNvPr id="61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772010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AA5735-A2AC-4832-AB36-6CD57F126957}" type="slidenum">
              <a:rPr lang="ru-RU" altLang="ru-RU"/>
              <a:pPr/>
              <a:t>8</a:t>
            </a:fld>
            <a:endParaRPr lang="ru-RU" altLang="ru-RU"/>
          </a:p>
        </p:txBody>
      </p:sp>
      <p:sp>
        <p:nvSpPr>
          <p:cNvPr id="624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876914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012654-8344-465E-907C-966F69471DB9}" type="slidenum">
              <a:rPr lang="ru-RU" altLang="ru-RU"/>
              <a:pPr/>
              <a:t>9</a:t>
            </a:fld>
            <a:endParaRPr lang="ru-RU" altLang="ru-RU"/>
          </a:p>
        </p:txBody>
      </p:sp>
      <p:sp>
        <p:nvSpPr>
          <p:cNvPr id="747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711021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43011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43012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43013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43014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3015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3016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3017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3018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3019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3020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3021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3022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3023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43024" name="Rectangle 16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3025" name="Rectangle 1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3026" name="Rectangle 1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E018824-27C2-44FA-8262-AA23C5E4009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302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altLang="ru-RU" noProof="0" smtClean="0"/>
              <a:t>Образец заголовка</a:t>
            </a:r>
          </a:p>
        </p:txBody>
      </p:sp>
      <p:sp>
        <p:nvSpPr>
          <p:cNvPr id="4302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3400"/>
            </a:lvl1pPr>
          </a:lstStyle>
          <a:p>
            <a:pPr lvl="0"/>
            <a:r>
              <a:rPr lang="ru-RU" altLang="ru-RU" noProof="0" smtClean="0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1789F05-9CAF-41CD-A8DC-29CF31272DD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707860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25DA7A8-0ACE-453D-9E8C-BD004312643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19389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76BAA2E-E0B6-4A37-8845-725AAB8E731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1456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0E6025-A2F7-4F2D-94CD-549485F6E0D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17421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A2603FC-0A37-4969-B707-8DC605B6617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47434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123FF5C-F9E5-4D9E-B832-CC86331F24F2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Дата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943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5E80254-D297-4353-9581-D73C4A67DCCC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45515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24083F3-B81A-44D4-AF9F-E3D22C0B8C5C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86691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A09C30E-0154-498B-8FB8-19BA878770E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9621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4FC3B5-9C79-431D-B988-7C90C084B91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82509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ru-RU" altLang="ru-RU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anose="020B0A04020102020204" pitchFamily="34" charset="0"/>
              </a:defRPr>
            </a:lvl1pPr>
          </a:lstStyle>
          <a:p>
            <a:fld id="{BA669D38-5AD1-40C2-A468-8EF4908B5E8B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4198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41989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41990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41991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>
                <a:solidFill>
                  <a:schemeClr val="hlink"/>
                </a:solidFill>
              </a:endParaRPr>
            </a:p>
          </p:txBody>
        </p:sp>
        <p:sp>
          <p:nvSpPr>
            <p:cNvPr id="41992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>
                <a:solidFill>
                  <a:schemeClr val="hlink"/>
                </a:solidFill>
              </a:endParaRPr>
            </a:p>
          </p:txBody>
        </p:sp>
        <p:sp>
          <p:nvSpPr>
            <p:cNvPr id="41993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>
                <a:solidFill>
                  <a:schemeClr val="accent2"/>
                </a:solidFill>
              </a:endParaRPr>
            </a:p>
          </p:txBody>
        </p:sp>
        <p:sp>
          <p:nvSpPr>
            <p:cNvPr id="41994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>
                <a:solidFill>
                  <a:schemeClr val="hlink"/>
                </a:solidFill>
              </a:endParaRPr>
            </a:p>
          </p:txBody>
        </p:sp>
        <p:sp>
          <p:nvSpPr>
            <p:cNvPr id="41995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41996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>
                <a:solidFill>
                  <a:schemeClr val="accent2"/>
                </a:solidFill>
              </a:endParaRPr>
            </a:p>
          </p:txBody>
        </p:sp>
        <p:sp>
          <p:nvSpPr>
            <p:cNvPr id="41997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 altLang="ru-RU">
                <a:solidFill>
                  <a:schemeClr val="accent2"/>
                </a:solidFill>
              </a:endParaRPr>
            </a:p>
          </p:txBody>
        </p:sp>
      </p:grpSp>
      <p:sp>
        <p:nvSpPr>
          <p:cNvPr id="41998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4199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2000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ru-RU"/>
              <a:t>Аникоррупционная политика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00138"/>
          </a:xfrm>
        </p:spPr>
        <p:txBody>
          <a:bodyPr/>
          <a:lstStyle/>
          <a:p>
            <a:r>
              <a:rPr lang="ru-RU" altLang="ru-RU" sz="4000"/>
              <a:t>             </a:t>
            </a:r>
            <a:r>
              <a:rPr lang="ru-RU" altLang="ru-RU" sz="3200"/>
              <a:t>История вопроса в РФ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В рассуждениях о нынешнем состоянии России масштабная коррупция стала одним из главных и общепринятых тезисов. Только за период 1995-1996 гг. в центральной и региональной прессе было опубликовано свыше 3 тысяч материалов на эту тему. Более 60% респондентов в социологических опросах относят коррупцию к проблемам, представляющим угрозу национальной безопасности России; свыше 70% согласны с утверждением о том, что Россия может быть отнесена к числу коррумпированных государств.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030787"/>
          </a:xfrm>
        </p:spPr>
        <p:txBody>
          <a:bodyPr/>
          <a:lstStyle/>
          <a:p>
            <a:r>
              <a:rPr lang="ru-RU" altLang="ru-RU" sz="2400"/>
              <a:t>Что же понимается под «коррупцией» в отечественном уголовном праве? Важно отметить, что это вообще не уголовно-правовой термин. Многие называют его криминологическим, хотя есть и такая точка зрения, что «коррупция - понятие не столько правовое, сколько социальное и нравственное».</a:t>
            </a:r>
          </a:p>
          <a:p>
            <a:r>
              <a:rPr lang="ru-RU" altLang="ru-RU" sz="2400"/>
              <a:t>Встречается понимание коррупции как социально негативного явления, выражающееся в подкупе одних лиц другими, что отражается уголовно-правовым понятием взяточничество.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/>
              <a:t>Характеристика законодательной базы по          	антикоррупционной политике в РФ</a:t>
            </a:r>
            <a:r>
              <a:rPr lang="ru-RU" altLang="ru-RU" sz="4000"/>
              <a:t> 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/>
              <a:t>1. Правовую основу антикоррупционной политики составляют Конституция Российской Федерации, нормы настоящего Федерального закона и других федеральных законов, законов субъектов Российской Федерации, иных нормативных правовых актов, предусматривающих меры предупреждения коррупции, пресечения  коррупционных правонарушений и ответственности за них.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2. Федеральным законом устанавливаются основы федеральной антикоррупционной политики, основные начала антикоррупционной политики органов государственной власти субъектов Российской Федерации, общие принципы антикоррупционной политики органов местного самоуправления.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24668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000"/>
              <a:t>3. Уголовная, административная и гражданско-правовая ответственность за коррупционные правонарушения устанавливается соответствующими кодексами.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4. Внутренняя антикоррупционная политика партий и других общественно- политических объединений,  коммерческих и иных организаций, не являющихся государственными органами, органами местного самоуправления или их  учреждениями, определяется уставами и  иными учредительными документами соответствующих партий и других общественно-политических объединений. </a:t>
            </a:r>
          </a:p>
          <a:p>
            <a:pPr>
              <a:lnSpc>
                <a:spcPct val="80000"/>
              </a:lnSpc>
            </a:pPr>
            <a:r>
              <a:rPr lang="ru-RU" altLang="ru-RU" sz="2000"/>
              <a:t>5. Антикоррупционная политика Российской Федерации строится с учетом международно-правовых стандартов. Общепризнанные принципы и нормы международного права и международные договоры Российской Федерации входят составной частью в правовую основу антикоррупционной политики. Если международным договором Российской Федерации установлены иные правила по сравнению с предусмотренными национальным антикоррупционным законодательством, то применяются правила международного договора.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/>
              <a:t>    Положительные характеристики при регулировании проблемы коррупции в РФ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 Предупреждение коррупционных    правонарушений   осуществляется путем применения следующих мер: 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   - мониторинг  коррупционных  правонарушений в целом и отдельных их видов; 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- антикоррупционная экспертиза правовых актов;     - пропаганда антикоррупционных стандартов;   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- опубликование  отчетов о состоянии коррупции и реализации мер антикоррупционной политики;  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  - антикоррупционные образование и воспитание;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549275"/>
            <a:ext cx="8229600" cy="53260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- установление   льгот   для  государственных  и  муниципальных служащих, связанных с длительностью безупречной службы; 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- ведение обособленных регистров лиц,  в том числе юридических, которые  в  соответствии  с  судебными  решениями  подвергнуты мерам юридической    ответственности    за    совершение     коррупционных правонарушений;   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 - предостережение  о  недопустимости  совершения  коррупционных правонарушений;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  - представление  органа  дознания,  следователя,  прокурора   и частное  определение (постановление) суда о необходимости устранения причин  и   условий,   способствовавших   совершению   коррупционных преступлений.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243013"/>
          </a:xfrm>
        </p:spPr>
        <p:txBody>
          <a:bodyPr/>
          <a:lstStyle/>
          <a:p>
            <a:r>
              <a:rPr lang="ru-RU" altLang="ru-RU" sz="2800"/>
              <a:t>Существующие проблемы при государственном 		регулировании коррупции в РФ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Нынешние проблемы борьбы с коррупцией были более или менее очевидны уже в начале 90-х годов. . До принятия законов Президент РФ издал Указ «О борьбе с коррупцией в системе государственной службы» от 4 апреля 1992 года, где были предписаны некоторые запреты для служащих аппарата (они не касались государственных должностных лиц), установлено представление деклараций о доходах. Президенту, а скорее его окружению, закон показался слишком строгим и он вернул его на доработку. Последняя не состоялась, так как Верховный Совет был разогнан.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2466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Нижняя палата нового парламента - Государственная Дума продолжила работу над проектом. 12 декабря 1994 года Закон «О борьбе с коррупцией» был принят. Но верхняя палата - Совет Федерации закон отвергла. После доработки Закон «О борьбе с коррупцией» был принят Государственной Думой 22 ноября и одобрен Советом Федерации 9 декабря 1995 года. Но Президент его не подписал. В ноябре 1997 году Государственная Дума приняла в третьем чтении Федеральный закон «О борьбе с коррупцией», но из-за множества юридических несообразностей и технических огрехов этот нормативный акт не прошел остальные стадии законотворчества.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2800"/>
              <a:t>          Собственная оценка результатов       		государственного регулирования 	антикоррупционной политики в РФ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корректировка хода экономических реформ, усиление социальной направленности реформ;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 переход к реальным и реализуемым бюджетам;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совершенствование налогового законодательства;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обеспечение четкой правовой регламентации деятельности органов государственной власти, законности и гласности такой деятельности, государственного и общественного контроля за ней;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5"/>
            <a:ext cx="8229600" cy="5318125"/>
          </a:xfrm>
        </p:spPr>
        <p:txBody>
          <a:bodyPr/>
          <a:lstStyle/>
          <a:p>
            <a:r>
              <a:rPr lang="ru-RU" altLang="ru-RU" sz="2800"/>
              <a:t>повышение нравственного, материального и культурного уровня населения; </a:t>
            </a:r>
          </a:p>
          <a:p>
            <a:r>
              <a:rPr lang="ru-RU" altLang="ru-RU" sz="2800"/>
              <a:t>привлечение институтов гражданского общества к борьбе с коррупцией, особое внимание уделяя воспитанию правового и гражданского сознания, получению навыков антикоррупционного поведения (здесь особая роль отводится средствам массовой информации, которые должны пропагандировать антикоррупционную политику).</a:t>
            </a:r>
          </a:p>
          <a:p>
            <a:endParaRPr lang="ru-RU" alt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/>
              <a:t>       Цели и задачи государственного           		регулирования в РФ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 </a:t>
            </a:r>
            <a:r>
              <a:rPr lang="ru-RU" altLang="ru-RU" sz="2400"/>
              <a:t>Целью антикоррупционной   политики   является  снижение  уровня коррупции и обеспечение защиты прав и  законных  интересов  граждан, общества  и  государства  от  угроз,  связанных с коррупцией,  путем реализации следующих задач: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1752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 - предупреждение коррупционных правонарушений;    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- создание правового механизма,  препятствующего  подкупу  лиц, имеющих публичный статус;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    - создание правового механизма, препятствующего подкупу граждан при проведении референдума и выборов в органы государственной власти и местного самоуправления;  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  - обеспечение  ответственности  за коррупционные правонарушения во  всех  случаях,  прямо  предусмотренных  нормативными   правовыми актами; 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-   возмещение     вреда,     причиненного    коррупционными правонарушениями;    мониторинг    коррупциогенных    факторов     и эффективности мер антикоррупционной политики;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1752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- формирование   антикоррупционного   общественного   сознания;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 - содействие    правовой    реформе,    направленной    на    снижение неопределенности правовых установлений,  эффективную охрану и защиту прав и свобод человека и гражданина;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 - содействие реализации прав граждан и организаций на доступ  к информации о фактах коррупции и коррупциогенных факторах, а также на их свободное освещение в средствах массовой информации;  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  - создание  стимулов  к  замещению  государственных должностей, должностей  государственной  и  муниципальной   служб   неподкупными лицами.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600"/>
              <a:t>        </a:t>
            </a:r>
            <a:r>
              <a:rPr lang="ru-RU" altLang="ru-RU" sz="3200" b="1"/>
              <a:t>Объекты государственного  		           регулирования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Для подкрепления высказываний о пагубном влиянии коррупции, рассмотрим более подробно ситуацию, сложившуюся в одной из отраслей права - налоговой. Сложность и жесткость налоговой системы с одной стороны, невозможность государства полностью контролировать им же принятых законов - с другой, толкнули как организации, так и отдельных предпринимателей в теневой бизнес, размеры которого стали вполне статистически значимыми. Все это создало питательную среду для коррупции.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150"/>
            <a:ext cx="8229600" cy="51752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Характерным поведением сотрудников налоговых органов стало совершение должностных подлогов в угоду коммерческим структурам (переписывание актов проверок, выдача фиктивных справок и пр.). 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Для большей убедительности высказываний о вреде коррупции рассмотрим еще одну отрасль права - гражданское право. В условиях переходного периода государственная собственность находится в распоряжении государственных чиновников, и в этих условиях коррупция позволяет преступным группам использовать механизм приватизации в своих интересах.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613"/>
            <a:ext cx="8229600" cy="5030787"/>
          </a:xfrm>
        </p:spPr>
        <p:txBody>
          <a:bodyPr/>
          <a:lstStyle/>
          <a:p>
            <a:r>
              <a:rPr lang="ru-RU" altLang="ru-RU" sz="2400"/>
              <a:t>Что касается земельно-правовых отношений, то в ситуации, когда земля превратилась в товар, произошла передача полномочий по ее распределению к местным органам. Это усилило рассогласованность действий исполнительных структур власти и привело к ослаблению государственного контроля за их деятельность, такое положение в сфере регулирования земельных отношений создало благоприятную почву для всякого рода злоупотреблений.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20713"/>
            <a:ext cx="8229600" cy="52466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400"/>
              <a:t>Данные МВД и прокуратуры показывают, что в настоящее время серьезной проблемой стали нарушения законности при предоставлении земельных участков, коррупция и взяточничество в органах управления земельным фондом. </a:t>
            </a:r>
          </a:p>
          <a:p>
            <a:pPr>
              <a:lnSpc>
                <a:spcPct val="90000"/>
              </a:lnSpc>
            </a:pPr>
            <a:r>
              <a:rPr lang="ru-RU" altLang="ru-RU" sz="2400"/>
              <a:t>Даже на примере рассмотренных двух отраслей права - налоговой и гражданской (хотя далеко не все коррупционные правонарушения были названы) становится очевидным стремление коррупции вытеснить нормальные общественные отношения и укоренить свои позиции. </a:t>
            </a:r>
          </a:p>
          <a:p>
            <a:pPr>
              <a:lnSpc>
                <a:spcPct val="90000"/>
              </a:lnSpc>
            </a:pPr>
            <a:endParaRPr lang="ru-RU" alt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sz="3200"/>
              <a:t>     Предполагаемые методы изучения 	антикоррупционной политики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altLang="ru-RU" sz="2800"/>
              <a:t>Программы юридической грамотности</a:t>
            </a:r>
          </a:p>
          <a:p>
            <a:pPr>
              <a:lnSpc>
                <a:spcPct val="90000"/>
              </a:lnSpc>
            </a:pPr>
            <a:r>
              <a:rPr lang="ru-RU" altLang="ru-RU" sz="2800"/>
              <a:t>Доступ к информации</a:t>
            </a:r>
          </a:p>
          <a:p>
            <a:pPr>
              <a:lnSpc>
                <a:spcPct val="90000"/>
              </a:lnSpc>
            </a:pPr>
            <a:r>
              <a:rPr lang="ru-RU" altLang="ru-RU" sz="2800"/>
              <a:t>Опросы и исследования</a:t>
            </a:r>
          </a:p>
          <a:p>
            <a:pPr>
              <a:lnSpc>
                <a:spcPct val="90000"/>
              </a:lnSpc>
            </a:pPr>
            <a:r>
              <a:rPr lang="ru-RU" altLang="ru-RU" sz="2800"/>
              <a:t>Молодежные программы</a:t>
            </a:r>
          </a:p>
          <a:p>
            <a:pPr>
              <a:lnSpc>
                <a:spcPct val="90000"/>
              </a:lnSpc>
            </a:pPr>
            <a:r>
              <a:rPr lang="ru-RU" altLang="ru-RU" sz="2800"/>
              <a:t>Программы в сфере бизнеса</a:t>
            </a:r>
          </a:p>
          <a:p>
            <a:pPr>
              <a:lnSpc>
                <a:spcPct val="90000"/>
              </a:lnSpc>
            </a:pPr>
            <a:r>
              <a:rPr lang="ru-RU" altLang="ru-RU" sz="2800"/>
              <a:t>Публичные антикоррупционные мероприятия</a:t>
            </a:r>
          </a:p>
          <a:p>
            <a:pPr>
              <a:lnSpc>
                <a:spcPct val="90000"/>
              </a:lnSpc>
            </a:pPr>
            <a:r>
              <a:rPr lang="ru-RU" altLang="ru-RU" sz="2800"/>
              <a:t>Публикация в СМИ (журналистские расследования)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62</TotalTime>
  <Words>1262</Words>
  <Application>Microsoft Office PowerPoint</Application>
  <PresentationFormat>Экран (4:3)</PresentationFormat>
  <Paragraphs>76</Paragraphs>
  <Slides>19</Slides>
  <Notes>19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Times New Roman</vt:lpstr>
      <vt:lpstr>Wingdings</vt:lpstr>
      <vt:lpstr>Arial Black</vt:lpstr>
      <vt:lpstr>Пиксел</vt:lpstr>
      <vt:lpstr>Аникоррупционная политика</vt:lpstr>
      <vt:lpstr>       Цели и задачи государственного             регулирования в РФ</vt:lpstr>
      <vt:lpstr>Презентация PowerPoint</vt:lpstr>
      <vt:lpstr>Презентация PowerPoint</vt:lpstr>
      <vt:lpstr>        Объекты государственного               регулирования</vt:lpstr>
      <vt:lpstr>Презентация PowerPoint</vt:lpstr>
      <vt:lpstr>Презентация PowerPoint</vt:lpstr>
      <vt:lpstr>Презентация PowerPoint</vt:lpstr>
      <vt:lpstr>     Предполагаемые методы изучения  антикоррупционной политики</vt:lpstr>
      <vt:lpstr>             История вопроса в РФ</vt:lpstr>
      <vt:lpstr>Презентация PowerPoint</vt:lpstr>
      <vt:lpstr>Характеристика законодательной базы по           антикоррупционной политике в РФ </vt:lpstr>
      <vt:lpstr>Презентация PowerPoint</vt:lpstr>
      <vt:lpstr>    Положительные характеристики при регулировании проблемы коррупции в РФ</vt:lpstr>
      <vt:lpstr>Презентация PowerPoint</vt:lpstr>
      <vt:lpstr>Существующие проблемы при государственном   регулировании коррупции в РФ</vt:lpstr>
      <vt:lpstr>Презентация PowerPoint</vt:lpstr>
      <vt:lpstr>          Собственная оценка результатов         государственного регулирования  антикоррупционной политики в РФ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Аникоррупционная политика</dc:title>
  <dc:creator>moldasheva</dc:creator>
  <cp:lastModifiedBy>admin</cp:lastModifiedBy>
  <cp:revision>4</cp:revision>
  <dcterms:created xsi:type="dcterms:W3CDTF">2007-04-23T11:15:13Z</dcterms:created>
  <dcterms:modified xsi:type="dcterms:W3CDTF">2015-04-08T18:00:34Z</dcterms:modified>
</cp:coreProperties>
</file>