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3879" autoAdjust="0"/>
    <p:restoredTop sz="94728" autoAdjust="0"/>
  </p:normalViewPr>
  <p:slideViewPr>
    <p:cSldViewPr>
      <p:cViewPr varScale="1">
        <p:scale>
          <a:sx n="43" d="100"/>
          <a:sy n="43" d="100"/>
        </p:scale>
        <p:origin x="159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895600" y="0"/>
            <a:ext cx="33528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133600" y="473075"/>
            <a:ext cx="4878388" cy="3490913"/>
            <a:chOff x="1344" y="298"/>
            <a:chExt cx="3073" cy="219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1344" y="1035"/>
              <a:ext cx="1019" cy="907"/>
            </a:xfrm>
            <a:custGeom>
              <a:avLst/>
              <a:gdLst/>
              <a:ahLst/>
              <a:cxnLst>
                <a:cxn ang="0">
                  <a:pos x="0" y="566"/>
                </a:cxn>
                <a:cxn ang="0">
                  <a:pos x="0" y="906"/>
                </a:cxn>
                <a:cxn ang="0">
                  <a:pos x="1014" y="283"/>
                </a:cxn>
                <a:cxn ang="0">
                  <a:pos x="1018" y="307"/>
                </a:cxn>
                <a:cxn ang="0">
                  <a:pos x="869" y="0"/>
                </a:cxn>
                <a:cxn ang="0">
                  <a:pos x="0" y="566"/>
                </a:cxn>
              </a:cxnLst>
              <a:rect l="0" t="0" r="r" b="b"/>
              <a:pathLst>
                <a:path w="1019" h="907">
                  <a:moveTo>
                    <a:pt x="0" y="566"/>
                  </a:moveTo>
                  <a:lnTo>
                    <a:pt x="0" y="906"/>
                  </a:lnTo>
                  <a:lnTo>
                    <a:pt x="1014" y="283"/>
                  </a:lnTo>
                  <a:lnTo>
                    <a:pt x="1018" y="307"/>
                  </a:lnTo>
                  <a:lnTo>
                    <a:pt x="869" y="0"/>
                  </a:lnTo>
                  <a:lnTo>
                    <a:pt x="0" y="566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3398" y="1035"/>
              <a:ext cx="1019" cy="907"/>
            </a:xfrm>
            <a:custGeom>
              <a:avLst/>
              <a:gdLst/>
              <a:ahLst/>
              <a:cxnLst>
                <a:cxn ang="0">
                  <a:pos x="1018" y="566"/>
                </a:cxn>
                <a:cxn ang="0">
                  <a:pos x="1018" y="906"/>
                </a:cxn>
                <a:cxn ang="0">
                  <a:pos x="3" y="283"/>
                </a:cxn>
                <a:cxn ang="0">
                  <a:pos x="0" y="307"/>
                </a:cxn>
                <a:cxn ang="0">
                  <a:pos x="148" y="0"/>
                </a:cxn>
                <a:cxn ang="0">
                  <a:pos x="1018" y="566"/>
                </a:cxn>
              </a:cxnLst>
              <a:rect l="0" t="0" r="r" b="b"/>
              <a:pathLst>
                <a:path w="1019" h="907">
                  <a:moveTo>
                    <a:pt x="1018" y="566"/>
                  </a:moveTo>
                  <a:lnTo>
                    <a:pt x="1018" y="906"/>
                  </a:lnTo>
                  <a:lnTo>
                    <a:pt x="3" y="283"/>
                  </a:lnTo>
                  <a:lnTo>
                    <a:pt x="0" y="307"/>
                  </a:lnTo>
                  <a:lnTo>
                    <a:pt x="148" y="0"/>
                  </a:lnTo>
                  <a:lnTo>
                    <a:pt x="1018" y="566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1571" y="298"/>
              <a:ext cx="2632" cy="2199"/>
              <a:chOff x="1571" y="298"/>
              <a:chExt cx="2632" cy="2199"/>
            </a:xfrm>
          </p:grpSpPr>
          <p:sp>
            <p:nvSpPr>
              <p:cNvPr id="10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71" y="298"/>
                <a:ext cx="2631" cy="2198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8"/>
              <p:cNvSpPr>
                <a:spLocks/>
              </p:cNvSpPr>
              <p:nvPr/>
            </p:nvSpPr>
            <p:spPr bwMode="auto">
              <a:xfrm>
                <a:off x="1571" y="298"/>
                <a:ext cx="1316" cy="2199"/>
              </a:xfrm>
              <a:custGeom>
                <a:avLst/>
                <a:gdLst/>
                <a:ahLst/>
                <a:cxnLst>
                  <a:cxn ang="0">
                    <a:pos x="1315" y="2198"/>
                  </a:cxn>
                  <a:cxn ang="0">
                    <a:pos x="1315" y="1815"/>
                  </a:cxn>
                  <a:cxn ang="0">
                    <a:pos x="409" y="214"/>
                  </a:cxn>
                  <a:cxn ang="0">
                    <a:pos x="0" y="0"/>
                  </a:cxn>
                  <a:cxn ang="0">
                    <a:pos x="1315" y="2198"/>
                  </a:cxn>
                </a:cxnLst>
                <a:rect l="0" t="0" r="r" b="b"/>
                <a:pathLst>
                  <a:path w="1316" h="2199">
                    <a:moveTo>
                      <a:pt x="1315" y="2198"/>
                    </a:moveTo>
                    <a:lnTo>
                      <a:pt x="1315" y="1815"/>
                    </a:lnTo>
                    <a:lnTo>
                      <a:pt x="409" y="214"/>
                    </a:lnTo>
                    <a:lnTo>
                      <a:pt x="0" y="0"/>
                    </a:lnTo>
                    <a:lnTo>
                      <a:pt x="1315" y="2198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1571" y="298"/>
                <a:ext cx="2632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9" y="216"/>
                  </a:cxn>
                  <a:cxn ang="0">
                    <a:pos x="2279" y="216"/>
                  </a:cxn>
                  <a:cxn ang="0">
                    <a:pos x="2631" y="0"/>
                  </a:cxn>
                  <a:cxn ang="0">
                    <a:pos x="0" y="0"/>
                  </a:cxn>
                </a:cxnLst>
                <a:rect l="0" t="0" r="r" b="b"/>
                <a:pathLst>
                  <a:path w="2632" h="217">
                    <a:moveTo>
                      <a:pt x="0" y="0"/>
                    </a:moveTo>
                    <a:lnTo>
                      <a:pt x="409" y="216"/>
                    </a:lnTo>
                    <a:lnTo>
                      <a:pt x="2279" y="216"/>
                    </a:lnTo>
                    <a:lnTo>
                      <a:pt x="2631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2886" y="298"/>
                <a:ext cx="1317" cy="2199"/>
              </a:xfrm>
              <a:custGeom>
                <a:avLst/>
                <a:gdLst/>
                <a:ahLst/>
                <a:cxnLst>
                  <a:cxn ang="0">
                    <a:pos x="0" y="2198"/>
                  </a:cxn>
                  <a:cxn ang="0">
                    <a:pos x="0" y="1815"/>
                  </a:cxn>
                  <a:cxn ang="0">
                    <a:pos x="906" y="214"/>
                  </a:cxn>
                  <a:cxn ang="0">
                    <a:pos x="1316" y="0"/>
                  </a:cxn>
                  <a:cxn ang="0">
                    <a:pos x="0" y="2198"/>
                  </a:cxn>
                </a:cxnLst>
                <a:rect l="0" t="0" r="r" b="b"/>
                <a:pathLst>
                  <a:path w="1317" h="2199">
                    <a:moveTo>
                      <a:pt x="0" y="2198"/>
                    </a:moveTo>
                    <a:lnTo>
                      <a:pt x="0" y="1815"/>
                    </a:lnTo>
                    <a:lnTo>
                      <a:pt x="906" y="214"/>
                    </a:lnTo>
                    <a:lnTo>
                      <a:pt x="1316" y="0"/>
                    </a:lnTo>
                    <a:lnTo>
                      <a:pt x="0" y="2198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1344" y="1631"/>
              <a:ext cx="3069" cy="31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Правка образца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F625BA4-8380-4327-8E60-EF92D3D911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892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471F3A-2CEE-4118-A623-83B9B81E68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426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228600"/>
            <a:ext cx="2081212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1988" y="228600"/>
            <a:ext cx="609600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7D5C0-1E0B-4C65-9E31-E6F33A8A89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6565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7BA833-3291-471F-BF40-4B495BF886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75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C3F635-63D2-47F7-9E13-76AA625441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608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43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72B754-3B76-41C7-8F8B-2CDDE385783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0035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4FF41-6F58-4D91-933B-21C309916B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398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FBEB02-F1FA-4487-A096-A92528CDA6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918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D59A4-428B-4D19-96A7-0CB2AF0621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0359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27618-1AE7-450B-A927-593BB57F2F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753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C46495-09B2-4C3F-AA6B-E73E50E670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211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hidden">
          <a:xfrm>
            <a:off x="0" y="0"/>
            <a:ext cx="17526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152400" y="374650"/>
            <a:ext cx="1525588" cy="1227138"/>
            <a:chOff x="96" y="236"/>
            <a:chExt cx="961" cy="773"/>
          </a:xfrm>
        </p:grpSpPr>
        <p:sp>
          <p:nvSpPr>
            <p:cNvPr id="7172" name="Freeform 4"/>
            <p:cNvSpPr>
              <a:spLocks/>
            </p:cNvSpPr>
            <p:nvPr/>
          </p:nvSpPr>
          <p:spPr bwMode="auto">
            <a:xfrm>
              <a:off x="738" y="495"/>
              <a:ext cx="319" cy="319"/>
            </a:xfrm>
            <a:custGeom>
              <a:avLst/>
              <a:gdLst/>
              <a:ahLst/>
              <a:cxnLst>
                <a:cxn ang="0">
                  <a:pos x="318" y="198"/>
                </a:cxn>
                <a:cxn ang="0">
                  <a:pos x="318" y="318"/>
                </a:cxn>
                <a:cxn ang="0">
                  <a:pos x="1" y="99"/>
                </a:cxn>
                <a:cxn ang="0">
                  <a:pos x="0" y="108"/>
                </a:cxn>
                <a:cxn ang="0">
                  <a:pos x="46" y="0"/>
                </a:cxn>
                <a:cxn ang="0">
                  <a:pos x="318" y="198"/>
                </a:cxn>
              </a:cxnLst>
              <a:rect l="0" t="0" r="r" b="b"/>
              <a:pathLst>
                <a:path w="319" h="319">
                  <a:moveTo>
                    <a:pt x="318" y="198"/>
                  </a:moveTo>
                  <a:lnTo>
                    <a:pt x="318" y="318"/>
                  </a:lnTo>
                  <a:lnTo>
                    <a:pt x="1" y="99"/>
                  </a:lnTo>
                  <a:lnTo>
                    <a:pt x="0" y="108"/>
                  </a:lnTo>
                  <a:lnTo>
                    <a:pt x="46" y="0"/>
                  </a:lnTo>
                  <a:lnTo>
                    <a:pt x="318" y="198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3" name="Freeform 5"/>
            <p:cNvSpPr>
              <a:spLocks/>
            </p:cNvSpPr>
            <p:nvPr/>
          </p:nvSpPr>
          <p:spPr bwMode="auto">
            <a:xfrm>
              <a:off x="96" y="495"/>
              <a:ext cx="319" cy="319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0" y="318"/>
                </a:cxn>
                <a:cxn ang="0">
                  <a:pos x="316" y="99"/>
                </a:cxn>
                <a:cxn ang="0">
                  <a:pos x="318" y="108"/>
                </a:cxn>
                <a:cxn ang="0">
                  <a:pos x="271" y="0"/>
                </a:cxn>
                <a:cxn ang="0">
                  <a:pos x="0" y="198"/>
                </a:cxn>
              </a:cxnLst>
              <a:rect l="0" t="0" r="r" b="b"/>
              <a:pathLst>
                <a:path w="319" h="319">
                  <a:moveTo>
                    <a:pt x="0" y="198"/>
                  </a:moveTo>
                  <a:lnTo>
                    <a:pt x="0" y="318"/>
                  </a:lnTo>
                  <a:lnTo>
                    <a:pt x="316" y="99"/>
                  </a:lnTo>
                  <a:lnTo>
                    <a:pt x="318" y="108"/>
                  </a:lnTo>
                  <a:lnTo>
                    <a:pt x="271" y="0"/>
                  </a:lnTo>
                  <a:lnTo>
                    <a:pt x="0" y="198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152" y="236"/>
              <a:ext cx="823" cy="773"/>
              <a:chOff x="152" y="236"/>
              <a:chExt cx="823" cy="773"/>
            </a:xfrm>
          </p:grpSpPr>
          <p:sp>
            <p:nvSpPr>
              <p:cNvPr id="7175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2" y="236"/>
                <a:ext cx="822" cy="772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13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auto">
              <a:xfrm>
                <a:off x="152" y="236"/>
                <a:ext cx="412" cy="773"/>
              </a:xfrm>
              <a:custGeom>
                <a:avLst/>
                <a:gdLst/>
                <a:ahLst/>
                <a:cxnLst>
                  <a:cxn ang="0">
                    <a:pos x="411" y="772"/>
                  </a:cxn>
                  <a:cxn ang="0">
                    <a:pos x="411" y="637"/>
                  </a:cxn>
                  <a:cxn ang="0">
                    <a:pos x="127" y="75"/>
                  </a:cxn>
                  <a:cxn ang="0">
                    <a:pos x="0" y="0"/>
                  </a:cxn>
                  <a:cxn ang="0">
                    <a:pos x="411" y="772"/>
                  </a:cxn>
                </a:cxnLst>
                <a:rect l="0" t="0" r="r" b="b"/>
                <a:pathLst>
                  <a:path w="412" h="773">
                    <a:moveTo>
                      <a:pt x="411" y="772"/>
                    </a:moveTo>
                    <a:lnTo>
                      <a:pt x="411" y="637"/>
                    </a:lnTo>
                    <a:lnTo>
                      <a:pt x="127" y="75"/>
                    </a:lnTo>
                    <a:lnTo>
                      <a:pt x="0" y="0"/>
                    </a:lnTo>
                    <a:lnTo>
                      <a:pt x="411" y="772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7" name="Freeform 9"/>
              <p:cNvSpPr>
                <a:spLocks/>
              </p:cNvSpPr>
              <p:nvPr/>
            </p:nvSpPr>
            <p:spPr bwMode="auto">
              <a:xfrm>
                <a:off x="152" y="236"/>
                <a:ext cx="823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7" y="76"/>
                  </a:cxn>
                  <a:cxn ang="0">
                    <a:pos x="712" y="76"/>
                  </a:cxn>
                  <a:cxn ang="0">
                    <a:pos x="822" y="0"/>
                  </a:cxn>
                  <a:cxn ang="0">
                    <a:pos x="0" y="0"/>
                  </a:cxn>
                </a:cxnLst>
                <a:rect l="0" t="0" r="r" b="b"/>
                <a:pathLst>
                  <a:path w="823" h="77">
                    <a:moveTo>
                      <a:pt x="0" y="0"/>
                    </a:moveTo>
                    <a:lnTo>
                      <a:pt x="127" y="76"/>
                    </a:lnTo>
                    <a:lnTo>
                      <a:pt x="712" y="76"/>
                    </a:lnTo>
                    <a:lnTo>
                      <a:pt x="82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8" name="Freeform 10"/>
              <p:cNvSpPr>
                <a:spLocks/>
              </p:cNvSpPr>
              <p:nvPr/>
            </p:nvSpPr>
            <p:spPr bwMode="auto">
              <a:xfrm>
                <a:off x="563" y="236"/>
                <a:ext cx="412" cy="773"/>
              </a:xfrm>
              <a:custGeom>
                <a:avLst/>
                <a:gdLst/>
                <a:ahLst/>
                <a:cxnLst>
                  <a:cxn ang="0">
                    <a:pos x="0" y="772"/>
                  </a:cxn>
                  <a:cxn ang="0">
                    <a:pos x="0" y="637"/>
                  </a:cxn>
                  <a:cxn ang="0">
                    <a:pos x="283" y="75"/>
                  </a:cxn>
                  <a:cxn ang="0">
                    <a:pos x="411" y="0"/>
                  </a:cxn>
                  <a:cxn ang="0">
                    <a:pos x="0" y="772"/>
                  </a:cxn>
                </a:cxnLst>
                <a:rect l="0" t="0" r="r" b="b"/>
                <a:pathLst>
                  <a:path w="412" h="773">
                    <a:moveTo>
                      <a:pt x="0" y="772"/>
                    </a:moveTo>
                    <a:lnTo>
                      <a:pt x="0" y="637"/>
                    </a:lnTo>
                    <a:lnTo>
                      <a:pt x="283" y="75"/>
                    </a:lnTo>
                    <a:lnTo>
                      <a:pt x="411" y="0"/>
                    </a:lnTo>
                    <a:lnTo>
                      <a:pt x="0" y="772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96" y="704"/>
              <a:ext cx="959" cy="10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7086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1988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F1BDA589-E91B-4648-A38E-B925E97B22E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anose="05000000000000000000" pitchFamily="2" charset="2"/>
        <a:buChar char="Ú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2136775"/>
          </a:xfrm>
        </p:spPr>
        <p:txBody>
          <a:bodyPr/>
          <a:lstStyle/>
          <a:p>
            <a:pPr eaLnBrk="1" hangingPunct="1">
              <a:defRPr/>
            </a:pPr>
            <a:r>
              <a:rPr lang="ru-RU" sz="34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Правовое регулирование труда несовершеннолетних.</a:t>
            </a:r>
            <a:br>
              <a:rPr lang="ru-RU" sz="34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</a:br>
            <a:r>
              <a:rPr lang="ru-RU" sz="34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Льготы, гарантии и компенсации,</a:t>
            </a:r>
            <a:br>
              <a:rPr lang="ru-RU" sz="34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</a:br>
            <a:r>
              <a:rPr lang="ru-RU" sz="34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предусмотренные трудовым законодательством.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Труд несовершеннолетних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Нормы трудового права устанавливают особые правила поведения для тех, кому не исполнилось 18 лет.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Молодой человек, достигнув 16 лет, по общему правилу, может начать свою трудовую деятельность. Испытание при приеме на работу таким лицам не устанавливаются. В своих правах несовершеннолетние работники приравниваются к совершеннолетним.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По общему правилу, заключение трудового договора допускается с лицами, достигшими 16 лет.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75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75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Труд несовершеннолетних запрещается использовать на тяжелых, подземных работах, с вредными или опасными условиями труда, а так же там, где может быть причинен вред их нравственному развитию.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Заработная плата тем, кому нет и 18, выплачивается пропорционально отработанному времени.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Несовершеннолетним предоставляется отпуск продолжительностью 31 календарный день.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Несовершеннолетние несут полную материальную ответственность лишь за умышленное причинение ущерба.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000" smtClean="0"/>
              <a:t>Льготы, гарантии и компенсации,</a:t>
            </a:r>
            <a:br>
              <a:rPr lang="ru-RU" altLang="ru-RU" sz="3000" smtClean="0"/>
            </a:br>
            <a:r>
              <a:rPr lang="ru-RU" altLang="ru-RU" sz="3000" smtClean="0"/>
              <a:t>предусмотренные трудовым законодательством.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i="1" smtClean="0">
                <a:solidFill>
                  <a:schemeClr val="tx2"/>
                </a:solidFill>
              </a:rPr>
              <a:t>Льгота</a:t>
            </a:r>
            <a:r>
              <a:rPr lang="ru-RU" altLang="ru-RU" sz="2400" smtClean="0">
                <a:solidFill>
                  <a:schemeClr val="tx2"/>
                </a:solidFill>
              </a:rPr>
              <a:t> </a:t>
            </a:r>
            <a:r>
              <a:rPr lang="ru-RU" altLang="ru-RU" sz="2400" smtClean="0"/>
              <a:t>- частичное или полное освобождение от выполнения определенных обязательств, преимущество, дополнительное право, которое предоставляется определенным лицам.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Льготы трудового права направлены на защиту прав и интересов людей, нуждающихся в особой социальной поддержке. В первую очередь это касается несовершеннолетних лиц, которые совмещают обучение и работу, работников, имеющих детей, инвалидов и др.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Трудовое законодательство оказывает поддержку работникам, обучающимся очно или заочно.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775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975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175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i="1" smtClean="0">
                <a:solidFill>
                  <a:schemeClr val="tx2"/>
                </a:solidFill>
              </a:rPr>
              <a:t>Государственная аккредитация</a:t>
            </a:r>
            <a:r>
              <a:rPr lang="ru-RU" altLang="ru-RU" sz="2400" smtClean="0"/>
              <a:t> – процедура признания гос. органами управления статуса образовательного учреждения.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Вузы аккредитуются на срок до пяти лет.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Обучающимся успешно признается работник, который не имеет задолженности за предыдущий семестр и сдал все зачеты к началу экзаменационной сессии.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Продолжительность отпуска зависит от курса, на котором обучается работник, а так же от конкретной цели отпуска.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i="1" smtClean="0">
                <a:solidFill>
                  <a:schemeClr val="tx2"/>
                </a:solidFill>
              </a:rPr>
              <a:t>Иждивенцы </a:t>
            </a:r>
            <a:r>
              <a:rPr lang="ru-RU" altLang="ru-RU" sz="2400" smtClean="0"/>
              <a:t>– нетрудоспособные члены семьи, находящиеся на полном содержании работника или получающие от него помощь, которая является для них постоянным и основным источником средств к существованию.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В том случае, когда работник заболел, закон гарантирует ему пособие по временной нетрудоспособности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Оплата больничного листа зависит от общего стажа работы 9преиода, когда работник подлежал обязательному социальному страхованию во время работы по трудовому договору).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Итоги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Закон устанавливает особые требования к труду несовершеннолетних. Им предоставлены льготы в определении рабочего времени, времени отдыха, приема на работу, расторжения договора. Трудовым законодательством предусмотрены льготы для студентов, женщин, а так же других категорий граждан, нуждающихся в социальной поддержке.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iness Plan">
  <a:themeElements>
    <a:clrScheme name="Business Plan 1">
      <a:dk1>
        <a:srgbClr val="000000"/>
      </a:dk1>
      <a:lt1>
        <a:srgbClr val="EAEAEA"/>
      </a:lt1>
      <a:dk2>
        <a:srgbClr val="00763B"/>
      </a:dk2>
      <a:lt2>
        <a:srgbClr val="FFFFCC"/>
      </a:lt2>
      <a:accent1>
        <a:srgbClr val="CC6600"/>
      </a:accent1>
      <a:accent2>
        <a:srgbClr val="FF9900"/>
      </a:accent2>
      <a:accent3>
        <a:srgbClr val="AABDAF"/>
      </a:accent3>
      <a:accent4>
        <a:srgbClr val="C8C8C8"/>
      </a:accent4>
      <a:accent5>
        <a:srgbClr val="E2B8AA"/>
      </a:accent5>
      <a:accent6>
        <a:srgbClr val="E78A00"/>
      </a:accent6>
      <a:hlink>
        <a:srgbClr val="CC3300"/>
      </a:hlink>
      <a:folHlink>
        <a:srgbClr val="71BB96"/>
      </a:folHlink>
    </a:clrScheme>
    <a:fontScheme name="Business Pl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usiness Plan 1">
        <a:dk1>
          <a:srgbClr val="000000"/>
        </a:dk1>
        <a:lt1>
          <a:srgbClr val="EAEAEA"/>
        </a:lt1>
        <a:dk2>
          <a:srgbClr val="00763B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AABDAF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71BB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2">
        <a:dk1>
          <a:srgbClr val="000000"/>
        </a:dk1>
        <a:lt1>
          <a:srgbClr val="FFFFFF"/>
        </a:lt1>
        <a:dk2>
          <a:srgbClr val="006633"/>
        </a:dk2>
        <a:lt2>
          <a:srgbClr val="FFFFFF"/>
        </a:lt2>
        <a:accent1>
          <a:srgbClr val="009999"/>
        </a:accent1>
        <a:accent2>
          <a:srgbClr val="8263A2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71B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4">
        <a:dk1>
          <a:srgbClr val="271A0D"/>
        </a:dk1>
        <a:lt1>
          <a:srgbClr val="EAEAEA"/>
        </a:lt1>
        <a:dk2>
          <a:srgbClr val="996633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CAB8AD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CA956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5">
        <a:dk1>
          <a:srgbClr val="001428"/>
        </a:dk1>
        <a:lt1>
          <a:srgbClr val="DDDDDD"/>
        </a:lt1>
        <a:dk2>
          <a:srgbClr val="336699"/>
        </a:dk2>
        <a:lt2>
          <a:srgbClr val="CCFFCC"/>
        </a:lt2>
        <a:accent1>
          <a:srgbClr val="009999"/>
        </a:accent1>
        <a:accent2>
          <a:srgbClr val="8263A2"/>
        </a:accent2>
        <a:accent3>
          <a:srgbClr val="ADB8CA"/>
        </a:accent3>
        <a:accent4>
          <a:srgbClr val="BDBDBD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699BC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Plan</Template>
  <TotalTime>107</TotalTime>
  <Words>392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Wingdings</vt:lpstr>
      <vt:lpstr>Calibri</vt:lpstr>
      <vt:lpstr>Monotype Corsiva</vt:lpstr>
      <vt:lpstr>Business Plan</vt:lpstr>
      <vt:lpstr>Правовое регулирование труда несовершеннолетних. Льготы, гарантии и компенсации, предусмотренные трудовым законодательством.</vt:lpstr>
      <vt:lpstr>Труд несовершеннолетних</vt:lpstr>
      <vt:lpstr>Презентация PowerPoint</vt:lpstr>
      <vt:lpstr>Льготы, гарантии и компенсации, предусмотренные трудовым законодательством.</vt:lpstr>
      <vt:lpstr>Презентация PowerPoint</vt:lpstr>
      <vt:lpstr>Презентация PowerPoint</vt:lpstr>
      <vt:lpstr>Итоги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3</cp:revision>
  <cp:lastPrinted>1601-01-01T00:00:00Z</cp:lastPrinted>
  <dcterms:created xsi:type="dcterms:W3CDTF">1601-01-01T00:00:00Z</dcterms:created>
  <dcterms:modified xsi:type="dcterms:W3CDTF">2015-04-08T17:39:27Z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