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63" r:id="rId10"/>
    <p:sldId id="266" r:id="rId11"/>
    <p:sldId id="267" r:id="rId12"/>
    <p:sldId id="268" r:id="rId13"/>
    <p:sldId id="264" r:id="rId14"/>
    <p:sldId id="265" r:id="rId15"/>
    <p:sldId id="269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FFFFCC"/>
    <a:srgbClr val="FF3300"/>
    <a:srgbClr val="FFFF66"/>
    <a:srgbClr val="66FF66"/>
    <a:srgbClr val="99FFCC"/>
    <a:srgbClr val="CCFF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81" autoAdjust="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C3F541-9F8A-4685-8BA6-6B2084C68D6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348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0BD490-292E-4EF0-9DCF-9221183D64F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32013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82B64-7C36-4D93-9304-0FC7165A570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039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41D6B-E88D-4571-9873-1496BEF7C9F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55770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79CD4E-ABEB-43A5-9846-A125D0B6DCB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966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6C4E6B-A25F-4E40-991F-B6D5F98E0D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66375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637C02-65F0-4C91-A202-0F257B361B1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1927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C61685-2112-44DB-8DDE-8D82BE7C524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85302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7DE4E-823A-4CD3-AD53-8E96A258555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45302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37BC59-4FED-4D41-8465-0A43B47FB3C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75629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057CD0-C705-4F45-9328-37AF2EA6A7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97136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5AF069-193B-4034-A60F-4B799DA969A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8109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fld id="{882BA740-5793-4F75-8FE8-5E10A107A7F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«ПРАВО»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886200"/>
            <a:ext cx="7777163" cy="1752600"/>
          </a:xfrm>
        </p:spPr>
        <p:txBody>
          <a:bodyPr/>
          <a:lstStyle/>
          <a:p>
            <a:pPr eaLnBrk="1" hangingPunct="1"/>
            <a:r>
              <a:rPr lang="ru-RU" altLang="ru-RU" smtClean="0"/>
              <a:t>учебный курс</a:t>
            </a:r>
          </a:p>
          <a:p>
            <a:pPr eaLnBrk="1" hangingPunct="1"/>
            <a:r>
              <a:rPr lang="ru-RU" altLang="ru-RU" smtClean="0"/>
              <a:t>Правовая подготовка специалиста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0"/>
          <p:cNvSpPr>
            <a:spLocks noChangeArrowheads="1"/>
          </p:cNvSpPr>
          <p:nvPr/>
        </p:nvSpPr>
        <p:spPr bwMode="auto">
          <a:xfrm>
            <a:off x="323850" y="3644900"/>
            <a:ext cx="8496300" cy="3141663"/>
          </a:xfrm>
          <a:prstGeom prst="rect">
            <a:avLst/>
          </a:prstGeom>
          <a:solidFill>
            <a:srgbClr val="CC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74638"/>
            <a:ext cx="8147050" cy="1570037"/>
          </a:xfrm>
        </p:spPr>
        <p:txBody>
          <a:bodyPr/>
          <a:lstStyle/>
          <a:p>
            <a:pPr eaLnBrk="1" hangingPunct="1"/>
            <a:r>
              <a:rPr lang="ru-RU" altLang="ru-RU" sz="2000" b="1" i="1" smtClean="0"/>
              <a:t>Правоотношения – это урегулированные правом и находящиеся под охраной государства общественные  отношения, участники которых выступают в качестве носителей взаимно корреспондирующих друг другу юридических прав и обязанностей</a:t>
            </a:r>
            <a:r>
              <a:rPr lang="ru-RU" altLang="ru-RU" sz="2000" b="1" smtClean="0"/>
              <a:t> 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92375"/>
            <a:ext cx="8229600" cy="36337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 </a:t>
            </a:r>
          </a:p>
        </p:txBody>
      </p:sp>
      <p:grpSp>
        <p:nvGrpSpPr>
          <p:cNvPr id="11269" name="Group 16"/>
          <p:cNvGrpSpPr>
            <a:grpSpLocks/>
          </p:cNvGrpSpPr>
          <p:nvPr/>
        </p:nvGrpSpPr>
        <p:grpSpPr bwMode="auto">
          <a:xfrm>
            <a:off x="611188" y="3840163"/>
            <a:ext cx="7993062" cy="3017837"/>
            <a:chOff x="385" y="1797"/>
            <a:chExt cx="5035" cy="1901"/>
          </a:xfrm>
        </p:grpSpPr>
        <p:sp>
          <p:nvSpPr>
            <p:cNvPr id="11272" name="Text Box 4"/>
            <p:cNvSpPr txBox="1">
              <a:spLocks noChangeArrowheads="1"/>
            </p:cNvSpPr>
            <p:nvPr/>
          </p:nvSpPr>
          <p:spPr bwMode="auto">
            <a:xfrm>
              <a:off x="385" y="1797"/>
              <a:ext cx="1225" cy="499"/>
            </a:xfrm>
            <a:prstGeom prst="rect">
              <a:avLst/>
            </a:prstGeom>
            <a:solidFill>
              <a:srgbClr val="F8A6BB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 b="1"/>
                <a:t>С У Б Ъ Е К Т </a:t>
              </a:r>
            </a:p>
            <a:p>
              <a:pPr algn="ctr" eaLnBrk="1" hangingPunct="1"/>
              <a:r>
                <a:rPr lang="ru-RU" altLang="ru-RU" b="1"/>
                <a:t>П Р А В А</a:t>
              </a:r>
            </a:p>
          </p:txBody>
        </p:sp>
        <p:sp>
          <p:nvSpPr>
            <p:cNvPr id="11273" name="Text Box 5"/>
            <p:cNvSpPr txBox="1">
              <a:spLocks noChangeArrowheads="1"/>
            </p:cNvSpPr>
            <p:nvPr/>
          </p:nvSpPr>
          <p:spPr bwMode="auto">
            <a:xfrm>
              <a:off x="4150" y="1797"/>
              <a:ext cx="1225" cy="499"/>
            </a:xfrm>
            <a:prstGeom prst="rect">
              <a:avLst/>
            </a:prstGeom>
            <a:solidFill>
              <a:srgbClr val="F8A6BB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 b="1"/>
                <a:t>С У Б Ъ Е К Т </a:t>
              </a:r>
            </a:p>
            <a:p>
              <a:pPr algn="ctr" eaLnBrk="1" hangingPunct="1"/>
              <a:r>
                <a:rPr lang="ru-RU" altLang="ru-RU" b="1"/>
                <a:t>П Р А В А</a:t>
              </a:r>
            </a:p>
          </p:txBody>
        </p:sp>
        <p:sp>
          <p:nvSpPr>
            <p:cNvPr id="11274" name="Oval 6"/>
            <p:cNvSpPr>
              <a:spLocks noChangeArrowheads="1"/>
            </p:cNvSpPr>
            <p:nvPr/>
          </p:nvSpPr>
          <p:spPr bwMode="auto">
            <a:xfrm>
              <a:off x="2200" y="1842"/>
              <a:ext cx="1360" cy="408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1275" name="Text Box 7"/>
            <p:cNvSpPr txBox="1">
              <a:spLocks noChangeArrowheads="1"/>
            </p:cNvSpPr>
            <p:nvPr/>
          </p:nvSpPr>
          <p:spPr bwMode="auto">
            <a:xfrm>
              <a:off x="2336" y="1975"/>
              <a:ext cx="104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/>
                <a:t>О Б Ъ Е К Т</a:t>
              </a:r>
            </a:p>
          </p:txBody>
        </p:sp>
        <p:sp>
          <p:nvSpPr>
            <p:cNvPr id="11276" name="Line 10"/>
            <p:cNvSpPr>
              <a:spLocks noChangeShapeType="1"/>
            </p:cNvSpPr>
            <p:nvPr/>
          </p:nvSpPr>
          <p:spPr bwMode="auto">
            <a:xfrm>
              <a:off x="1610" y="1888"/>
              <a:ext cx="25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7" name="Line 11"/>
            <p:cNvSpPr>
              <a:spLocks noChangeShapeType="1"/>
            </p:cNvSpPr>
            <p:nvPr/>
          </p:nvSpPr>
          <p:spPr bwMode="auto">
            <a:xfrm flipH="1">
              <a:off x="1610" y="2205"/>
              <a:ext cx="25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8" name="Text Box 12"/>
            <p:cNvSpPr txBox="1">
              <a:spLocks noChangeArrowheads="1"/>
            </p:cNvSpPr>
            <p:nvPr/>
          </p:nvSpPr>
          <p:spPr bwMode="auto">
            <a:xfrm>
              <a:off x="385" y="2432"/>
              <a:ext cx="19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b="1"/>
                <a:t>СУБЪЕКТИВНЫЕ ПРАВА</a:t>
              </a:r>
            </a:p>
          </p:txBody>
        </p:sp>
        <p:sp>
          <p:nvSpPr>
            <p:cNvPr id="11279" name="Text Box 13"/>
            <p:cNvSpPr txBox="1">
              <a:spLocks noChangeArrowheads="1"/>
            </p:cNvSpPr>
            <p:nvPr/>
          </p:nvSpPr>
          <p:spPr bwMode="auto">
            <a:xfrm>
              <a:off x="3016" y="2432"/>
              <a:ext cx="240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1600" b="1"/>
                <a:t>      ЮРИДИЧЕСКИЕ ОБЯЗАННОСТИ</a:t>
              </a:r>
            </a:p>
          </p:txBody>
        </p:sp>
        <p:sp>
          <p:nvSpPr>
            <p:cNvPr id="11280" name="AutoShape 14"/>
            <p:cNvSpPr>
              <a:spLocks/>
            </p:cNvSpPr>
            <p:nvPr/>
          </p:nvSpPr>
          <p:spPr bwMode="auto">
            <a:xfrm rot="-5400000">
              <a:off x="2608" y="437"/>
              <a:ext cx="589" cy="4944"/>
            </a:xfrm>
            <a:prstGeom prst="leftBrace">
              <a:avLst>
                <a:gd name="adj1" fmla="val 69949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1281" name="Text Box 15"/>
            <p:cNvSpPr txBox="1">
              <a:spLocks noChangeArrowheads="1"/>
            </p:cNvSpPr>
            <p:nvPr/>
          </p:nvSpPr>
          <p:spPr bwMode="auto">
            <a:xfrm>
              <a:off x="1973" y="3294"/>
              <a:ext cx="181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 b="1"/>
                <a:t>СОДЕРЖАНИЕ ПРАВООТНОШЕНИЯ</a:t>
              </a:r>
            </a:p>
          </p:txBody>
        </p:sp>
      </p:grpSp>
      <p:sp>
        <p:nvSpPr>
          <p:cNvPr id="11270" name="Text Box 18"/>
          <p:cNvSpPr txBox="1">
            <a:spLocks noChangeArrowheads="1"/>
          </p:cNvSpPr>
          <p:nvPr/>
        </p:nvSpPr>
        <p:spPr bwMode="auto">
          <a:xfrm>
            <a:off x="2124075" y="2133600"/>
            <a:ext cx="4824413" cy="395288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ЮРИДИЧЕСКИЙ   ФАКТ</a:t>
            </a:r>
          </a:p>
        </p:txBody>
      </p:sp>
      <p:sp>
        <p:nvSpPr>
          <p:cNvPr id="11271" name="AutoShape 19"/>
          <p:cNvSpPr>
            <a:spLocks noChangeArrowheads="1"/>
          </p:cNvSpPr>
          <p:nvPr/>
        </p:nvSpPr>
        <p:spPr bwMode="auto">
          <a:xfrm>
            <a:off x="3419475" y="2708275"/>
            <a:ext cx="2305050" cy="792163"/>
          </a:xfrm>
          <a:prstGeom prst="downArrow">
            <a:avLst>
              <a:gd name="adj1" fmla="val 52343"/>
              <a:gd name="adj2" fmla="val 53106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ru-RU" altLang="ru-RU" smtClean="0"/>
              <a:t>СУБЪЕКТЫ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686800" cy="4857750"/>
          </a:xfrm>
        </p:spPr>
        <p:txBody>
          <a:bodyPr/>
          <a:lstStyle/>
          <a:p>
            <a:pPr marL="3321050" indent="-3321050"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/>
              <a:t> СУБЪЕКТЫ ПРАВА – лица, обладающие способностью иметь права и нести юридические обязанности (правоспособность)</a:t>
            </a:r>
          </a:p>
          <a:p>
            <a:pPr marL="3321050" indent="-3321050"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/>
              <a:t>СУБЪЕКТЫ ПРАВООТНОШЕНИЙ – лица, обладающие способностью иметь права и обязанности и способностью осуществлять их своими личными действиями  (правоспособность и дееспособность)</a:t>
            </a:r>
          </a:p>
          <a:p>
            <a:pPr marL="3321050" indent="-3321050" eaLnBrk="1" hangingPunct="1">
              <a:lnSpc>
                <a:spcPct val="90000"/>
              </a:lnSpc>
              <a:buFontTx/>
              <a:buNone/>
            </a:pPr>
            <a:endParaRPr lang="ru-RU" altLang="ru-RU" sz="28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ВИДЫ СУБЪЕКТОВ ПРАВА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 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276600" y="1412875"/>
            <a:ext cx="2447925" cy="379413"/>
          </a:xfrm>
          <a:prstGeom prst="rect">
            <a:avLst/>
          </a:prstGeom>
          <a:solidFill>
            <a:srgbClr val="F8A6BB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СУБЪЕКТЫ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50825" y="2276475"/>
            <a:ext cx="4176713" cy="379413"/>
          </a:xfrm>
          <a:prstGeom prst="rect">
            <a:avLst/>
          </a:prstGeom>
          <a:solidFill>
            <a:srgbClr val="EFEFA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/>
              <a:t>ИНДИВИДУАЛЬНЫЕ СУБЪЕКТЫ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4787900" y="2276475"/>
            <a:ext cx="3887788" cy="379413"/>
          </a:xfrm>
          <a:prstGeom prst="rect">
            <a:avLst/>
          </a:prstGeom>
          <a:solidFill>
            <a:srgbClr val="DDDDDD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КОЛЛЕКТИВНЫЕ  СУБЪЕКТЫ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 rot="10800000">
            <a:off x="296863" y="3432175"/>
            <a:ext cx="746125" cy="2301875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ДОЛЖНОСТНОЕ ЛИЦО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 rot="10800000">
            <a:off x="1579563" y="4006850"/>
            <a:ext cx="471487" cy="2301875"/>
          </a:xfrm>
          <a:prstGeom prst="rect">
            <a:avLst/>
          </a:prstGeom>
          <a:solidFill>
            <a:srgbClr val="DEBFD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ГРАЖДАНИН  РФ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 rot="10800000">
            <a:off x="3536950" y="4006850"/>
            <a:ext cx="746125" cy="2301875"/>
          </a:xfrm>
          <a:prstGeom prst="rect">
            <a:avLst/>
          </a:prstGeom>
          <a:solidFill>
            <a:srgbClr val="DEBFD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ЛИЦО БЕЗ ГРАЖДАНСТВА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 rot="10800000">
            <a:off x="2457450" y="4006850"/>
            <a:ext cx="746125" cy="2301875"/>
          </a:xfrm>
          <a:prstGeom prst="rect">
            <a:avLst/>
          </a:prstGeom>
          <a:solidFill>
            <a:srgbClr val="DEBFD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ИНОСТРАННЫЙ ГРАЖДАНИН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1403350" y="3265488"/>
            <a:ext cx="2881313" cy="379412"/>
          </a:xfrm>
          <a:prstGeom prst="rect">
            <a:avLst/>
          </a:prstGeom>
          <a:solidFill>
            <a:srgbClr val="DEBFD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ФИЗИЧЕСКИЕ ЛИЦА</a:t>
            </a:r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684213" y="2924175"/>
            <a:ext cx="22320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2051050" y="2708275"/>
            <a:ext cx="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1835150" y="3789363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2843213" y="3644900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684213" y="292417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2916238" y="292417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1835150" y="37893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3851275" y="37893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 rot="10800000">
            <a:off x="4716463" y="3284538"/>
            <a:ext cx="471487" cy="3425825"/>
          </a:xfrm>
          <a:prstGeom prst="rect">
            <a:avLst/>
          </a:prstGeom>
          <a:solidFill>
            <a:srgbClr val="66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ЮРИДИЧЕСКИЕ ЛИЦА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 rot="10800000">
            <a:off x="6489700" y="4221163"/>
            <a:ext cx="746125" cy="2301875"/>
          </a:xfrm>
          <a:prstGeom prst="rect">
            <a:avLst/>
          </a:prstGeom>
          <a:solidFill>
            <a:srgbClr val="FF99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ГОСУДАРСТВО  РФ</a:t>
            </a:r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 rot="10800000">
            <a:off x="8362950" y="4221163"/>
            <a:ext cx="746125" cy="2301875"/>
          </a:xfrm>
          <a:prstGeom prst="rect">
            <a:avLst/>
          </a:prstGeom>
          <a:solidFill>
            <a:srgbClr val="FF99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МУНИЦИПАЛЬНЫЕ ОБРАЗОВАНИЯ</a:t>
            </a:r>
          </a:p>
        </p:txBody>
      </p:sp>
      <p:sp>
        <p:nvSpPr>
          <p:cNvPr id="13335" name="Text Box 23"/>
          <p:cNvSpPr txBox="1">
            <a:spLocks noChangeArrowheads="1"/>
          </p:cNvSpPr>
          <p:nvPr/>
        </p:nvSpPr>
        <p:spPr bwMode="auto">
          <a:xfrm rot="10800000">
            <a:off x="7596188" y="4224338"/>
            <a:ext cx="471487" cy="2301875"/>
          </a:xfrm>
          <a:prstGeom prst="rect">
            <a:avLst/>
          </a:prstGeom>
          <a:solidFill>
            <a:srgbClr val="FF99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СУБЪЕКТЫ  РФ</a:t>
            </a:r>
          </a:p>
        </p:txBody>
      </p:sp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6227763" y="3213100"/>
            <a:ext cx="2881312" cy="654050"/>
          </a:xfrm>
          <a:prstGeom prst="rect">
            <a:avLst/>
          </a:prstGeom>
          <a:solidFill>
            <a:srgbClr val="FF99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ТЕРРИТОРИАЛЬНЫЕ ОБРАЗОВАНИЯ</a:t>
            </a:r>
          </a:p>
        </p:txBody>
      </p:sp>
      <p:sp>
        <p:nvSpPr>
          <p:cNvPr id="13337" name="Line 26"/>
          <p:cNvSpPr>
            <a:spLocks noChangeShapeType="1"/>
          </p:cNvSpPr>
          <p:nvPr/>
        </p:nvSpPr>
        <p:spPr bwMode="auto">
          <a:xfrm>
            <a:off x="6804025" y="4005263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8" name="Line 27"/>
          <p:cNvSpPr>
            <a:spLocks noChangeShapeType="1"/>
          </p:cNvSpPr>
          <p:nvPr/>
        </p:nvSpPr>
        <p:spPr bwMode="auto">
          <a:xfrm>
            <a:off x="7812088" y="3860800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9" name="Line 29"/>
          <p:cNvSpPr>
            <a:spLocks noChangeShapeType="1"/>
          </p:cNvSpPr>
          <p:nvPr/>
        </p:nvSpPr>
        <p:spPr bwMode="auto">
          <a:xfrm>
            <a:off x="7524750" y="292417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0" name="Line 30"/>
          <p:cNvSpPr>
            <a:spLocks noChangeShapeType="1"/>
          </p:cNvSpPr>
          <p:nvPr/>
        </p:nvSpPr>
        <p:spPr bwMode="auto">
          <a:xfrm>
            <a:off x="6804025" y="40052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1" name="Line 31"/>
          <p:cNvSpPr>
            <a:spLocks noChangeShapeType="1"/>
          </p:cNvSpPr>
          <p:nvPr/>
        </p:nvSpPr>
        <p:spPr bwMode="auto">
          <a:xfrm>
            <a:off x="8820150" y="40052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2" name="Line 32"/>
          <p:cNvSpPr>
            <a:spLocks noChangeShapeType="1"/>
          </p:cNvSpPr>
          <p:nvPr/>
        </p:nvSpPr>
        <p:spPr bwMode="auto">
          <a:xfrm>
            <a:off x="2051050" y="1989138"/>
            <a:ext cx="482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3" name="Line 33"/>
          <p:cNvSpPr>
            <a:spLocks noChangeShapeType="1"/>
          </p:cNvSpPr>
          <p:nvPr/>
        </p:nvSpPr>
        <p:spPr bwMode="auto">
          <a:xfrm>
            <a:off x="2051050" y="198913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4" name="Line 34"/>
          <p:cNvSpPr>
            <a:spLocks noChangeShapeType="1"/>
          </p:cNvSpPr>
          <p:nvPr/>
        </p:nvSpPr>
        <p:spPr bwMode="auto">
          <a:xfrm>
            <a:off x="6877050" y="198913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5" name="Line 35"/>
          <p:cNvSpPr>
            <a:spLocks noChangeShapeType="1"/>
          </p:cNvSpPr>
          <p:nvPr/>
        </p:nvSpPr>
        <p:spPr bwMode="auto">
          <a:xfrm>
            <a:off x="6877050" y="263683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6" name="Line 36"/>
          <p:cNvSpPr>
            <a:spLocks noChangeShapeType="1"/>
          </p:cNvSpPr>
          <p:nvPr/>
        </p:nvSpPr>
        <p:spPr bwMode="auto">
          <a:xfrm>
            <a:off x="4500563" y="17732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7" name="Text Box 37"/>
          <p:cNvSpPr txBox="1">
            <a:spLocks noChangeArrowheads="1"/>
          </p:cNvSpPr>
          <p:nvPr/>
        </p:nvSpPr>
        <p:spPr bwMode="auto">
          <a:xfrm rot="10800000">
            <a:off x="5362575" y="3284538"/>
            <a:ext cx="746125" cy="3425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ОБЩЕСТВЕННЫЕ ОБЪЕДИНЕНИЯ</a:t>
            </a:r>
          </a:p>
        </p:txBody>
      </p:sp>
      <p:sp>
        <p:nvSpPr>
          <p:cNvPr id="13348" name="Line 38"/>
          <p:cNvSpPr>
            <a:spLocks noChangeShapeType="1"/>
          </p:cNvSpPr>
          <p:nvPr/>
        </p:nvSpPr>
        <p:spPr bwMode="auto">
          <a:xfrm flipH="1">
            <a:off x="4932363" y="2924175"/>
            <a:ext cx="2592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49" name="Line 39"/>
          <p:cNvSpPr>
            <a:spLocks noChangeShapeType="1"/>
          </p:cNvSpPr>
          <p:nvPr/>
        </p:nvSpPr>
        <p:spPr bwMode="auto">
          <a:xfrm>
            <a:off x="4932363" y="29241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50" name="Line 40"/>
          <p:cNvSpPr>
            <a:spLocks noChangeShapeType="1"/>
          </p:cNvSpPr>
          <p:nvPr/>
        </p:nvSpPr>
        <p:spPr bwMode="auto">
          <a:xfrm>
            <a:off x="5724525" y="29241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400" i="1" smtClean="0"/>
              <a:t>Источники права – </a:t>
            </a:r>
            <a:r>
              <a:rPr lang="ru-RU" altLang="ru-RU" sz="2400" smtClean="0"/>
              <a:t>это исходящие от государства или признаваемые им официально</a:t>
            </a:r>
            <a:r>
              <a:rPr lang="ru-RU" altLang="ru-RU" sz="2400" i="1" smtClean="0"/>
              <a:t> внешние формы выражения государственной воли</a:t>
            </a:r>
            <a:r>
              <a:rPr lang="ru-RU" altLang="ru-RU" sz="2400" smtClean="0"/>
              <a:t> </a:t>
            </a:r>
          </a:p>
        </p:txBody>
      </p:sp>
      <p:graphicFrame>
        <p:nvGraphicFramePr>
          <p:cNvPr id="10291" name="Group 51"/>
          <p:cNvGraphicFramePr>
            <a:graphicFrameLocks noGrp="1"/>
          </p:cNvGraphicFramePr>
          <p:nvPr>
            <p:ph sz="half" idx="2"/>
          </p:nvPr>
        </p:nvGraphicFramePr>
        <p:xfrm>
          <a:off x="395288" y="1600200"/>
          <a:ext cx="8291512" cy="4525963"/>
        </p:xfrm>
        <a:graphic>
          <a:graphicData uri="http://schemas.openxmlformats.org/drawingml/2006/table">
            <a:tbl>
              <a:tblPr/>
              <a:tblGrid>
                <a:gridCol w="4032250"/>
                <a:gridCol w="4259262"/>
              </a:tblGrid>
              <a:tr h="1508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Нормативные правовые  акты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официальные документы, принятые государственными органами, содержащие юридические нормы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Санкционированные (правовые)  обычаи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обычаи, которым государство придало общеобязательное значение и соблюдение которых оно гарантирует своей принудительной силой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Судебный и административный прецедент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судебное или административное решение по конкретному юридическому делу, которому придается общеобязательное юридическое значение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ru-RU" altLang="ru-RU" sz="4000" smtClean="0"/>
              <a:t>Нормативно-правовые акты</a:t>
            </a:r>
          </a:p>
        </p:txBody>
      </p:sp>
      <p:graphicFrame>
        <p:nvGraphicFramePr>
          <p:cNvPr id="11297" name="Group 33"/>
          <p:cNvGraphicFramePr>
            <a:graphicFrameLocks noGrp="1"/>
          </p:cNvGraphicFramePr>
          <p:nvPr>
            <p:ph idx="1"/>
          </p:nvPr>
        </p:nvGraphicFramePr>
        <p:xfrm>
          <a:off x="457200" y="1268413"/>
          <a:ext cx="8229600" cy="5749925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2549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ЗАКОНЫ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это нормативные акты, принятые в особом порядке органом законодательной власти или референдумом, выражающие волю народа, обладающие высшей юридической силой и регулирующие наиболее важные общественные отношения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Конституция РФ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Федеральные конституционные законы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Федеральные законы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Законы субъектов РФ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2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ПОДЗАКОННЫЕ АКТЫ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это изданные исполнительными органами на основе и во исполнение законов акты, содержащие юридические нормы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Указы Президента РФ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Постановления Правительства РФ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Акты федеральных ОИВ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Акты органов управления субъектов РФ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Муниципальные акты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Локальные акты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675"/>
            <a:ext cx="8229600" cy="42814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 </a:t>
            </a: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2051050" y="549275"/>
            <a:ext cx="5184775" cy="1624013"/>
          </a:xfrm>
          <a:prstGeom prst="rect">
            <a:avLst/>
          </a:prstGeom>
          <a:solidFill>
            <a:srgbClr val="CC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2400" b="1" i="1"/>
              <a:t>Система законодательства</a:t>
            </a:r>
            <a:r>
              <a:rPr lang="ru-RU" altLang="ru-RU" i="1"/>
              <a:t> </a:t>
            </a:r>
          </a:p>
          <a:p>
            <a:pPr algn="ctr" eaLnBrk="1" hangingPunct="1">
              <a:spcBef>
                <a:spcPct val="20000"/>
              </a:spcBef>
            </a:pPr>
            <a:r>
              <a:rPr lang="ru-RU" altLang="ru-RU" i="1"/>
              <a:t> </a:t>
            </a:r>
            <a:r>
              <a:rPr lang="ru-RU" altLang="ru-RU" b="1"/>
              <a:t>это совокупность различных по своей юридической силе нормативных актов, в которых получает внешнее выражение содержание права, его нормы, институты</a:t>
            </a:r>
            <a:endParaRPr lang="ru-RU" altLang="ru-RU"/>
          </a:p>
        </p:txBody>
      </p:sp>
      <p:sp>
        <p:nvSpPr>
          <p:cNvPr id="16388" name="Text Box 6"/>
          <p:cNvSpPr txBox="1">
            <a:spLocks noChangeArrowheads="1"/>
          </p:cNvSpPr>
          <p:nvPr/>
        </p:nvSpPr>
        <p:spPr bwMode="auto">
          <a:xfrm>
            <a:off x="250825" y="3346450"/>
            <a:ext cx="2663825" cy="2027238"/>
          </a:xfrm>
          <a:prstGeom prst="rect">
            <a:avLst/>
          </a:prstGeom>
          <a:solidFill>
            <a:srgbClr val="CC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Отрасли законодательства одноименные с отраслями права: </a:t>
            </a:r>
            <a:r>
              <a:rPr lang="ru-RU" altLang="ru-RU"/>
              <a:t>уголовное, гражданское, земельное и т.д </a:t>
            </a:r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3276600" y="3332163"/>
            <a:ext cx="2663825" cy="1752600"/>
          </a:xfrm>
          <a:prstGeom prst="rect">
            <a:avLst/>
          </a:prstGeom>
          <a:solidFill>
            <a:srgbClr val="CC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Комплексные отрасли законодательства: </a:t>
            </a:r>
            <a:r>
              <a:rPr lang="ru-RU" altLang="ru-RU"/>
              <a:t>хозяйственное, аграрное, торговое, банковское  и т.д </a:t>
            </a:r>
          </a:p>
        </p:txBody>
      </p:sp>
      <p:sp>
        <p:nvSpPr>
          <p:cNvPr id="16390" name="Text Box 8"/>
          <p:cNvSpPr txBox="1">
            <a:spLocks noChangeArrowheads="1"/>
          </p:cNvSpPr>
          <p:nvPr/>
        </p:nvSpPr>
        <p:spPr bwMode="auto">
          <a:xfrm>
            <a:off x="6300788" y="3373438"/>
            <a:ext cx="2663825" cy="2576512"/>
          </a:xfrm>
          <a:prstGeom prst="rect">
            <a:avLst/>
          </a:prstGeom>
          <a:solidFill>
            <a:srgbClr val="CC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Отрасли законодательства</a:t>
            </a:r>
            <a:r>
              <a:rPr lang="ru-RU" altLang="ru-RU" i="1"/>
              <a:t>, </a:t>
            </a:r>
            <a:r>
              <a:rPr lang="ru-RU" altLang="ru-RU" b="1"/>
              <a:t>соответствующие сферам государственного управления:    </a:t>
            </a:r>
            <a:r>
              <a:rPr lang="ru-RU" altLang="ru-RU"/>
              <a:t>водное, воздушное, железнодорожное, медицинское и т.д.</a:t>
            </a:r>
          </a:p>
        </p:txBody>
      </p:sp>
      <p:sp>
        <p:nvSpPr>
          <p:cNvPr id="16391" name="Text Box 9"/>
          <p:cNvSpPr txBox="1">
            <a:spLocks noChangeArrowheads="1"/>
          </p:cNvSpPr>
          <p:nvPr/>
        </p:nvSpPr>
        <p:spPr bwMode="auto">
          <a:xfrm>
            <a:off x="215900" y="6021388"/>
            <a:ext cx="874871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/>
              <a:t>Общеправовой классификатор отраслей российского законодательства, утвержденный  Указом Президента РФ, насчитывает 48 отраслей законодательства.</a:t>
            </a:r>
          </a:p>
        </p:txBody>
      </p:sp>
      <p:sp>
        <p:nvSpPr>
          <p:cNvPr id="16392" name="Line 10"/>
          <p:cNvSpPr>
            <a:spLocks noChangeShapeType="1"/>
          </p:cNvSpPr>
          <p:nvPr/>
        </p:nvSpPr>
        <p:spPr bwMode="auto">
          <a:xfrm>
            <a:off x="1331913" y="2636838"/>
            <a:ext cx="64801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3" name="Line 11"/>
          <p:cNvSpPr>
            <a:spLocks noChangeShapeType="1"/>
          </p:cNvSpPr>
          <p:nvPr/>
        </p:nvSpPr>
        <p:spPr bwMode="auto">
          <a:xfrm>
            <a:off x="4500563" y="2206625"/>
            <a:ext cx="0" cy="1150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4" name="Line 12"/>
          <p:cNvSpPr>
            <a:spLocks noChangeShapeType="1"/>
          </p:cNvSpPr>
          <p:nvPr/>
        </p:nvSpPr>
        <p:spPr bwMode="auto">
          <a:xfrm>
            <a:off x="1331913" y="2636838"/>
            <a:ext cx="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5" name="Line 13"/>
          <p:cNvSpPr>
            <a:spLocks noChangeShapeType="1"/>
          </p:cNvSpPr>
          <p:nvPr/>
        </p:nvSpPr>
        <p:spPr bwMode="auto">
          <a:xfrm>
            <a:off x="7812088" y="2636838"/>
            <a:ext cx="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14313"/>
            <a:ext cx="7586663" cy="1143000"/>
          </a:xfrm>
        </p:spPr>
        <p:txBody>
          <a:bodyPr/>
          <a:lstStyle/>
          <a:p>
            <a:pPr eaLnBrk="1" hangingPunct="1"/>
            <a:r>
              <a:rPr lang="ru-RU" altLang="ru-RU" smtClean="0"/>
              <a:t>ПРАВО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i="1" smtClean="0"/>
              <a:t>    это совокупность исходящих от государства общеобязательных, формально определенных норм, выражающих общественную (государственную) волю и направленных на регулирование поведения людей и их сообществ в целях нормального развития и функционирования общества</a:t>
            </a:r>
            <a:endParaRPr lang="ru-RU" altLang="ru-RU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altLang="ru-RU" smtClean="0"/>
              <a:t>СУЩНОСТЬ ПРАВА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mtClean="0"/>
              <a:t> заключается в том, что оно выражает и закрепляет баланс интересов различных социальных слоев, групп, классов общества, представляет эти интересы в виде государственных и общезначимых.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i="1" smtClean="0"/>
              <a:t>В демократическом государстве право выражает согласованные интересы всего общества</a:t>
            </a:r>
            <a:r>
              <a:rPr lang="ru-RU" altLang="ru-RU" smtClean="0"/>
              <a:t>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b="1" smtClean="0"/>
              <a:t> 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468313" y="2205038"/>
            <a:ext cx="2879725" cy="2714625"/>
          </a:xfrm>
          <a:prstGeom prst="rect">
            <a:avLst/>
          </a:prstGeom>
          <a:solidFill>
            <a:srgbClr val="99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/>
              <a:t>СОЦИАЛЬНЫЕ  НОРМЫ</a:t>
            </a:r>
          </a:p>
          <a:p>
            <a:pPr eaLnBrk="1" hangingPunct="1"/>
            <a:r>
              <a:rPr lang="ru-RU" altLang="ru-RU" b="1" i="1"/>
              <a:t>- это объективно необходимые правила совместного человеческого бытия, указатели границ должного и возможного</a:t>
            </a:r>
            <a:r>
              <a:rPr lang="ru-RU" altLang="ru-RU" b="1"/>
              <a:t> </a:t>
            </a: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5292725" y="889000"/>
            <a:ext cx="3382963" cy="379413"/>
          </a:xfrm>
          <a:prstGeom prst="rect">
            <a:avLst/>
          </a:prstGeom>
          <a:solidFill>
            <a:srgbClr val="99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ПРАВО </a:t>
            </a:r>
          </a:p>
        </p:txBody>
      </p:sp>
      <p:sp>
        <p:nvSpPr>
          <p:cNvPr id="5125" name="Text Box 6"/>
          <p:cNvSpPr txBox="1">
            <a:spLocks noChangeArrowheads="1"/>
          </p:cNvSpPr>
          <p:nvPr/>
        </p:nvSpPr>
        <p:spPr bwMode="auto">
          <a:xfrm>
            <a:off x="5292725" y="1754188"/>
            <a:ext cx="3382963" cy="3794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МОРАЛЬ </a:t>
            </a:r>
          </a:p>
        </p:txBody>
      </p:sp>
      <p:sp>
        <p:nvSpPr>
          <p:cNvPr id="5126" name="Text Box 7"/>
          <p:cNvSpPr txBox="1">
            <a:spLocks noChangeArrowheads="1"/>
          </p:cNvSpPr>
          <p:nvPr/>
        </p:nvSpPr>
        <p:spPr bwMode="auto">
          <a:xfrm>
            <a:off x="5292725" y="5084763"/>
            <a:ext cx="3382963" cy="3794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РЕЛИГИОЗНЫЕ НОРМЫ </a:t>
            </a:r>
          </a:p>
        </p:txBody>
      </p:sp>
      <p:sp>
        <p:nvSpPr>
          <p:cNvPr id="5127" name="Text Box 8"/>
          <p:cNvSpPr txBox="1">
            <a:spLocks noChangeArrowheads="1"/>
          </p:cNvSpPr>
          <p:nvPr/>
        </p:nvSpPr>
        <p:spPr bwMode="auto">
          <a:xfrm>
            <a:off x="5292725" y="4292600"/>
            <a:ext cx="3382963" cy="3794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КОРПОРАТИВНЫЕ НОРМЫ </a:t>
            </a:r>
          </a:p>
        </p:txBody>
      </p:sp>
      <p:sp>
        <p:nvSpPr>
          <p:cNvPr id="5128" name="Text Box 9"/>
          <p:cNvSpPr txBox="1">
            <a:spLocks noChangeArrowheads="1"/>
          </p:cNvSpPr>
          <p:nvPr/>
        </p:nvSpPr>
        <p:spPr bwMode="auto">
          <a:xfrm>
            <a:off x="5292725" y="3429000"/>
            <a:ext cx="3382963" cy="3794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ТРАДИЦИИ </a:t>
            </a:r>
          </a:p>
        </p:txBody>
      </p:sp>
      <p:sp>
        <p:nvSpPr>
          <p:cNvPr id="5129" name="Text Box 10"/>
          <p:cNvSpPr txBox="1">
            <a:spLocks noChangeArrowheads="1"/>
          </p:cNvSpPr>
          <p:nvPr/>
        </p:nvSpPr>
        <p:spPr bwMode="auto">
          <a:xfrm>
            <a:off x="5292725" y="2544763"/>
            <a:ext cx="3382963" cy="3794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ОБЫЧАИ </a:t>
            </a:r>
          </a:p>
        </p:txBody>
      </p:sp>
      <p:sp>
        <p:nvSpPr>
          <p:cNvPr id="5130" name="Text Box 11"/>
          <p:cNvSpPr txBox="1">
            <a:spLocks noChangeArrowheads="1"/>
          </p:cNvSpPr>
          <p:nvPr/>
        </p:nvSpPr>
        <p:spPr bwMode="auto">
          <a:xfrm>
            <a:off x="5292725" y="5929313"/>
            <a:ext cx="3382963" cy="3794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ДРУГИЕ НОРМЫ </a:t>
            </a:r>
          </a:p>
        </p:txBody>
      </p:sp>
      <p:sp>
        <p:nvSpPr>
          <p:cNvPr id="5131" name="Line 12"/>
          <p:cNvSpPr>
            <a:spLocks noChangeShapeType="1"/>
          </p:cNvSpPr>
          <p:nvPr/>
        </p:nvSpPr>
        <p:spPr bwMode="auto">
          <a:xfrm>
            <a:off x="4284663" y="1125538"/>
            <a:ext cx="0" cy="5040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2" name="Line 13"/>
          <p:cNvSpPr>
            <a:spLocks noChangeShapeType="1"/>
          </p:cNvSpPr>
          <p:nvPr/>
        </p:nvSpPr>
        <p:spPr bwMode="auto">
          <a:xfrm>
            <a:off x="3348038" y="3573463"/>
            <a:ext cx="1944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3" name="Line 14"/>
          <p:cNvSpPr>
            <a:spLocks noChangeShapeType="1"/>
          </p:cNvSpPr>
          <p:nvPr/>
        </p:nvSpPr>
        <p:spPr bwMode="auto">
          <a:xfrm>
            <a:off x="4284663" y="1125538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4" name="Line 15"/>
          <p:cNvSpPr>
            <a:spLocks noChangeShapeType="1"/>
          </p:cNvSpPr>
          <p:nvPr/>
        </p:nvSpPr>
        <p:spPr bwMode="auto">
          <a:xfrm>
            <a:off x="4284663" y="6165850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5" name="Line 16"/>
          <p:cNvSpPr>
            <a:spLocks noChangeShapeType="1"/>
          </p:cNvSpPr>
          <p:nvPr/>
        </p:nvSpPr>
        <p:spPr bwMode="auto">
          <a:xfrm>
            <a:off x="4284663" y="5300663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6" name="Line 17"/>
          <p:cNvSpPr>
            <a:spLocks noChangeShapeType="1"/>
          </p:cNvSpPr>
          <p:nvPr/>
        </p:nvSpPr>
        <p:spPr bwMode="auto">
          <a:xfrm>
            <a:off x="4284663" y="4508500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7" name="Line 18"/>
          <p:cNvSpPr>
            <a:spLocks noChangeShapeType="1"/>
          </p:cNvSpPr>
          <p:nvPr/>
        </p:nvSpPr>
        <p:spPr bwMode="auto">
          <a:xfrm>
            <a:off x="4284663" y="1989138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8" name="Line 19"/>
          <p:cNvSpPr>
            <a:spLocks noChangeShapeType="1"/>
          </p:cNvSpPr>
          <p:nvPr/>
        </p:nvSpPr>
        <p:spPr bwMode="auto">
          <a:xfrm>
            <a:off x="4284663" y="2708275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smtClean="0"/>
              <a:t>Основные признаки права: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altLang="ru-RU" sz="1800" b="1" smtClean="0"/>
              <a:t>Право всегда связано с государством, как официальным представителем всего общества и направлено на регулирование общественных отношений.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altLang="ru-RU" sz="1800" b="1" smtClean="0"/>
              <a:t>Право имеет нормативный характер, т.е. состоит из норм.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altLang="ru-RU" sz="1800" b="1" smtClean="0"/>
              <a:t>Право характеризуется общеобязательностью, в нем изначально заложен момент императивности (обязательности).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altLang="ru-RU" sz="1800" b="1" smtClean="0"/>
              <a:t>Право обеспечивается государственным принуждением. Этим оно отличается от других социальных регуляторов.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altLang="ru-RU" sz="1800" b="1" smtClean="0"/>
              <a:t>Волевая природа права, т.е. право служит формой выражения государственной воли общества, и реализуется через волевую деятельность индивидов.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altLang="ru-RU" sz="1800" b="1" smtClean="0"/>
              <a:t>Формальная определенность права, означает, что нормы права фиксируются в соответствующих юридических актах, и представляют из себя строго формализованные правила поведения, с детальным описанием запрещаемого или разрешаемого действия субъекта.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altLang="ru-RU" sz="1800" b="1" smtClean="0"/>
              <a:t>Системность права, т.е. право как совокупность норм представляет не хаотическое их нагромождение, а строго согласованную целостную систему, в которой нормы выстраиваются, группируются в определенном порядке. Элементы системы – отрасли, институты, нормы права, находятся в иерархической связи между собой.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1800" b="1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642938"/>
            <a:ext cx="8229600" cy="5576887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mtClean="0"/>
              <a:t>ФУНКЦИИ  ПРАВА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23850" y="2205038"/>
            <a:ext cx="4032250" cy="3490912"/>
          </a:xfrm>
          <a:prstGeom prst="rect">
            <a:avLst/>
          </a:prstGeom>
          <a:solidFill>
            <a:srgbClr val="66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ru-RU" altLang="ru-RU" sz="2400" i="1"/>
              <a:t>Регулятивная функция</a:t>
            </a:r>
            <a:r>
              <a:rPr lang="ru-RU" altLang="ru-RU" i="1"/>
              <a:t> </a:t>
            </a:r>
          </a:p>
          <a:p>
            <a:pPr eaLnBrk="1" hangingPunct="1">
              <a:spcBef>
                <a:spcPct val="0"/>
              </a:spcBef>
            </a:pPr>
            <a:endParaRPr lang="ru-RU" altLang="ru-RU" i="1"/>
          </a:p>
          <a:p>
            <a:pPr eaLnBrk="1" hangingPunct="1">
              <a:spcBef>
                <a:spcPct val="0"/>
              </a:spcBef>
            </a:pPr>
            <a:r>
              <a:rPr lang="ru-RU" altLang="ru-RU"/>
              <a:t>реализуется посредством определения соответствующих юридических фактов в гипотезах юридических норм; установления и изменения правового статуса субъектов права; закрепления в законодательстве мер поощрения, льгот, привилегий, иных дозволений; фиксацию моделей правоотношений.</a:t>
            </a:r>
            <a:endParaRPr lang="ru-RU" altLang="ru-RU" i="1"/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5003800" y="2205038"/>
            <a:ext cx="3960813" cy="3490912"/>
          </a:xfrm>
          <a:prstGeom prst="rect">
            <a:avLst/>
          </a:prstGeom>
          <a:solidFill>
            <a:srgbClr val="F8A6BB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ru-RU" altLang="ru-RU" sz="2400" i="1"/>
              <a:t>Охранительная функция</a:t>
            </a:r>
            <a:r>
              <a:rPr lang="ru-RU" altLang="ru-RU" i="1"/>
              <a:t> </a:t>
            </a:r>
          </a:p>
          <a:p>
            <a:pPr eaLnBrk="1" hangingPunct="1">
              <a:spcBef>
                <a:spcPct val="0"/>
              </a:spcBef>
            </a:pPr>
            <a:endParaRPr lang="ru-RU" altLang="ru-RU" i="1"/>
          </a:p>
          <a:p>
            <a:pPr eaLnBrk="1" hangingPunct="1">
              <a:spcBef>
                <a:spcPct val="0"/>
              </a:spcBef>
            </a:pPr>
            <a:endParaRPr lang="ru-RU" altLang="ru-RU" i="1"/>
          </a:p>
          <a:p>
            <a:pPr eaLnBrk="1" hangingPunct="1">
              <a:spcBef>
                <a:spcPct val="0"/>
              </a:spcBef>
            </a:pPr>
            <a:endParaRPr lang="ru-RU" altLang="ru-RU" i="1"/>
          </a:p>
          <a:p>
            <a:pPr eaLnBrk="1" hangingPunct="1">
              <a:spcBef>
                <a:spcPct val="0"/>
              </a:spcBef>
            </a:pPr>
            <a:r>
              <a:rPr lang="ru-RU" altLang="ru-RU" i="1"/>
              <a:t>реализуется с помощью правовых ограничений (обязанностей, запретов, наказаний, приостановлений) и имеет вторичный характер. Она производна от регулятивной функции и призвана ее обеспечивать.</a:t>
            </a:r>
          </a:p>
        </p:txBody>
      </p:sp>
      <p:sp>
        <p:nvSpPr>
          <p:cNvPr id="7173" name="Line 6"/>
          <p:cNvSpPr>
            <a:spLocks noChangeShapeType="1"/>
          </p:cNvSpPr>
          <p:nvPr/>
        </p:nvSpPr>
        <p:spPr bwMode="auto">
          <a:xfrm flipH="1">
            <a:off x="2268538" y="1125538"/>
            <a:ext cx="1366837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4" name="Line 7"/>
          <p:cNvSpPr>
            <a:spLocks noChangeShapeType="1"/>
          </p:cNvSpPr>
          <p:nvPr/>
        </p:nvSpPr>
        <p:spPr bwMode="auto">
          <a:xfrm>
            <a:off x="5076825" y="1125538"/>
            <a:ext cx="1655763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/>
          <a:lstStyle/>
          <a:p>
            <a:pPr eaLnBrk="1" hangingPunct="1"/>
            <a:r>
              <a:rPr lang="ru-RU" altLang="ru-RU" sz="2400" smtClean="0"/>
              <a:t>Система права это внутренняя его организация (строение), которая складывается объективно как отражение реально существующих и развивающихся общественных отношений.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0225" y="2349500"/>
            <a:ext cx="8229600" cy="37766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 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851275" y="2349500"/>
            <a:ext cx="2228850" cy="379413"/>
          </a:xfrm>
          <a:prstGeom prst="rect">
            <a:avLst/>
          </a:prstGeom>
          <a:solidFill>
            <a:srgbClr val="66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ru-RU" altLang="ru-RU"/>
              <a:t>СИСТЕМА  ПРАВА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125663" y="3141663"/>
            <a:ext cx="2303462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ОТРАСЛЬ  ПРАВА</a:t>
            </a:r>
          </a:p>
        </p:txBody>
      </p:sp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6662738" y="3554413"/>
            <a:ext cx="2303462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ОТРАСЛЬ  ПРАВА</a:t>
            </a:r>
          </a:p>
        </p:txBody>
      </p:sp>
      <p:sp>
        <p:nvSpPr>
          <p:cNvPr id="8199" name="Text Box 8"/>
          <p:cNvSpPr txBox="1">
            <a:spLocks noChangeArrowheads="1"/>
          </p:cNvSpPr>
          <p:nvPr/>
        </p:nvSpPr>
        <p:spPr bwMode="auto">
          <a:xfrm>
            <a:off x="107950" y="3933825"/>
            <a:ext cx="2663825" cy="379413"/>
          </a:xfrm>
          <a:prstGeom prst="rect">
            <a:avLst/>
          </a:prstGeom>
          <a:solidFill>
            <a:srgbClr val="F8A6BB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ПОДОТРАСЛЬ ПРАВА</a:t>
            </a:r>
          </a:p>
        </p:txBody>
      </p:sp>
      <p:sp>
        <p:nvSpPr>
          <p:cNvPr id="8200" name="Text Box 9"/>
          <p:cNvSpPr txBox="1">
            <a:spLocks noChangeArrowheads="1"/>
          </p:cNvSpPr>
          <p:nvPr/>
        </p:nvSpPr>
        <p:spPr bwMode="auto">
          <a:xfrm>
            <a:off x="323850" y="4797425"/>
            <a:ext cx="2305050" cy="379413"/>
          </a:xfrm>
          <a:prstGeom prst="rect">
            <a:avLst/>
          </a:prstGeom>
          <a:solidFill>
            <a:srgbClr val="EFEFA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ИНСТИТУТ ПРАВА</a:t>
            </a:r>
          </a:p>
        </p:txBody>
      </p:sp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3349625" y="4797425"/>
            <a:ext cx="2305050" cy="379413"/>
          </a:xfrm>
          <a:prstGeom prst="rect">
            <a:avLst/>
          </a:prstGeom>
          <a:solidFill>
            <a:srgbClr val="EFEFA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ИНСТИТУТ ПРАВА</a:t>
            </a:r>
          </a:p>
        </p:txBody>
      </p:sp>
      <p:sp>
        <p:nvSpPr>
          <p:cNvPr id="8202" name="Text Box 11"/>
          <p:cNvSpPr txBox="1">
            <a:spLocks noChangeArrowheads="1"/>
          </p:cNvSpPr>
          <p:nvPr/>
        </p:nvSpPr>
        <p:spPr bwMode="auto">
          <a:xfrm>
            <a:off x="6732588" y="4797425"/>
            <a:ext cx="2305050" cy="379413"/>
          </a:xfrm>
          <a:prstGeom prst="rect">
            <a:avLst/>
          </a:prstGeom>
          <a:solidFill>
            <a:srgbClr val="EFEFA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ИНСТИТУТ ПРАВА</a:t>
            </a:r>
          </a:p>
        </p:txBody>
      </p:sp>
      <p:sp>
        <p:nvSpPr>
          <p:cNvPr id="8203" name="Text Box 12"/>
          <p:cNvSpPr txBox="1">
            <a:spLocks noChangeArrowheads="1"/>
          </p:cNvSpPr>
          <p:nvPr/>
        </p:nvSpPr>
        <p:spPr bwMode="auto">
          <a:xfrm>
            <a:off x="323850" y="5516563"/>
            <a:ext cx="1081088" cy="654050"/>
          </a:xfrm>
          <a:prstGeom prst="rect">
            <a:avLst/>
          </a:prstGeom>
          <a:solidFill>
            <a:srgbClr val="DEBFD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НОРМА ПРАВА</a:t>
            </a:r>
          </a:p>
        </p:txBody>
      </p:sp>
      <p:sp>
        <p:nvSpPr>
          <p:cNvPr id="8204" name="Text Box 13"/>
          <p:cNvSpPr txBox="1">
            <a:spLocks noChangeArrowheads="1"/>
          </p:cNvSpPr>
          <p:nvPr/>
        </p:nvSpPr>
        <p:spPr bwMode="auto">
          <a:xfrm>
            <a:off x="7956550" y="5516563"/>
            <a:ext cx="1081088" cy="654050"/>
          </a:xfrm>
          <a:prstGeom prst="rect">
            <a:avLst/>
          </a:prstGeom>
          <a:solidFill>
            <a:srgbClr val="DEBFD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НОРМА ПРАВА</a:t>
            </a:r>
          </a:p>
        </p:txBody>
      </p:sp>
      <p:sp>
        <p:nvSpPr>
          <p:cNvPr id="8205" name="Text Box 14"/>
          <p:cNvSpPr txBox="1">
            <a:spLocks noChangeArrowheads="1"/>
          </p:cNvSpPr>
          <p:nvPr/>
        </p:nvSpPr>
        <p:spPr bwMode="auto">
          <a:xfrm>
            <a:off x="6732588" y="5516563"/>
            <a:ext cx="1081087" cy="654050"/>
          </a:xfrm>
          <a:prstGeom prst="rect">
            <a:avLst/>
          </a:prstGeom>
          <a:solidFill>
            <a:srgbClr val="DEBFD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НОРМА ПРАВА</a:t>
            </a:r>
          </a:p>
        </p:txBody>
      </p:sp>
      <p:sp>
        <p:nvSpPr>
          <p:cNvPr id="8206" name="Text Box 15"/>
          <p:cNvSpPr txBox="1">
            <a:spLocks noChangeArrowheads="1"/>
          </p:cNvSpPr>
          <p:nvPr/>
        </p:nvSpPr>
        <p:spPr bwMode="auto">
          <a:xfrm>
            <a:off x="4716463" y="5516563"/>
            <a:ext cx="1081087" cy="654050"/>
          </a:xfrm>
          <a:prstGeom prst="rect">
            <a:avLst/>
          </a:prstGeom>
          <a:solidFill>
            <a:srgbClr val="DEBFD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НОРМА ПРАВА</a:t>
            </a:r>
          </a:p>
        </p:txBody>
      </p:sp>
      <p:sp>
        <p:nvSpPr>
          <p:cNvPr id="8207" name="Text Box 16"/>
          <p:cNvSpPr txBox="1">
            <a:spLocks noChangeArrowheads="1"/>
          </p:cNvSpPr>
          <p:nvPr/>
        </p:nvSpPr>
        <p:spPr bwMode="auto">
          <a:xfrm>
            <a:off x="3276600" y="5516563"/>
            <a:ext cx="1081088" cy="654050"/>
          </a:xfrm>
          <a:prstGeom prst="rect">
            <a:avLst/>
          </a:prstGeom>
          <a:solidFill>
            <a:srgbClr val="DEBFD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НОРМА ПРАВА</a:t>
            </a:r>
          </a:p>
        </p:txBody>
      </p:sp>
      <p:sp>
        <p:nvSpPr>
          <p:cNvPr id="8208" name="Text Box 17"/>
          <p:cNvSpPr txBox="1">
            <a:spLocks noChangeArrowheads="1"/>
          </p:cNvSpPr>
          <p:nvPr/>
        </p:nvSpPr>
        <p:spPr bwMode="auto">
          <a:xfrm>
            <a:off x="1547813" y="5516563"/>
            <a:ext cx="1081087" cy="654050"/>
          </a:xfrm>
          <a:prstGeom prst="rect">
            <a:avLst/>
          </a:prstGeom>
          <a:solidFill>
            <a:srgbClr val="DEBFD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НОРМА ПРАВА</a:t>
            </a:r>
          </a:p>
        </p:txBody>
      </p:sp>
      <p:sp>
        <p:nvSpPr>
          <p:cNvPr id="8209" name="Line 19"/>
          <p:cNvSpPr>
            <a:spLocks noChangeShapeType="1"/>
          </p:cNvSpPr>
          <p:nvPr/>
        </p:nvSpPr>
        <p:spPr bwMode="auto">
          <a:xfrm>
            <a:off x="3132138" y="2924175"/>
            <a:ext cx="46815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10" name="Line 20"/>
          <p:cNvSpPr>
            <a:spLocks noChangeShapeType="1"/>
          </p:cNvSpPr>
          <p:nvPr/>
        </p:nvSpPr>
        <p:spPr bwMode="auto">
          <a:xfrm>
            <a:off x="4932363" y="27813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11" name="Line 21"/>
          <p:cNvSpPr>
            <a:spLocks noChangeShapeType="1"/>
          </p:cNvSpPr>
          <p:nvPr/>
        </p:nvSpPr>
        <p:spPr bwMode="auto">
          <a:xfrm>
            <a:off x="3132138" y="2924175"/>
            <a:ext cx="0" cy="217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12" name="Line 22"/>
          <p:cNvSpPr>
            <a:spLocks noChangeShapeType="1"/>
          </p:cNvSpPr>
          <p:nvPr/>
        </p:nvSpPr>
        <p:spPr bwMode="auto">
          <a:xfrm>
            <a:off x="7813675" y="2924175"/>
            <a:ext cx="0" cy="649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13" name="Line 23"/>
          <p:cNvSpPr>
            <a:spLocks noChangeShapeType="1"/>
          </p:cNvSpPr>
          <p:nvPr/>
        </p:nvSpPr>
        <p:spPr bwMode="auto">
          <a:xfrm>
            <a:off x="1476375" y="3716338"/>
            <a:ext cx="33131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14" name="Line 24"/>
          <p:cNvSpPr>
            <a:spLocks noChangeShapeType="1"/>
          </p:cNvSpPr>
          <p:nvPr/>
        </p:nvSpPr>
        <p:spPr bwMode="auto">
          <a:xfrm>
            <a:off x="3132138" y="35004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15" name="Line 25"/>
          <p:cNvSpPr>
            <a:spLocks noChangeShapeType="1"/>
          </p:cNvSpPr>
          <p:nvPr/>
        </p:nvSpPr>
        <p:spPr bwMode="auto">
          <a:xfrm>
            <a:off x="1476375" y="3716338"/>
            <a:ext cx="0" cy="217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16" name="Line 26"/>
          <p:cNvSpPr>
            <a:spLocks noChangeShapeType="1"/>
          </p:cNvSpPr>
          <p:nvPr/>
        </p:nvSpPr>
        <p:spPr bwMode="auto">
          <a:xfrm>
            <a:off x="4789488" y="3716338"/>
            <a:ext cx="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17" name="Line 27"/>
          <p:cNvSpPr>
            <a:spLocks noChangeShapeType="1"/>
          </p:cNvSpPr>
          <p:nvPr/>
        </p:nvSpPr>
        <p:spPr bwMode="auto">
          <a:xfrm>
            <a:off x="1476375" y="4292600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18" name="Line 28"/>
          <p:cNvSpPr>
            <a:spLocks noChangeShapeType="1"/>
          </p:cNvSpPr>
          <p:nvPr/>
        </p:nvSpPr>
        <p:spPr bwMode="auto">
          <a:xfrm>
            <a:off x="900113" y="5157788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19" name="Line 29"/>
          <p:cNvSpPr>
            <a:spLocks noChangeShapeType="1"/>
          </p:cNvSpPr>
          <p:nvPr/>
        </p:nvSpPr>
        <p:spPr bwMode="auto">
          <a:xfrm>
            <a:off x="2052638" y="5157788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20" name="Line 30"/>
          <p:cNvSpPr>
            <a:spLocks noChangeShapeType="1"/>
          </p:cNvSpPr>
          <p:nvPr/>
        </p:nvSpPr>
        <p:spPr bwMode="auto">
          <a:xfrm>
            <a:off x="3852863" y="5157788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21" name="Line 31"/>
          <p:cNvSpPr>
            <a:spLocks noChangeShapeType="1"/>
          </p:cNvSpPr>
          <p:nvPr/>
        </p:nvSpPr>
        <p:spPr bwMode="auto">
          <a:xfrm>
            <a:off x="5221288" y="5157788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22" name="Line 32"/>
          <p:cNvSpPr>
            <a:spLocks noChangeShapeType="1"/>
          </p:cNvSpPr>
          <p:nvPr/>
        </p:nvSpPr>
        <p:spPr bwMode="auto">
          <a:xfrm>
            <a:off x="7308850" y="5157788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23" name="Line 33"/>
          <p:cNvSpPr>
            <a:spLocks noChangeShapeType="1"/>
          </p:cNvSpPr>
          <p:nvPr/>
        </p:nvSpPr>
        <p:spPr bwMode="auto">
          <a:xfrm>
            <a:off x="8461375" y="5157788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24" name="Line 34"/>
          <p:cNvSpPr>
            <a:spLocks noChangeShapeType="1"/>
          </p:cNvSpPr>
          <p:nvPr/>
        </p:nvSpPr>
        <p:spPr bwMode="auto">
          <a:xfrm>
            <a:off x="7813675" y="3933825"/>
            <a:ext cx="0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ru-RU" altLang="ru-RU" sz="4000" smtClean="0"/>
              <a:t>СТРУКТУРА   ПРАВА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 </a:t>
            </a:r>
          </a:p>
        </p:txBody>
      </p:sp>
      <p:sp>
        <p:nvSpPr>
          <p:cNvPr id="9220" name="AutoShape 5"/>
          <p:cNvSpPr>
            <a:spLocks noChangeArrowheads="1"/>
          </p:cNvSpPr>
          <p:nvPr/>
        </p:nvSpPr>
        <p:spPr bwMode="auto">
          <a:xfrm>
            <a:off x="71438" y="6021388"/>
            <a:ext cx="8964612" cy="720725"/>
          </a:xfrm>
          <a:prstGeom prst="doubleWave">
            <a:avLst>
              <a:gd name="adj1" fmla="val 6500"/>
              <a:gd name="adj2" fmla="val 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611188" y="6308725"/>
            <a:ext cx="79216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О Б Щ Е С Т В Е Н Н Ы Е      О Т Н О Ш Е Н И Я</a:t>
            </a:r>
          </a:p>
        </p:txBody>
      </p:sp>
      <p:sp>
        <p:nvSpPr>
          <p:cNvPr id="9222" name="Text Box 7"/>
          <p:cNvSpPr txBox="1">
            <a:spLocks noChangeArrowheads="1"/>
          </p:cNvSpPr>
          <p:nvPr/>
        </p:nvSpPr>
        <p:spPr bwMode="auto">
          <a:xfrm>
            <a:off x="1116013" y="4437063"/>
            <a:ext cx="6985000" cy="376237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КОНСТИТУЦИОННОЕ  ПРАВО</a:t>
            </a:r>
          </a:p>
        </p:txBody>
      </p:sp>
      <p:sp>
        <p:nvSpPr>
          <p:cNvPr id="9223" name="AutoShape 8"/>
          <p:cNvSpPr>
            <a:spLocks noChangeArrowheads="1"/>
          </p:cNvSpPr>
          <p:nvPr/>
        </p:nvSpPr>
        <p:spPr bwMode="auto">
          <a:xfrm>
            <a:off x="1476375" y="4868863"/>
            <a:ext cx="485775" cy="976312"/>
          </a:xfrm>
          <a:prstGeom prst="downArrow">
            <a:avLst>
              <a:gd name="adj1" fmla="val 50000"/>
              <a:gd name="adj2" fmla="val 50245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24" name="AutoShape 9"/>
          <p:cNvSpPr>
            <a:spLocks noChangeArrowheads="1"/>
          </p:cNvSpPr>
          <p:nvPr/>
        </p:nvSpPr>
        <p:spPr bwMode="auto">
          <a:xfrm>
            <a:off x="7038975" y="4868863"/>
            <a:ext cx="485775" cy="976312"/>
          </a:xfrm>
          <a:prstGeom prst="downArrow">
            <a:avLst>
              <a:gd name="adj1" fmla="val 50000"/>
              <a:gd name="adj2" fmla="val 50245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25" name="AutoShape 10"/>
          <p:cNvSpPr>
            <a:spLocks noChangeArrowheads="1"/>
          </p:cNvSpPr>
          <p:nvPr/>
        </p:nvSpPr>
        <p:spPr bwMode="auto">
          <a:xfrm>
            <a:off x="4230688" y="4868863"/>
            <a:ext cx="485775" cy="976312"/>
          </a:xfrm>
          <a:prstGeom prst="downArrow">
            <a:avLst>
              <a:gd name="adj1" fmla="val 50000"/>
              <a:gd name="adj2" fmla="val 50245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26" name="AutoShape 11"/>
          <p:cNvSpPr>
            <a:spLocks noChangeArrowheads="1"/>
          </p:cNvSpPr>
          <p:nvPr/>
        </p:nvSpPr>
        <p:spPr bwMode="auto">
          <a:xfrm>
            <a:off x="5670550" y="4868863"/>
            <a:ext cx="485775" cy="976312"/>
          </a:xfrm>
          <a:prstGeom prst="downArrow">
            <a:avLst>
              <a:gd name="adj1" fmla="val 50000"/>
              <a:gd name="adj2" fmla="val 50245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27" name="AutoShape 12"/>
          <p:cNvSpPr>
            <a:spLocks noChangeArrowheads="1"/>
          </p:cNvSpPr>
          <p:nvPr/>
        </p:nvSpPr>
        <p:spPr bwMode="auto">
          <a:xfrm>
            <a:off x="2862263" y="4868863"/>
            <a:ext cx="485775" cy="976312"/>
          </a:xfrm>
          <a:prstGeom prst="downArrow">
            <a:avLst>
              <a:gd name="adj1" fmla="val 50000"/>
              <a:gd name="adj2" fmla="val 50245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28" name="Line 13"/>
          <p:cNvSpPr>
            <a:spLocks noChangeShapeType="1"/>
          </p:cNvSpPr>
          <p:nvPr/>
        </p:nvSpPr>
        <p:spPr bwMode="auto">
          <a:xfrm>
            <a:off x="4643438" y="1844675"/>
            <a:ext cx="0" cy="24479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9" name="Text Box 14"/>
          <p:cNvSpPr txBox="1">
            <a:spLocks noChangeArrowheads="1"/>
          </p:cNvSpPr>
          <p:nvPr/>
        </p:nvSpPr>
        <p:spPr bwMode="auto">
          <a:xfrm>
            <a:off x="971550" y="3933825"/>
            <a:ext cx="3313113" cy="349250"/>
          </a:xfrm>
          <a:prstGeom prst="rect">
            <a:avLst/>
          </a:prstGeom>
          <a:solidFill>
            <a:srgbClr val="F8A6BB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600"/>
              <a:t>АДМИНИСТРАТИВНОЕ ПРАВО</a:t>
            </a:r>
          </a:p>
        </p:txBody>
      </p:sp>
      <p:sp>
        <p:nvSpPr>
          <p:cNvPr id="9230" name="AutoShape 15"/>
          <p:cNvSpPr>
            <a:spLocks/>
          </p:cNvSpPr>
          <p:nvPr/>
        </p:nvSpPr>
        <p:spPr bwMode="auto">
          <a:xfrm rot="5400000">
            <a:off x="2484437" y="187326"/>
            <a:ext cx="358775" cy="2952750"/>
          </a:xfrm>
          <a:prstGeom prst="leftBrace">
            <a:avLst>
              <a:gd name="adj1" fmla="val 6858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31" name="AutoShape 16"/>
          <p:cNvSpPr>
            <a:spLocks/>
          </p:cNvSpPr>
          <p:nvPr/>
        </p:nvSpPr>
        <p:spPr bwMode="auto">
          <a:xfrm rot="5400000">
            <a:off x="6372225" y="187326"/>
            <a:ext cx="358775" cy="2952750"/>
          </a:xfrm>
          <a:prstGeom prst="leftBrace">
            <a:avLst>
              <a:gd name="adj1" fmla="val 6858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32" name="Text Box 17"/>
          <p:cNvSpPr txBox="1">
            <a:spLocks noChangeArrowheads="1"/>
          </p:cNvSpPr>
          <p:nvPr/>
        </p:nvSpPr>
        <p:spPr bwMode="auto">
          <a:xfrm>
            <a:off x="1116013" y="1196975"/>
            <a:ext cx="26654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ПУБЛИЧНОЕ  ПРАВО</a:t>
            </a:r>
          </a:p>
        </p:txBody>
      </p:sp>
      <p:sp>
        <p:nvSpPr>
          <p:cNvPr id="9233" name="Text Box 18"/>
          <p:cNvSpPr txBox="1">
            <a:spLocks noChangeArrowheads="1"/>
          </p:cNvSpPr>
          <p:nvPr/>
        </p:nvSpPr>
        <p:spPr bwMode="auto">
          <a:xfrm>
            <a:off x="5291138" y="1196975"/>
            <a:ext cx="26654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ЧАСТНОЕ   ПРАВО</a:t>
            </a:r>
          </a:p>
        </p:txBody>
      </p:sp>
      <p:sp>
        <p:nvSpPr>
          <p:cNvPr id="9234" name="Text Box 19"/>
          <p:cNvSpPr txBox="1">
            <a:spLocks noChangeArrowheads="1"/>
          </p:cNvSpPr>
          <p:nvPr/>
        </p:nvSpPr>
        <p:spPr bwMode="auto">
          <a:xfrm>
            <a:off x="971550" y="3440113"/>
            <a:ext cx="3313113" cy="349250"/>
          </a:xfrm>
          <a:prstGeom prst="rect">
            <a:avLst/>
          </a:prstGeom>
          <a:solidFill>
            <a:srgbClr val="F8A6BB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/>
              <a:t>МУНИЦИПАЛЬНОЕ ПРАВО</a:t>
            </a:r>
          </a:p>
        </p:txBody>
      </p:sp>
      <p:sp>
        <p:nvSpPr>
          <p:cNvPr id="9235" name="Text Box 20"/>
          <p:cNvSpPr txBox="1">
            <a:spLocks noChangeArrowheads="1"/>
          </p:cNvSpPr>
          <p:nvPr/>
        </p:nvSpPr>
        <p:spPr bwMode="auto">
          <a:xfrm>
            <a:off x="971550" y="2935288"/>
            <a:ext cx="3313113" cy="349250"/>
          </a:xfrm>
          <a:prstGeom prst="rect">
            <a:avLst/>
          </a:prstGeom>
          <a:solidFill>
            <a:srgbClr val="F8A6BB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/>
              <a:t>ФИНАНСОВОЕ ПРАВО</a:t>
            </a:r>
          </a:p>
        </p:txBody>
      </p:sp>
      <p:sp>
        <p:nvSpPr>
          <p:cNvPr id="9236" name="Text Box 21"/>
          <p:cNvSpPr txBox="1">
            <a:spLocks noChangeArrowheads="1"/>
          </p:cNvSpPr>
          <p:nvPr/>
        </p:nvSpPr>
        <p:spPr bwMode="auto">
          <a:xfrm>
            <a:off x="971550" y="2420938"/>
            <a:ext cx="3313113" cy="349250"/>
          </a:xfrm>
          <a:prstGeom prst="rect">
            <a:avLst/>
          </a:prstGeom>
          <a:solidFill>
            <a:srgbClr val="F8A6BB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/>
              <a:t>ЭКОЛОГИЧЕСКОЕ   ПРАВО</a:t>
            </a:r>
          </a:p>
        </p:txBody>
      </p:sp>
      <p:sp>
        <p:nvSpPr>
          <p:cNvPr id="9237" name="Text Box 22"/>
          <p:cNvSpPr txBox="1">
            <a:spLocks noChangeArrowheads="1"/>
          </p:cNvSpPr>
          <p:nvPr/>
        </p:nvSpPr>
        <p:spPr bwMode="auto">
          <a:xfrm>
            <a:off x="5075238" y="3933825"/>
            <a:ext cx="3313112" cy="349250"/>
          </a:xfrm>
          <a:prstGeom prst="rect">
            <a:avLst/>
          </a:prstGeom>
          <a:solidFill>
            <a:srgbClr val="99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/>
              <a:t>ГРАЖДАНСКОЕ  ПРАВО</a:t>
            </a:r>
          </a:p>
        </p:txBody>
      </p:sp>
      <p:sp>
        <p:nvSpPr>
          <p:cNvPr id="9238" name="Text Box 23"/>
          <p:cNvSpPr txBox="1">
            <a:spLocks noChangeArrowheads="1"/>
          </p:cNvSpPr>
          <p:nvPr/>
        </p:nvSpPr>
        <p:spPr bwMode="auto">
          <a:xfrm>
            <a:off x="5076825" y="3429000"/>
            <a:ext cx="3313113" cy="349250"/>
          </a:xfrm>
          <a:prstGeom prst="rect">
            <a:avLst/>
          </a:prstGeom>
          <a:solidFill>
            <a:srgbClr val="99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/>
              <a:t>СЕМЕЙНОЕ  ПРАВО</a:t>
            </a:r>
          </a:p>
        </p:txBody>
      </p:sp>
      <p:sp>
        <p:nvSpPr>
          <p:cNvPr id="9239" name="Text Box 24"/>
          <p:cNvSpPr txBox="1">
            <a:spLocks noChangeArrowheads="1"/>
          </p:cNvSpPr>
          <p:nvPr/>
        </p:nvSpPr>
        <p:spPr bwMode="auto">
          <a:xfrm>
            <a:off x="5075238" y="2924175"/>
            <a:ext cx="3313112" cy="349250"/>
          </a:xfrm>
          <a:prstGeom prst="rect">
            <a:avLst/>
          </a:prstGeom>
          <a:solidFill>
            <a:srgbClr val="99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/>
              <a:t>ТРУДОВОЕ  ПРАВО</a:t>
            </a:r>
          </a:p>
        </p:txBody>
      </p:sp>
      <p:sp>
        <p:nvSpPr>
          <p:cNvPr id="9240" name="Text Box 25"/>
          <p:cNvSpPr txBox="1">
            <a:spLocks noChangeArrowheads="1"/>
          </p:cNvSpPr>
          <p:nvPr/>
        </p:nvSpPr>
        <p:spPr bwMode="auto">
          <a:xfrm>
            <a:off x="5075238" y="2420938"/>
            <a:ext cx="3313112" cy="317500"/>
          </a:xfrm>
          <a:prstGeom prst="rect">
            <a:avLst/>
          </a:prstGeom>
          <a:solidFill>
            <a:srgbClr val="99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400"/>
              <a:t>ПРЕДПРИНИМАТЕЛЬСКОЕ ПРАВО</a:t>
            </a:r>
          </a:p>
        </p:txBody>
      </p:sp>
      <p:sp>
        <p:nvSpPr>
          <p:cNvPr id="9241" name="Text Box 26"/>
          <p:cNvSpPr txBox="1">
            <a:spLocks noChangeArrowheads="1"/>
          </p:cNvSpPr>
          <p:nvPr/>
        </p:nvSpPr>
        <p:spPr bwMode="auto">
          <a:xfrm>
            <a:off x="1331913" y="1916113"/>
            <a:ext cx="2663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Другие отрасли права</a:t>
            </a:r>
          </a:p>
        </p:txBody>
      </p:sp>
      <p:sp>
        <p:nvSpPr>
          <p:cNvPr id="9242" name="Text Box 27"/>
          <p:cNvSpPr txBox="1">
            <a:spLocks noChangeArrowheads="1"/>
          </p:cNvSpPr>
          <p:nvPr/>
        </p:nvSpPr>
        <p:spPr bwMode="auto">
          <a:xfrm>
            <a:off x="5435600" y="1916113"/>
            <a:ext cx="2663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Другие отрасли права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70037"/>
          </a:xfrm>
        </p:spPr>
        <p:txBody>
          <a:bodyPr/>
          <a:lstStyle/>
          <a:p>
            <a:pPr eaLnBrk="1" hangingPunct="1"/>
            <a:r>
              <a:rPr lang="ru-RU" altLang="ru-RU" sz="2800" i="1" smtClean="0"/>
              <a:t>Норма</a:t>
            </a:r>
            <a:r>
              <a:rPr lang="ru-RU" altLang="ru-RU" sz="2800" smtClean="0"/>
              <a:t> – это общее правило поведения, действующее непрерывно во времени в отношении неопределенного круга лиц и неограниченного количества случаев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 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628900" y="2924175"/>
            <a:ext cx="6335713" cy="7921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Г  И  П  О  Т  Е  З  А</a:t>
            </a:r>
          </a:p>
          <a:p>
            <a:pPr algn="ctr" eaLnBrk="1" hangingPunct="1"/>
            <a:r>
              <a:rPr lang="ru-RU" altLang="ru-RU"/>
              <a:t>условия, при которых возникают права и обязанности 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628900" y="3860800"/>
            <a:ext cx="6335713" cy="7921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Д  И  С  П  О  З  И  Ц  И  Я</a:t>
            </a:r>
          </a:p>
          <a:p>
            <a:pPr algn="ctr" eaLnBrk="1" hangingPunct="1"/>
            <a:r>
              <a:rPr lang="ru-RU" altLang="ru-RU"/>
              <a:t>указание на права и обязанности субъекта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628900" y="4797425"/>
            <a:ext cx="6335713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С  А  Н  К  Ц  И  Я</a:t>
            </a:r>
          </a:p>
          <a:p>
            <a:pPr algn="ctr" eaLnBrk="1" hangingPunct="1"/>
            <a:r>
              <a:rPr lang="ru-RU" altLang="ru-RU"/>
              <a:t>неблагоприятные последствия, наступающие при нарушении нормы</a:t>
            </a:r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250825" y="2492375"/>
            <a:ext cx="2160588" cy="3744913"/>
          </a:xfrm>
          <a:prstGeom prst="rightArrowCallout">
            <a:avLst>
              <a:gd name="adj1" fmla="val 43332"/>
              <a:gd name="adj2" fmla="val 43332"/>
              <a:gd name="adj3" fmla="val 16667"/>
              <a:gd name="adj4" fmla="val 6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395288" y="2492375"/>
            <a:ext cx="504825" cy="366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/>
              <a:t>С</a:t>
            </a:r>
          </a:p>
          <a:p>
            <a:pPr eaLnBrk="1" hangingPunct="1"/>
            <a:r>
              <a:rPr lang="ru-RU" altLang="ru-RU" b="1"/>
              <a:t>Т</a:t>
            </a:r>
          </a:p>
          <a:p>
            <a:pPr eaLnBrk="1" hangingPunct="1"/>
            <a:r>
              <a:rPr lang="ru-RU" altLang="ru-RU" b="1"/>
              <a:t>Р</a:t>
            </a:r>
          </a:p>
          <a:p>
            <a:pPr eaLnBrk="1" hangingPunct="1"/>
            <a:r>
              <a:rPr lang="ru-RU" altLang="ru-RU" b="1"/>
              <a:t>У </a:t>
            </a:r>
          </a:p>
          <a:p>
            <a:pPr eaLnBrk="1" hangingPunct="1"/>
            <a:r>
              <a:rPr lang="ru-RU" altLang="ru-RU" b="1"/>
              <a:t>К</a:t>
            </a:r>
          </a:p>
          <a:p>
            <a:pPr eaLnBrk="1" hangingPunct="1"/>
            <a:r>
              <a:rPr lang="ru-RU" altLang="ru-RU" b="1"/>
              <a:t>Т</a:t>
            </a:r>
          </a:p>
          <a:p>
            <a:pPr eaLnBrk="1" hangingPunct="1"/>
            <a:r>
              <a:rPr lang="ru-RU" altLang="ru-RU" b="1"/>
              <a:t>У</a:t>
            </a:r>
          </a:p>
          <a:p>
            <a:pPr eaLnBrk="1" hangingPunct="1"/>
            <a:r>
              <a:rPr lang="ru-RU" altLang="ru-RU" b="1"/>
              <a:t>Р</a:t>
            </a:r>
          </a:p>
          <a:p>
            <a:pPr eaLnBrk="1" hangingPunct="1"/>
            <a:r>
              <a:rPr lang="ru-RU" altLang="ru-RU" b="1"/>
              <a:t>А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971550" y="3355975"/>
            <a:ext cx="503238" cy="201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/>
              <a:t>Н</a:t>
            </a:r>
          </a:p>
          <a:p>
            <a:pPr eaLnBrk="1" hangingPunct="1"/>
            <a:r>
              <a:rPr lang="ru-RU" altLang="ru-RU" b="1"/>
              <a:t>О</a:t>
            </a:r>
          </a:p>
          <a:p>
            <a:pPr eaLnBrk="1" hangingPunct="1"/>
            <a:r>
              <a:rPr lang="ru-RU" altLang="ru-RU" b="1"/>
              <a:t>Р</a:t>
            </a:r>
          </a:p>
          <a:p>
            <a:pPr eaLnBrk="1" hangingPunct="1"/>
            <a:r>
              <a:rPr lang="ru-RU" altLang="ru-RU" b="1"/>
              <a:t>М</a:t>
            </a:r>
          </a:p>
          <a:p>
            <a:pPr eaLnBrk="1" hangingPunct="1"/>
            <a:r>
              <a:rPr lang="ru-RU" altLang="ru-RU" b="1"/>
              <a:t>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895</Words>
  <Application>Microsoft Office PowerPoint</Application>
  <PresentationFormat>Экран (4:3)</PresentationFormat>
  <Paragraphs>148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Calibri</vt:lpstr>
      <vt:lpstr>Оформление по умолчанию</vt:lpstr>
      <vt:lpstr>«ПРАВО»</vt:lpstr>
      <vt:lpstr>ПРАВО</vt:lpstr>
      <vt:lpstr>СУЩНОСТЬ ПРАВА</vt:lpstr>
      <vt:lpstr>Презентация PowerPoint</vt:lpstr>
      <vt:lpstr>Презентация PowerPoint</vt:lpstr>
      <vt:lpstr>Презентация PowerPoint</vt:lpstr>
      <vt:lpstr>Система права это внутренняя его организация (строение), которая складывается объективно как отражение реально существующих и развивающихся общественных отношений. </vt:lpstr>
      <vt:lpstr>СТРУКТУРА   ПРАВА</vt:lpstr>
      <vt:lpstr>Норма – это общее правило поведения, действующее непрерывно во времени в отношении неопределенного круга лиц и неограниченного количества случаев </vt:lpstr>
      <vt:lpstr>Правоотношения – это урегулированные правом и находящиеся под охраной государства общественные  отношения, участники которых выступают в качестве носителей взаимно корреспондирующих друг другу юридических прав и обязанностей </vt:lpstr>
      <vt:lpstr>СУБЪЕКТЫ</vt:lpstr>
      <vt:lpstr>ВИДЫ СУБЪЕКТОВ ПРАВА</vt:lpstr>
      <vt:lpstr>Источники права – это исходящие от государства или признаваемые им официально внешние формы выражения государственной воли </vt:lpstr>
      <vt:lpstr>Нормативно-правовые акты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8</cp:revision>
  <dcterms:created xsi:type="dcterms:W3CDTF">2008-03-15T20:53:48Z</dcterms:created>
  <dcterms:modified xsi:type="dcterms:W3CDTF">2015-04-08T17:39:09Z</dcterms:modified>
</cp:coreProperties>
</file>