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45"/>
  </p:notesMasterIdLst>
  <p:handoutMasterIdLst>
    <p:handoutMasterId r:id="rId46"/>
  </p:handoutMasterIdLst>
  <p:sldIdLst>
    <p:sldId id="256" r:id="rId2"/>
    <p:sldId id="300" r:id="rId3"/>
    <p:sldId id="307" r:id="rId4"/>
    <p:sldId id="258" r:id="rId5"/>
    <p:sldId id="259" r:id="rId6"/>
    <p:sldId id="304" r:id="rId7"/>
    <p:sldId id="265" r:id="rId8"/>
    <p:sldId id="263" r:id="rId9"/>
    <p:sldId id="302" r:id="rId10"/>
    <p:sldId id="267" r:id="rId11"/>
    <p:sldId id="269" r:id="rId12"/>
    <p:sldId id="257" r:id="rId13"/>
    <p:sldId id="305" r:id="rId14"/>
    <p:sldId id="306" r:id="rId15"/>
    <p:sldId id="270" r:id="rId16"/>
    <p:sldId id="272" r:id="rId17"/>
    <p:sldId id="271" r:id="rId18"/>
    <p:sldId id="273" r:id="rId19"/>
    <p:sldId id="274" r:id="rId20"/>
    <p:sldId id="297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9" r:id="rId4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0702"/>
    <a:srgbClr val="5A1D0A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98" autoAdjust="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 altLang="ru-RU"/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47B31-1603-4C69-8E9C-63B6BED56AF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416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 altLang="ru-RU"/>
          </a:p>
        </p:txBody>
      </p:sp>
      <p:sp>
        <p:nvSpPr>
          <p:cNvPr id="1331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33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133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90956F1-997B-4012-9D00-AC029B6E668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063839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F40AAB-D31B-447F-8098-14A11DE2265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08162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8CF5AA-409B-4C41-9AC3-AA735CB79F2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69511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4D5E12-DD29-4BE6-951A-DF93C6F958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85934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AB0E66-9BFC-467E-9808-88BD85A8EC1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7621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E4E14D-1541-4098-BDF6-DFBB0D8348B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39486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BC2275-D1A8-4AC0-9067-3E3B53F13D0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17843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5CDFF-3358-41CD-9385-FC4DDBEFDE7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2662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9F8580-B4D6-4E9C-BAFA-4EDC807F82E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7408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8DE5E2-902C-44E3-9837-84630528ECC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53645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F20997-2510-43B1-9932-7D5B040BD65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43024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A4EBF5-5592-4076-9466-898687F4ED6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06835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ru-RU"/>
          </a:p>
        </p:txBody>
      </p:sp>
      <p:sp>
        <p:nvSpPr>
          <p:cNvPr id="1013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AFE8C9C-A946-4842-9CE2-3D9EAE90FE8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736C-92F2-41C4-A2F1-30C4DDC6F251}" type="slidenum">
              <a:rPr lang="ru-RU" altLang="ru-RU"/>
              <a:pPr/>
              <a:t>1</a:t>
            </a:fld>
            <a:endParaRPr lang="ru-RU" altLang="ru-RU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60350"/>
            <a:ext cx="7702550" cy="1584325"/>
          </a:xfrm>
        </p:spPr>
        <p:txBody>
          <a:bodyPr anchor="ctr"/>
          <a:lstStyle/>
          <a:p>
            <a:r>
              <a:rPr lang="ru-RU" altLang="ru-RU" sz="4000"/>
              <a:t>Тема 3 </a:t>
            </a:r>
            <a:br>
              <a:rPr lang="ru-RU" altLang="ru-RU" sz="4000"/>
            </a:br>
            <a:endParaRPr lang="ru-RU" altLang="ru-RU" sz="40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916113"/>
            <a:ext cx="6400800" cy="3722687"/>
          </a:xfrm>
        </p:spPr>
        <p:txBody>
          <a:bodyPr/>
          <a:lstStyle/>
          <a:p>
            <a: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Конституция – правовой феномен современности. Конституция и конституционализм</a:t>
            </a:r>
          </a:p>
          <a:p>
            <a:r>
              <a:rPr lang="ru-RU" altLang="ru-RU" sz="3200"/>
              <a:t>(</a:t>
            </a:r>
            <a:r>
              <a:rPr lang="en-US" altLang="ru-RU" sz="3200"/>
              <a:t>4</a:t>
            </a:r>
            <a:r>
              <a:rPr lang="ru-RU" altLang="ru-RU" sz="3200"/>
              <a:t> час.)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DF5C-DF7E-4AEC-8EFC-88C7CAF03717}" type="slidenum">
              <a:rPr lang="ru-RU" altLang="ru-RU"/>
              <a:pPr/>
              <a:t>10</a:t>
            </a:fld>
            <a:endParaRPr lang="ru-RU" altLang="ru-RU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>
                <a:effectLst>
                  <a:outerShdw blurRad="38100" dist="38100" dir="2700000" algn="tl">
                    <a:srgbClr val="000000"/>
                  </a:outerShdw>
                </a:effectLst>
              </a:rPr>
              <a:t>Смысл конституции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800"/>
              <a:t>Она устанавливает </a:t>
            </a:r>
            <a:r>
              <a:rPr lang="ru-RU" altLang="ru-RU" sz="2800" b="1"/>
              <a:t>конституционный строй</a:t>
            </a:r>
            <a:r>
              <a:rPr lang="ru-RU" altLang="ru-RU" sz="2800"/>
              <a:t>, т.е. конкретную организацию власти, построенную на конституционализме</a:t>
            </a:r>
          </a:p>
          <a:p>
            <a:pPr algn="ctr">
              <a:buFontTx/>
              <a:buNone/>
            </a:pPr>
            <a:r>
              <a:rPr lang="ru-RU" altLang="ru-RU" sz="2800"/>
              <a:t>***</a:t>
            </a:r>
          </a:p>
          <a:p>
            <a:r>
              <a:rPr lang="ru-RU" altLang="ru-RU" sz="2800"/>
              <a:t>«</a:t>
            </a:r>
            <a:r>
              <a:rPr lang="ru-RU" altLang="ru-RU" sz="2800" b="1"/>
              <a:t>Конституционализм</a:t>
            </a:r>
            <a:r>
              <a:rPr lang="ru-RU" altLang="ru-RU" sz="2800"/>
              <a:t> </a:t>
            </a:r>
            <a:r>
              <a:rPr lang="ru-RU" altLang="ru-RU" sz="2800" b="1"/>
              <a:t>– это ограничение государственной власти</a:t>
            </a:r>
            <a:r>
              <a:rPr lang="ru-RU" altLang="ru-RU" sz="2800"/>
              <a:t> в интересах общественного спокойствия. Он стремится охладить текущие страсти, не угрожая эффективности управления» – </a:t>
            </a:r>
            <a:r>
              <a:rPr lang="ru-RU" altLang="ru-RU" sz="2800" i="1"/>
              <a:t>А. Шайо</a:t>
            </a:r>
            <a:r>
              <a:rPr lang="ru-RU" altLang="ru-RU" sz="280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15B39-823C-4BA9-92AD-2C5B8582C029}" type="slidenum">
              <a:rPr lang="ru-RU" altLang="ru-RU"/>
              <a:pPr/>
              <a:t>11</a:t>
            </a:fld>
            <a:endParaRPr lang="ru-RU" altLang="ru-RU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Взгляд на конституцию как на программу (цели и задачи)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altLang="ru-RU"/>
              <a:t>Правилен ли такой взгляд?</a:t>
            </a:r>
          </a:p>
          <a:p>
            <a:pPr>
              <a:buFontTx/>
              <a:buNone/>
            </a:pPr>
            <a:endParaRPr lang="ru-RU" altLang="ru-RU"/>
          </a:p>
          <a:p>
            <a:pPr>
              <a:buFontTx/>
              <a:buNone/>
            </a:pPr>
            <a:r>
              <a:rPr lang="ru-RU" altLang="ru-RU"/>
              <a:t>Если в конституции что-то только планируется, значит, признается пока не существующим. </a:t>
            </a:r>
          </a:p>
          <a:p>
            <a:pPr>
              <a:buFontTx/>
              <a:buNone/>
            </a:pPr>
            <a:r>
              <a:rPr lang="ru-RU" altLang="ru-RU"/>
              <a:t>А то, что не существует, не может ограничить власть!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3A6B-8882-401A-8AB6-A21C0BD6520E}" type="slidenum">
              <a:rPr lang="ru-RU" altLang="ru-RU"/>
              <a:pPr/>
              <a:t>12</a:t>
            </a:fld>
            <a:endParaRPr lang="ru-RU" altLang="ru-RU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Первый этап мирового конституционного строительства (появление конституций современного типа)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  <a:p>
            <a:endParaRPr lang="ru-RU" altLang="ru-RU"/>
          </a:p>
          <a:p>
            <a:pPr algn="just"/>
            <a:r>
              <a:rPr lang="ru-RU" altLang="ru-RU"/>
              <a:t>США–сентябрь 1787</a:t>
            </a:r>
          </a:p>
          <a:p>
            <a:pPr algn="just"/>
            <a:endParaRPr lang="ru-RU" altLang="ru-RU"/>
          </a:p>
          <a:p>
            <a:pPr algn="just"/>
            <a:r>
              <a:rPr lang="ru-RU" altLang="ru-RU"/>
              <a:t>Польша–май 1791</a:t>
            </a:r>
          </a:p>
          <a:p>
            <a:pPr algn="just"/>
            <a:endParaRPr lang="ru-RU" altLang="ru-RU"/>
          </a:p>
          <a:p>
            <a:pPr algn="just"/>
            <a:r>
              <a:rPr lang="ru-RU" altLang="ru-RU"/>
              <a:t>Франция–сентябрь 1791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8642D-A400-4BA4-A52F-4D41D5B6F87E}" type="slidenum">
              <a:rPr lang="ru-RU" altLang="ru-RU"/>
              <a:pPr/>
              <a:t>13</a:t>
            </a:fld>
            <a:endParaRPr lang="ru-RU" altLang="ru-RU"/>
          </a:p>
        </p:txBody>
      </p:sp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 b="1"/>
              <a:t>Второй этап мирового конституционного строительства</a:t>
            </a:r>
            <a:br>
              <a:rPr lang="ru-RU" altLang="ru-RU" sz="3200" b="1"/>
            </a:br>
            <a:r>
              <a:rPr lang="ru-RU" altLang="ru-RU" sz="3200" b="1"/>
              <a:t>(конец </a:t>
            </a:r>
            <a:r>
              <a:rPr lang="en-US" altLang="ru-RU" sz="3200" b="1"/>
              <a:t>XIX</a:t>
            </a:r>
            <a:r>
              <a:rPr lang="ru-RU" altLang="ru-RU" sz="3200" b="1"/>
              <a:t>-начало</a:t>
            </a:r>
            <a:r>
              <a:rPr lang="en-US" altLang="ru-RU" sz="3200" b="1"/>
              <a:t> XX</a:t>
            </a:r>
            <a:r>
              <a:rPr lang="ru-RU" altLang="ru-RU" sz="3200" b="1"/>
              <a:t> вв.)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  <a:p>
            <a:r>
              <a:rPr lang="ru-RU" altLang="ru-RU"/>
              <a:t>Завершение перехода к конституционным монархиям в Европе</a:t>
            </a:r>
          </a:p>
          <a:p>
            <a:endParaRPr lang="ru-RU" altLang="ru-RU"/>
          </a:p>
          <a:p>
            <a:r>
              <a:rPr lang="ru-RU" altLang="ru-RU"/>
              <a:t>Первые республики смешанного типа (напр. Веймарская республика)</a:t>
            </a:r>
          </a:p>
          <a:p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5F677-CC5B-4E7C-96E5-A6D1283EFDB6}" type="slidenum">
              <a:rPr lang="ru-RU" altLang="ru-RU"/>
              <a:pPr/>
              <a:t>14</a:t>
            </a:fld>
            <a:endParaRPr lang="ru-RU" altLang="ru-RU"/>
          </a:p>
        </p:txBody>
      </p:sp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 b="1"/>
              <a:t>Третий этап мирового конституционного строительства</a:t>
            </a:r>
            <a:br>
              <a:rPr lang="ru-RU" altLang="ru-RU" sz="3200" b="1"/>
            </a:br>
            <a:r>
              <a:rPr lang="ru-RU" altLang="ru-RU" sz="3200" b="1"/>
              <a:t>(вторая половина</a:t>
            </a:r>
            <a:r>
              <a:rPr lang="en-US" altLang="ru-RU" sz="3200" b="1"/>
              <a:t> XX</a:t>
            </a:r>
            <a:r>
              <a:rPr lang="ru-RU" altLang="ru-RU" sz="3200" b="1"/>
              <a:t> вв.)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  <a:p>
            <a:r>
              <a:rPr lang="ru-RU" altLang="ru-RU"/>
              <a:t>Закрепление прав и свобод человека и гражданина</a:t>
            </a:r>
          </a:p>
          <a:p>
            <a:endParaRPr lang="ru-RU" altLang="ru-RU"/>
          </a:p>
          <a:p>
            <a:r>
              <a:rPr lang="ru-RU" altLang="ru-RU"/>
              <a:t>Социальные обязательства государства</a:t>
            </a:r>
          </a:p>
          <a:p>
            <a:endParaRPr lang="ru-RU" altLang="ru-RU"/>
          </a:p>
          <a:p>
            <a:r>
              <a:rPr lang="ru-RU" altLang="ru-RU"/>
              <a:t>Расширение видов (моделей)  организации власти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4D96E-B1F6-498C-A3C4-89843A80A1EB}" type="slidenum">
              <a:rPr lang="ru-RU" altLang="ru-RU"/>
              <a:pPr/>
              <a:t>15</a:t>
            </a:fld>
            <a:endParaRPr lang="ru-RU" altLang="ru-RU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>
                <a:effectLst>
                  <a:outerShdw blurRad="38100" dist="38100" dir="2700000" algn="tl">
                    <a:srgbClr val="000000"/>
                  </a:outerShdw>
                </a:effectLst>
              </a:rPr>
              <a:t>Конституционная идеология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altLang="ru-RU"/>
              <a:t>Есть ли противоречие с конституционным запретом (ст.13 Конституции РФ) на государственную, обязательную идеологию?</a:t>
            </a:r>
          </a:p>
          <a:p>
            <a:pPr algn="ctr">
              <a:buFontTx/>
              <a:buNone/>
            </a:pPr>
            <a:endParaRPr lang="ru-RU" altLang="ru-RU"/>
          </a:p>
          <a:p>
            <a:pPr algn="ctr">
              <a:buFontTx/>
              <a:buNone/>
            </a:pPr>
            <a:r>
              <a:rPr lang="ru-RU" altLang="ru-RU"/>
              <a:t>Нет!  </a:t>
            </a:r>
          </a:p>
          <a:p>
            <a:endParaRPr lang="ru-RU" alt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C2763-C26D-472E-8AA3-918FCF20AB9D}" type="slidenum">
              <a:rPr lang="ru-RU" altLang="ru-RU"/>
              <a:pPr/>
              <a:t>16</a:t>
            </a:fld>
            <a:endParaRPr lang="ru-RU" altLang="ru-RU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Конституционные ценности</a:t>
            </a:r>
            <a:b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(природа Конституции РФ)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229600" cy="4525963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altLang="ru-RU" u="sng"/>
              <a:t>Духовно-нравственные (</a:t>
            </a:r>
            <a:r>
              <a:rPr lang="ru-RU" altLang="ru-RU" i="1" u="sng"/>
              <a:t>мировоззренческие</a:t>
            </a:r>
            <a:r>
              <a:rPr lang="ru-RU" altLang="ru-RU" u="sng"/>
              <a:t>)</a:t>
            </a:r>
            <a:r>
              <a:rPr lang="ru-RU" altLang="ru-RU"/>
              <a:t>:</a:t>
            </a:r>
          </a:p>
          <a:p>
            <a:pPr marL="609600" indent="-609600">
              <a:lnSpc>
                <a:spcPct val="90000"/>
              </a:lnSpc>
            </a:pPr>
            <a:r>
              <a:rPr lang="ru-RU" altLang="ru-RU"/>
              <a:t>Россия – часть евроатлантической (христианской) цивилизации</a:t>
            </a:r>
          </a:p>
          <a:p>
            <a:pPr marL="609600" indent="-609600">
              <a:lnSpc>
                <a:spcPct val="90000"/>
              </a:lnSpc>
            </a:pPr>
            <a:r>
              <a:rPr lang="ru-RU" altLang="ru-RU"/>
              <a:t>Человек, его права и свободы – высшая ценность (ст.2)</a:t>
            </a:r>
          </a:p>
          <a:p>
            <a:pPr marL="609600" indent="-609600">
              <a:lnSpc>
                <a:spcPct val="90000"/>
              </a:lnSpc>
            </a:pPr>
            <a:r>
              <a:rPr lang="ru-RU" altLang="ru-RU"/>
              <a:t>Светский характер государственности (ст.14)</a:t>
            </a:r>
          </a:p>
          <a:p>
            <a:pPr marL="609600" indent="-609600">
              <a:lnSpc>
                <a:spcPct val="90000"/>
              </a:lnSpc>
            </a:pPr>
            <a:r>
              <a:rPr lang="ru-RU" altLang="ru-RU"/>
              <a:t>Открытый характер государства</a:t>
            </a:r>
          </a:p>
          <a:p>
            <a:pPr marL="609600" indent="-609600">
              <a:lnSpc>
                <a:spcPct val="90000"/>
              </a:lnSpc>
            </a:pPr>
            <a:endParaRPr lang="ru-RU" alt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E3A0C-9CFD-469D-BA72-4AA855CC8275}" type="slidenum">
              <a:rPr lang="ru-RU" altLang="ru-RU"/>
              <a:pPr/>
              <a:t>17</a:t>
            </a:fld>
            <a:endParaRPr lang="ru-RU" altLang="ru-RU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Конституционные ценности</a:t>
            </a:r>
            <a:b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(природа Конституции РФ)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altLang="ru-RU" u="sng"/>
              <a:t>Социальные</a:t>
            </a:r>
            <a:r>
              <a:rPr lang="ru-RU" altLang="ru-RU"/>
              <a:t>:</a:t>
            </a:r>
          </a:p>
          <a:p>
            <a:r>
              <a:rPr lang="ru-RU" altLang="ru-RU"/>
              <a:t>Равноправие. Отсутствие сословности, преград для социальной мобильности</a:t>
            </a:r>
          </a:p>
          <a:p>
            <a:r>
              <a:rPr lang="ru-RU" altLang="ru-RU"/>
              <a:t>Защита слабого и поощрение самостоятельности и самодеятельности</a:t>
            </a:r>
          </a:p>
          <a:p>
            <a:r>
              <a:rPr lang="ru-RU" altLang="ru-RU"/>
              <a:t>Достойная жизнь – каждому. Смысл социального государства (ст.7)</a:t>
            </a:r>
          </a:p>
          <a:p>
            <a:endParaRPr lang="ru-RU" altLang="ru-RU"/>
          </a:p>
          <a:p>
            <a:endParaRPr lang="ru-RU" altLang="ru-RU"/>
          </a:p>
          <a:p>
            <a:pPr>
              <a:buFontTx/>
              <a:buNone/>
            </a:pPr>
            <a:endParaRPr lang="ru-RU" alt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7DE5D-B1AB-4DEC-9E8C-B6BCE0403513}" type="slidenum">
              <a:rPr lang="ru-RU" altLang="ru-RU"/>
              <a:pPr/>
              <a:t>18</a:t>
            </a:fld>
            <a:endParaRPr lang="ru-RU" altLang="ru-RU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Конституционные ценности</a:t>
            </a:r>
            <a:b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(природа Конституции РФ)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altLang="ru-RU" u="sng"/>
              <a:t>Политические</a:t>
            </a:r>
            <a:r>
              <a:rPr lang="ru-RU" altLang="ru-RU"/>
              <a:t>:</a:t>
            </a:r>
          </a:p>
          <a:p>
            <a:r>
              <a:rPr lang="ru-RU" altLang="ru-RU"/>
              <a:t>Идеологический плюрализм (идейная и творческая свобода)</a:t>
            </a:r>
          </a:p>
          <a:p>
            <a:r>
              <a:rPr lang="ru-RU" altLang="ru-RU"/>
              <a:t>Политический плюрализм (многопартийность)</a:t>
            </a:r>
          </a:p>
          <a:p>
            <a:r>
              <a:rPr lang="ru-RU" altLang="ru-RU"/>
              <a:t>Приверженность демократии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4C5F6-BC7B-487A-90C3-649FD564CD85}" type="slidenum">
              <a:rPr lang="ru-RU" altLang="ru-RU"/>
              <a:pPr/>
              <a:t>19</a:t>
            </a:fld>
            <a:endParaRPr lang="ru-RU" altLang="ru-RU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Конституционные ценности</a:t>
            </a:r>
            <a:b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(природа Конституции РФ)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altLang="ru-RU" u="sng"/>
              <a:t>Правовые</a:t>
            </a:r>
            <a:r>
              <a:rPr lang="ru-RU" altLang="ru-RU"/>
              <a:t>:</a:t>
            </a:r>
          </a:p>
          <a:p>
            <a:pPr>
              <a:buFontTx/>
              <a:buNone/>
            </a:pPr>
            <a:endParaRPr lang="ru-RU" altLang="ru-RU"/>
          </a:p>
          <a:p>
            <a:r>
              <a:rPr lang="ru-RU" altLang="ru-RU"/>
              <a:t>Приверженность правовому характеру государственности = власть права выше права силы (власти)</a:t>
            </a:r>
          </a:p>
          <a:p>
            <a:endParaRPr lang="ru-RU" altLang="ru-RU"/>
          </a:p>
          <a:p>
            <a:endParaRPr lang="ru-RU" altLang="ru-RU"/>
          </a:p>
          <a:p>
            <a:endParaRPr lang="ru-RU" altLang="ru-RU"/>
          </a:p>
          <a:p>
            <a:pPr>
              <a:buFontTx/>
              <a:buNone/>
            </a:pPr>
            <a:endParaRPr lang="ru-RU" altLang="ru-RU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19C91-42B4-49D0-BF13-0C1646D5D9E1}" type="slidenum">
              <a:rPr lang="ru-RU" altLang="ru-RU"/>
              <a:pPr/>
              <a:t>2</a:t>
            </a:fld>
            <a:endParaRPr lang="ru-RU" altLang="ru-RU"/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Вопросы темы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5257800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ru-RU" altLang="ru-RU" sz="2000" b="1"/>
              <a:t>История появления конституций.</a:t>
            </a:r>
          </a:p>
          <a:p>
            <a:pPr marL="609600" indent="-609600">
              <a:lnSpc>
                <a:spcPct val="80000"/>
              </a:lnSpc>
            </a:pPr>
            <a:r>
              <a:rPr lang="ru-RU" altLang="ru-RU" sz="2000" b="1"/>
              <a:t>Предназначение и сущность конституции. Социальная, политическая, духовная, нравственная и правовая природа Конституции. Конституционный строй. </a:t>
            </a:r>
          </a:p>
          <a:p>
            <a:pPr marL="609600" indent="-609600">
              <a:lnSpc>
                <a:spcPct val="80000"/>
              </a:lnSpc>
            </a:pPr>
            <a:r>
              <a:rPr lang="ru-RU" altLang="ru-RU" sz="2000" b="1"/>
              <a:t>Юридические свойства и принципы конституции. </a:t>
            </a:r>
          </a:p>
          <a:p>
            <a:pPr marL="609600" indent="-609600">
              <a:lnSpc>
                <a:spcPct val="80000"/>
              </a:lnSpc>
            </a:pPr>
            <a:r>
              <a:rPr lang="ru-RU" altLang="ru-RU" sz="2000" b="1"/>
              <a:t>Классификация конституций.</a:t>
            </a:r>
          </a:p>
          <a:p>
            <a:pPr marL="609600" indent="-609600">
              <a:lnSpc>
                <a:spcPct val="80000"/>
              </a:lnSpc>
            </a:pPr>
            <a:r>
              <a:rPr lang="ru-RU" altLang="ru-RU" sz="2000" b="1"/>
              <a:t>Предпосылки становления конституционного строя в России до 1905 г.</a:t>
            </a:r>
          </a:p>
          <a:p>
            <a:pPr marL="609600" indent="-609600">
              <a:lnSpc>
                <a:spcPct val="80000"/>
              </a:lnSpc>
            </a:pPr>
            <a:r>
              <a:rPr lang="ru-RU" altLang="ru-RU" sz="2000" b="1"/>
              <a:t>Российская государственность с 1905 по 1917 г.</a:t>
            </a:r>
          </a:p>
          <a:p>
            <a:pPr marL="609600" indent="-609600">
              <a:lnSpc>
                <a:spcPct val="80000"/>
              </a:lnSpc>
            </a:pPr>
            <a:r>
              <a:rPr lang="ru-RU" altLang="ru-RU" sz="2000" b="1"/>
              <a:t>Разрушение Российской империи (1917 г.).</a:t>
            </a:r>
          </a:p>
          <a:p>
            <a:pPr marL="609600" indent="-609600">
              <a:lnSpc>
                <a:spcPct val="80000"/>
              </a:lnSpc>
            </a:pPr>
            <a:r>
              <a:rPr lang="ru-RU" altLang="ru-RU" sz="2000" b="1"/>
              <a:t>Советский период: конституции без конституционного строя.</a:t>
            </a:r>
          </a:p>
          <a:p>
            <a:pPr marL="609600" indent="-609600">
              <a:lnSpc>
                <a:spcPct val="80000"/>
              </a:lnSpc>
            </a:pPr>
            <a:r>
              <a:rPr lang="ru-RU" altLang="ru-RU" sz="2000" b="1"/>
              <a:t>Крах республики Советов (1990–1993 гг.).</a:t>
            </a:r>
          </a:p>
          <a:p>
            <a:pPr marL="609600" indent="-609600">
              <a:lnSpc>
                <a:spcPct val="80000"/>
              </a:lnSpc>
            </a:pPr>
            <a:r>
              <a:rPr lang="ru-RU" altLang="ru-RU" sz="2000" b="1"/>
              <a:t>Конституция России 1993 года: основные черты и структура. </a:t>
            </a:r>
          </a:p>
          <a:p>
            <a:pPr marL="609600" indent="-609600">
              <a:lnSpc>
                <a:spcPct val="80000"/>
              </a:lnSpc>
            </a:pPr>
            <a:r>
              <a:rPr lang="ru-RU" altLang="ru-RU" sz="2000" b="1"/>
              <a:t>Механизм изменения Конституции России. Порядок принятия новой Конституции Российской Федерации. Конституционное Собрание.</a:t>
            </a:r>
          </a:p>
          <a:p>
            <a:pPr marL="609600" indent="-609600">
              <a:lnSpc>
                <a:spcPct val="80000"/>
              </a:lnSpc>
            </a:pPr>
            <a:r>
              <a:rPr lang="ru-RU" altLang="ru-RU" sz="2000" b="1"/>
              <a:t>Роль Конституции в системе права.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A22A5-CDE1-484A-85EC-40C8D01A5D03}" type="slidenum">
              <a:rPr lang="ru-RU" altLang="ru-RU"/>
              <a:pPr/>
              <a:t>20</a:t>
            </a:fld>
            <a:endParaRPr lang="ru-RU" altLang="ru-RU"/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Конец 1-й лекции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endParaRPr lang="ru-RU" altLang="ru-RU"/>
          </a:p>
          <a:p>
            <a:endParaRPr lang="ru-RU" altLang="ru-RU"/>
          </a:p>
          <a:p>
            <a:pPr algn="ctr">
              <a:buFontTx/>
              <a:buNone/>
            </a:pPr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3083-6F85-4F41-95D0-68A166FDC0F9}" type="slidenum">
              <a:rPr lang="ru-RU" altLang="ru-RU"/>
              <a:pPr/>
              <a:t>21</a:t>
            </a:fld>
            <a:endParaRPr lang="ru-RU" altLang="ru-RU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549275"/>
            <a:ext cx="7773987" cy="3024188"/>
          </a:xfrm>
        </p:spPr>
        <p:txBody>
          <a:bodyPr anchor="ctr"/>
          <a:lstStyle/>
          <a:p>
            <a:r>
              <a:rPr lang="ru-RU" altLang="ru-RU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Тема 3. </a:t>
            </a:r>
            <a:br>
              <a:rPr lang="ru-RU" altLang="ru-RU" sz="32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altLang="ru-RU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Конституция – правовой феномен современности. Конституция и конституционализм</a:t>
            </a:r>
            <a:br>
              <a:rPr lang="ru-RU" altLang="ru-RU" sz="3200" b="1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altLang="ru-RU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3357563"/>
            <a:ext cx="6400800" cy="2951162"/>
          </a:xfrm>
        </p:spPr>
        <p:txBody>
          <a:bodyPr/>
          <a:lstStyle/>
          <a:p>
            <a:r>
              <a:rPr lang="ru-RU" altLang="ru-RU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Лекция 2. </a:t>
            </a:r>
          </a:p>
          <a:p>
            <a:r>
              <a:rPr lang="ru-RU" altLang="ru-RU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ВИДЫ И ЮРИДИЧЕСКИЕ СВОЙСТВА КОНСТИТУЦИИ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F6139-A052-4946-81BA-9E0CF9423FDA}" type="slidenum">
              <a:rPr lang="ru-RU" altLang="ru-RU"/>
              <a:pPr/>
              <a:t>22</a:t>
            </a:fld>
            <a:endParaRPr lang="ru-RU" altLang="ru-RU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62000" indent="-762000"/>
            <a: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Классификация конституций</a:t>
            </a:r>
            <a:b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altLang="ru-RU" sz="3200" b="1" i="1"/>
              <a:t>По степени реальности: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endParaRPr lang="ru-RU" altLang="ru-RU" sz="2800"/>
          </a:p>
          <a:p>
            <a:pPr>
              <a:buFontTx/>
              <a:buNone/>
            </a:pPr>
            <a:endParaRPr lang="ru-RU" altLang="ru-RU" sz="2800"/>
          </a:p>
          <a:p>
            <a:pPr>
              <a:buFontTx/>
              <a:buNone/>
            </a:pPr>
            <a:endParaRPr lang="ru-RU" altLang="ru-RU" sz="2800"/>
          </a:p>
          <a:p>
            <a:pPr algn="ctr">
              <a:buFontTx/>
              <a:buNone/>
            </a:pPr>
            <a:r>
              <a:rPr lang="ru-RU" altLang="ru-RU" sz="4000"/>
              <a:t>Реальные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None/>
            </a:pPr>
            <a:endParaRPr lang="ru-RU" altLang="ru-RU" sz="2800"/>
          </a:p>
          <a:p>
            <a:pPr>
              <a:buFontTx/>
              <a:buNone/>
            </a:pPr>
            <a:endParaRPr lang="ru-RU" altLang="ru-RU" sz="2800"/>
          </a:p>
          <a:p>
            <a:pPr>
              <a:buFontTx/>
              <a:buNone/>
            </a:pPr>
            <a:endParaRPr lang="ru-RU" altLang="ru-RU" sz="2800"/>
          </a:p>
          <a:p>
            <a:pPr algn="ctr">
              <a:buFontTx/>
              <a:buNone/>
            </a:pPr>
            <a:r>
              <a:rPr lang="ru-RU" altLang="ru-RU" sz="4000"/>
              <a:t>Фиктивные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8F1E4-1360-46E7-A559-67B7B60BA432}" type="slidenum">
              <a:rPr lang="ru-RU" altLang="ru-RU"/>
              <a:pPr/>
              <a:t>23</a:t>
            </a:fld>
            <a:endParaRPr lang="ru-RU" altLang="ru-RU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Классификация конституций</a:t>
            </a:r>
            <a:b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altLang="ru-RU" sz="3200" b="1" i="1"/>
              <a:t>По типу оформления: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ru-RU" altLang="ru-RU" sz="4000"/>
          </a:p>
          <a:p>
            <a:pPr algn="ctr">
              <a:buFontTx/>
              <a:buNone/>
            </a:pPr>
            <a:endParaRPr lang="ru-RU" altLang="ru-RU" sz="4000"/>
          </a:p>
          <a:p>
            <a:pPr algn="ctr">
              <a:buFontTx/>
              <a:buNone/>
            </a:pPr>
            <a:r>
              <a:rPr lang="ru-RU" altLang="ru-RU" sz="4000"/>
              <a:t>Писаные </a:t>
            </a:r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None/>
            </a:pPr>
            <a:endParaRPr lang="ru-RU" altLang="ru-RU" sz="4000"/>
          </a:p>
          <a:p>
            <a:pPr>
              <a:buFontTx/>
              <a:buNone/>
            </a:pPr>
            <a:endParaRPr lang="ru-RU" altLang="ru-RU" sz="4000"/>
          </a:p>
          <a:p>
            <a:pPr>
              <a:buFontTx/>
              <a:buNone/>
            </a:pPr>
            <a:r>
              <a:rPr lang="ru-RU" altLang="ru-RU" sz="4000"/>
              <a:t>Неписаные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CD27B-92BD-4AE8-A945-BCD074700802}" type="slidenum">
              <a:rPr lang="ru-RU" altLang="ru-RU"/>
              <a:pPr/>
              <a:t>24</a:t>
            </a:fld>
            <a:endParaRPr lang="ru-RU" altLang="ru-RU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427038"/>
            <a:ext cx="7958137" cy="744537"/>
          </a:xfrm>
        </p:spPr>
        <p:txBody>
          <a:bodyPr/>
          <a:lstStyle/>
          <a:p>
            <a: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Классификация конституций</a:t>
            </a:r>
            <a:r>
              <a:rPr lang="ru-RU" altLang="ru-RU" sz="4000" b="1"/>
              <a:t> </a:t>
            </a:r>
            <a:br>
              <a:rPr lang="ru-RU" altLang="ru-RU" sz="4000" b="1"/>
            </a:br>
            <a:r>
              <a:rPr lang="ru-RU" altLang="ru-RU" sz="4000" b="1"/>
              <a:t> </a:t>
            </a:r>
            <a:r>
              <a:rPr lang="ru-RU" altLang="ru-RU" sz="3200" b="1" u="sng"/>
              <a:t>Писаные</a:t>
            </a:r>
            <a:r>
              <a:rPr lang="ru-RU" altLang="ru-RU" sz="3200" b="1"/>
              <a:t>: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ru-RU" altLang="ru-RU" sz="2800"/>
          </a:p>
          <a:p>
            <a:pPr marL="0" indent="0">
              <a:buFontTx/>
              <a:buNone/>
            </a:pPr>
            <a:endParaRPr lang="ru-RU" altLang="ru-RU" sz="2800"/>
          </a:p>
          <a:p>
            <a:pPr marL="0" indent="0">
              <a:buFontTx/>
              <a:buNone/>
            </a:pPr>
            <a:endParaRPr lang="ru-RU" altLang="ru-RU" sz="2800"/>
          </a:p>
          <a:p>
            <a:pPr marL="0" indent="0">
              <a:buFontTx/>
              <a:buNone/>
            </a:pPr>
            <a:r>
              <a:rPr lang="ru-RU" altLang="ru-RU" sz="2800"/>
              <a:t>Консолидированные</a:t>
            </a:r>
          </a:p>
          <a:p>
            <a:pPr marL="0" indent="0">
              <a:buFontTx/>
              <a:buNone/>
            </a:pPr>
            <a:r>
              <a:rPr lang="ru-RU" altLang="ru-RU" sz="2800"/>
              <a:t>(</a:t>
            </a:r>
            <a:r>
              <a:rPr lang="ru-RU" altLang="ru-RU" sz="2800" i="1"/>
              <a:t>конституция = один документ</a:t>
            </a:r>
            <a:r>
              <a:rPr lang="ru-RU" altLang="ru-RU" sz="2800"/>
              <a:t>)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ru-RU" altLang="ru-RU" sz="2800"/>
          </a:p>
          <a:p>
            <a:pPr marL="0" indent="0">
              <a:buFontTx/>
              <a:buNone/>
            </a:pPr>
            <a:endParaRPr lang="ru-RU" altLang="ru-RU" sz="2800"/>
          </a:p>
          <a:p>
            <a:pPr marL="0" indent="0">
              <a:buFontTx/>
              <a:buNone/>
            </a:pPr>
            <a:endParaRPr lang="ru-RU" altLang="ru-RU" sz="2800"/>
          </a:p>
          <a:p>
            <a:pPr marL="0" indent="0">
              <a:buFontTx/>
              <a:buNone/>
            </a:pPr>
            <a:r>
              <a:rPr lang="ru-RU" altLang="ru-RU" sz="2800"/>
              <a:t>Неконсолидированные</a:t>
            </a:r>
          </a:p>
          <a:p>
            <a:pPr marL="0" indent="0">
              <a:buFontTx/>
              <a:buNone/>
            </a:pPr>
            <a:r>
              <a:rPr lang="ru-RU" altLang="ru-RU" sz="2800"/>
              <a:t>(</a:t>
            </a:r>
            <a:r>
              <a:rPr lang="ru-RU" altLang="ru-RU" sz="2800" i="1"/>
              <a:t>конституция = несколько документов</a:t>
            </a:r>
            <a:r>
              <a:rPr lang="ru-RU" altLang="ru-RU" sz="2800"/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5AB1-A204-4035-B139-0E5A3A4005D1}" type="slidenum">
              <a:rPr lang="ru-RU" altLang="ru-RU"/>
              <a:pPr/>
              <a:t>25</a:t>
            </a:fld>
            <a:endParaRPr lang="ru-RU" altLang="ru-RU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Классификация конституций</a:t>
            </a:r>
            <a:r>
              <a:rPr lang="ru-RU" altLang="ru-RU" sz="4000" b="1"/>
              <a:t> </a:t>
            </a:r>
            <a:br>
              <a:rPr lang="ru-RU" altLang="ru-RU" sz="4000" b="1"/>
            </a:br>
            <a:r>
              <a:rPr lang="ru-RU" altLang="ru-RU" sz="4000" b="1"/>
              <a:t> </a:t>
            </a:r>
            <a:r>
              <a:rPr lang="ru-RU" altLang="ru-RU" sz="3200" b="1" u="sng"/>
              <a:t>Писаные (неконсолидированные)</a:t>
            </a:r>
            <a:r>
              <a:rPr lang="ru-RU" altLang="ru-RU" sz="3200" b="1"/>
              <a:t>: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2133600"/>
            <a:ext cx="4038600" cy="3921125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ru-RU" altLang="ru-RU" sz="2800" i="1"/>
              <a:t>Первая группа</a:t>
            </a:r>
          </a:p>
          <a:p>
            <a:pPr marL="0" indent="0">
              <a:buFontTx/>
              <a:buNone/>
            </a:pPr>
            <a:r>
              <a:rPr lang="ru-RU" altLang="ru-RU" sz="2800"/>
              <a:t>Ни один из конституционных актов не выделяется </a:t>
            </a:r>
          </a:p>
          <a:p>
            <a:pPr marL="0" indent="0">
              <a:buFontTx/>
              <a:buNone/>
            </a:pPr>
            <a:endParaRPr lang="ru-RU" altLang="ru-RU" sz="2800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2205038"/>
            <a:ext cx="4038600" cy="3887787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ru-RU" altLang="ru-RU" sz="2800" i="1"/>
              <a:t>Вторая группа</a:t>
            </a:r>
          </a:p>
          <a:p>
            <a:pPr marL="0" indent="0">
              <a:buFontTx/>
              <a:buNone/>
            </a:pPr>
            <a:r>
              <a:rPr lang="ru-RU" altLang="ru-RU" sz="2800"/>
              <a:t>Есть акт под названием «Конституция», но наряду с нею есть и акты, имеющие конституционное значение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23C84-40C3-4EA1-8E3E-14379A1BCF5F}" type="slidenum">
              <a:rPr lang="ru-RU" altLang="ru-RU"/>
              <a:pPr/>
              <a:t>26</a:t>
            </a:fld>
            <a:endParaRPr lang="ru-RU" altLang="ru-RU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Классификация конституций</a:t>
            </a:r>
            <a:r>
              <a:rPr lang="ru-RU" altLang="ru-RU" sz="4000" b="1"/>
              <a:t> </a:t>
            </a:r>
            <a:br>
              <a:rPr lang="ru-RU" altLang="ru-RU" sz="4000" b="1"/>
            </a:br>
            <a:r>
              <a:rPr lang="ru-RU" altLang="ru-RU" sz="4000" b="1"/>
              <a:t> </a:t>
            </a:r>
            <a:r>
              <a:rPr lang="ru-RU" altLang="ru-RU" sz="3200" b="1" i="1"/>
              <a:t>По способу принятия: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17538" y="2271713"/>
            <a:ext cx="7929562" cy="4252912"/>
          </a:xfrm>
        </p:spPr>
        <p:txBody>
          <a:bodyPr/>
          <a:lstStyle/>
          <a:p>
            <a:r>
              <a:rPr lang="ru-RU" altLang="ru-RU" i="1"/>
              <a:t>Народные:</a:t>
            </a:r>
          </a:p>
          <a:p>
            <a:pPr lvl="3"/>
            <a:r>
              <a:rPr lang="ru-RU" altLang="ru-RU"/>
              <a:t>Учредительное собрание </a:t>
            </a:r>
          </a:p>
          <a:p>
            <a:pPr lvl="3"/>
            <a:r>
              <a:rPr lang="ru-RU" altLang="ru-RU"/>
              <a:t>Конституционное собрание, конвент (напр. Филадельфийский конвент)</a:t>
            </a:r>
          </a:p>
          <a:p>
            <a:pPr lvl="3"/>
            <a:r>
              <a:rPr lang="ru-RU" altLang="ru-RU"/>
              <a:t>Парламент (напр. Билль о правах 1689г.)</a:t>
            </a:r>
          </a:p>
          <a:p>
            <a:pPr lvl="3"/>
            <a:r>
              <a:rPr lang="ru-RU" altLang="ru-RU"/>
              <a:t>Референдум</a:t>
            </a:r>
            <a:endParaRPr lang="ru-RU" altLang="ru-RU" i="1"/>
          </a:p>
          <a:p>
            <a:r>
              <a:rPr lang="ru-RU" altLang="ru-RU" i="1"/>
              <a:t>Октроированные</a:t>
            </a:r>
            <a:r>
              <a:rPr lang="ru-RU" altLang="ru-RU"/>
              <a:t> (дарованные) – </a:t>
            </a:r>
          </a:p>
          <a:p>
            <a:pPr lvl="3"/>
            <a:r>
              <a:rPr lang="ru-RU" altLang="ru-RU"/>
              <a:t>Основные государственные законы 1906 г.</a:t>
            </a:r>
          </a:p>
          <a:p>
            <a:r>
              <a:rPr lang="ru-RU" altLang="ru-RU" i="1"/>
              <a:t>Принятые чрезвычайными органами</a:t>
            </a:r>
            <a:r>
              <a:rPr lang="ru-RU" altLang="ru-RU"/>
              <a:t>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3C142-C1DE-4413-94A2-C296E608CF09}" type="slidenum">
              <a:rPr lang="ru-RU" altLang="ru-RU"/>
              <a:pPr/>
              <a:t>27</a:t>
            </a:fld>
            <a:endParaRPr lang="ru-RU" altLang="ru-RU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Классификация конституций</a:t>
            </a:r>
            <a:r>
              <a:rPr lang="ru-RU" altLang="ru-RU" sz="4000" b="1"/>
              <a:t> </a:t>
            </a:r>
            <a:br>
              <a:rPr lang="ru-RU" altLang="ru-RU" sz="4000" b="1"/>
            </a:br>
            <a:r>
              <a:rPr lang="ru-RU" altLang="ru-RU" sz="4000" b="1"/>
              <a:t> </a:t>
            </a:r>
            <a:r>
              <a:rPr lang="ru-RU" altLang="ru-RU" sz="3200" b="1" i="1"/>
              <a:t>По способу изменения: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00113" y="1600200"/>
            <a:ext cx="3595687" cy="4525963"/>
          </a:xfrm>
        </p:spPr>
        <p:txBody>
          <a:bodyPr/>
          <a:lstStyle/>
          <a:p>
            <a:endParaRPr lang="ru-RU" altLang="ru-RU" sz="2800" i="1"/>
          </a:p>
          <a:p>
            <a:endParaRPr lang="ru-RU" altLang="ru-RU" sz="2800" i="1"/>
          </a:p>
          <a:p>
            <a:pPr algn="ctr">
              <a:buFontTx/>
              <a:buNone/>
            </a:pPr>
            <a:endParaRPr lang="ru-RU" altLang="ru-RU" sz="2800" i="1"/>
          </a:p>
          <a:p>
            <a:pPr algn="ctr">
              <a:buFontTx/>
              <a:buNone/>
            </a:pPr>
            <a:r>
              <a:rPr lang="ru-RU" altLang="ru-RU" sz="2800" i="1"/>
              <a:t>Жесткие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05400" y="1628775"/>
            <a:ext cx="4038600" cy="4525963"/>
          </a:xfrm>
        </p:spPr>
        <p:txBody>
          <a:bodyPr/>
          <a:lstStyle/>
          <a:p>
            <a:endParaRPr lang="ru-RU" altLang="ru-RU" sz="2800" i="1"/>
          </a:p>
          <a:p>
            <a:endParaRPr lang="ru-RU" altLang="ru-RU" sz="2800" i="1"/>
          </a:p>
          <a:p>
            <a:pPr algn="ctr">
              <a:buFontTx/>
              <a:buNone/>
            </a:pPr>
            <a:endParaRPr lang="ru-RU" altLang="ru-RU" sz="2800" i="1"/>
          </a:p>
          <a:p>
            <a:pPr algn="ctr">
              <a:buFontTx/>
              <a:buNone/>
            </a:pPr>
            <a:r>
              <a:rPr lang="ru-RU" altLang="ru-RU" sz="2800" i="1"/>
              <a:t>Гибкие</a:t>
            </a:r>
            <a:r>
              <a:rPr lang="ru-RU" altLang="ru-RU" sz="2800"/>
              <a:t> </a:t>
            </a:r>
          </a:p>
          <a:p>
            <a:endParaRPr lang="ru-RU" altLang="ru-RU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279D-5483-4652-BAFD-1FAE78B92C88}" type="slidenum">
              <a:rPr lang="ru-RU" altLang="ru-RU"/>
              <a:pPr/>
              <a:t>28</a:t>
            </a:fld>
            <a:endParaRPr lang="ru-RU" altLang="ru-RU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Классификация конституций</a:t>
            </a:r>
            <a:r>
              <a:rPr lang="ru-RU" altLang="ru-RU" sz="4000" b="1"/>
              <a:t> </a:t>
            </a:r>
            <a:br>
              <a:rPr lang="ru-RU" altLang="ru-RU" sz="4000" b="1"/>
            </a:br>
            <a:r>
              <a:rPr lang="ru-RU" altLang="ru-RU" sz="4000" b="1"/>
              <a:t> </a:t>
            </a:r>
            <a:r>
              <a:rPr lang="ru-RU" altLang="ru-RU" sz="3200" b="1" i="1"/>
              <a:t>По сроку действия: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ru-RU" altLang="ru-RU" sz="2800" i="1"/>
          </a:p>
          <a:p>
            <a:endParaRPr lang="ru-RU" altLang="ru-RU" sz="2800" i="1"/>
          </a:p>
          <a:p>
            <a:endParaRPr lang="ru-RU" altLang="ru-RU" sz="2800" i="1"/>
          </a:p>
          <a:p>
            <a:pPr algn="ctr">
              <a:buFontTx/>
              <a:buNone/>
            </a:pPr>
            <a:r>
              <a:rPr lang="ru-RU" altLang="ru-RU" sz="2800" i="1"/>
              <a:t>Постоянные</a:t>
            </a:r>
          </a:p>
          <a:p>
            <a:endParaRPr lang="ru-RU" altLang="ru-RU" sz="2800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endParaRPr lang="ru-RU" altLang="ru-RU" sz="2800" i="1"/>
          </a:p>
          <a:p>
            <a:endParaRPr lang="ru-RU" altLang="ru-RU" sz="2800" i="1"/>
          </a:p>
          <a:p>
            <a:endParaRPr lang="ru-RU" altLang="ru-RU" sz="2800" i="1"/>
          </a:p>
          <a:p>
            <a:pPr algn="ctr">
              <a:buFontTx/>
              <a:buNone/>
            </a:pPr>
            <a:r>
              <a:rPr lang="ru-RU" altLang="ru-RU" sz="2800" i="1"/>
              <a:t>Временные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330F-41CA-4D36-9D0C-4F690755C88B}" type="slidenum">
              <a:rPr lang="ru-RU" altLang="ru-RU"/>
              <a:pPr/>
              <a:t>29</a:t>
            </a:fld>
            <a:endParaRPr lang="ru-RU" altLang="ru-RU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Юридические свойства конституции</a:t>
            </a:r>
            <a:r>
              <a:rPr lang="ru-RU" altLang="ru-RU" sz="4000"/>
              <a:t> (1)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1588" algn="ctr">
              <a:lnSpc>
                <a:spcPct val="80000"/>
              </a:lnSpc>
              <a:buFontTx/>
              <a:buNone/>
            </a:pPr>
            <a:r>
              <a:rPr lang="ru-RU" altLang="ru-RU" sz="2800" b="1" i="1"/>
              <a:t>Верховенство (высшая юридическая сила)</a:t>
            </a:r>
          </a:p>
          <a:p>
            <a:pPr marL="0" indent="1588" algn="ctr">
              <a:lnSpc>
                <a:spcPct val="80000"/>
              </a:lnSpc>
              <a:buFontTx/>
              <a:buNone/>
            </a:pPr>
            <a:r>
              <a:rPr lang="ru-RU" altLang="ru-RU" sz="2800"/>
              <a:t>(ч.2 ст.4, ч.1 ст.15) :</a:t>
            </a:r>
          </a:p>
          <a:p>
            <a:pPr marL="0" indent="1588">
              <a:lnSpc>
                <a:spcPct val="80000"/>
              </a:lnSpc>
            </a:pPr>
            <a:r>
              <a:rPr lang="ru-RU" altLang="ru-RU" sz="2800"/>
              <a:t>неуклонное соблюдение (выполнение) конституционных норм всеми, независимо от правового статуса;</a:t>
            </a:r>
          </a:p>
          <a:p>
            <a:pPr marL="0" indent="1588">
              <a:lnSpc>
                <a:spcPct val="80000"/>
              </a:lnSpc>
            </a:pPr>
            <a:r>
              <a:rPr lang="ru-RU" altLang="ru-RU" sz="2800"/>
              <a:t>связанность всех действий и решений Конституцией (смысл правового государства);</a:t>
            </a:r>
          </a:p>
          <a:p>
            <a:pPr marL="0" indent="1588">
              <a:lnSpc>
                <a:spcPct val="80000"/>
              </a:lnSpc>
            </a:pPr>
            <a:r>
              <a:rPr lang="ru-RU" altLang="ru-RU" sz="2800"/>
              <a:t>следование идеям (ценностям) Конституции</a:t>
            </a:r>
          </a:p>
          <a:p>
            <a:pPr marL="0" indent="1588">
              <a:lnSpc>
                <a:spcPct val="80000"/>
              </a:lnSpc>
            </a:pPr>
            <a:r>
              <a:rPr lang="ru-RU" altLang="ru-RU" sz="2800"/>
              <a:t>конституционные акты субъектов Федерации не должны противоречить федеральной Конституции </a:t>
            </a:r>
          </a:p>
          <a:p>
            <a:pPr marL="0" indent="1588">
              <a:lnSpc>
                <a:spcPct val="80000"/>
              </a:lnSpc>
              <a:buFontTx/>
              <a:buNone/>
            </a:pPr>
            <a:endParaRPr lang="ru-RU" altLang="ru-RU" sz="2800"/>
          </a:p>
          <a:p>
            <a:pPr marL="0" indent="1588">
              <a:lnSpc>
                <a:spcPct val="80000"/>
              </a:lnSpc>
            </a:pPr>
            <a:endParaRPr lang="ru-RU" altLang="ru-RU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65CC2-0410-4D2C-ACF5-FC1F69CD1D04}" type="slidenum">
              <a:rPr lang="ru-RU" altLang="ru-RU"/>
              <a:pPr/>
              <a:t>3</a:t>
            </a:fld>
            <a:endParaRPr lang="ru-RU" altLang="ru-RU"/>
          </a:p>
        </p:txBody>
      </p:sp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Лекция 1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ru-RU" altLang="ru-RU"/>
          </a:p>
          <a:p>
            <a:pPr algn="ctr">
              <a:buFontTx/>
              <a:buNone/>
            </a:pPr>
            <a:endParaRPr lang="ru-RU" altLang="ru-RU"/>
          </a:p>
          <a:p>
            <a:pPr algn="ctr">
              <a:buFontTx/>
              <a:buNone/>
            </a:pPr>
            <a:r>
              <a:rPr lang="ru-RU" altLang="ru-RU" sz="4400" b="1"/>
              <a:t>История появления и сущность современной конституции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2A76B-4C47-4876-B0B8-D33AE02BEBF9}" type="slidenum">
              <a:rPr lang="ru-RU" altLang="ru-RU"/>
              <a:pPr/>
              <a:t>30</a:t>
            </a:fld>
            <a:endParaRPr lang="ru-RU" altLang="ru-RU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Юридические свойства конституции </a:t>
            </a:r>
            <a:r>
              <a:rPr lang="ru-RU" altLang="ru-RU" sz="4000"/>
              <a:t>(2)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ru-RU" altLang="ru-RU" b="1" i="1"/>
          </a:p>
          <a:p>
            <a:pPr marL="0" indent="0">
              <a:buFontTx/>
              <a:buNone/>
            </a:pPr>
            <a:endParaRPr lang="ru-RU" altLang="ru-RU" b="1" i="1"/>
          </a:p>
          <a:p>
            <a:pPr marL="0" indent="0" algn="ctr">
              <a:buFontTx/>
              <a:buNone/>
            </a:pPr>
            <a:r>
              <a:rPr lang="ru-RU" altLang="ru-RU" b="1" i="1"/>
              <a:t>Особый порядок охраны Конституции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998CF-5A8F-46A7-9ACE-840CB19E4CBD}" type="slidenum">
              <a:rPr lang="ru-RU" altLang="ru-RU"/>
              <a:pPr/>
              <a:t>31</a:t>
            </a:fld>
            <a:endParaRPr lang="ru-RU" altLang="ru-RU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Юридические свойства конституции </a:t>
            </a:r>
            <a:r>
              <a:rPr lang="ru-RU" altLang="ru-RU" sz="4000"/>
              <a:t>(3)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ru-RU" altLang="ru-RU" b="1" i="1"/>
          </a:p>
          <a:p>
            <a:pPr>
              <a:buFontTx/>
              <a:buNone/>
            </a:pPr>
            <a:endParaRPr lang="ru-RU" altLang="ru-RU" b="1" i="1"/>
          </a:p>
          <a:p>
            <a:pPr>
              <a:buFontTx/>
              <a:buNone/>
            </a:pPr>
            <a:endParaRPr lang="ru-RU" altLang="ru-RU" b="1" i="1"/>
          </a:p>
          <a:p>
            <a:pPr algn="ctr">
              <a:buFontTx/>
              <a:buNone/>
            </a:pPr>
            <a:r>
              <a:rPr lang="ru-RU" altLang="ru-RU" b="1" i="1"/>
              <a:t>Прямое действие </a:t>
            </a:r>
          </a:p>
          <a:p>
            <a:pPr algn="ctr">
              <a:buFontTx/>
              <a:buNone/>
            </a:pPr>
            <a:r>
              <a:rPr lang="ru-RU" altLang="ru-RU"/>
              <a:t>(ч.1 ст.15)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87C5-68E5-4CE8-859B-4584BD5F4A8F}" type="slidenum">
              <a:rPr lang="ru-RU" altLang="ru-RU"/>
              <a:pPr/>
              <a:t>32</a:t>
            </a:fld>
            <a:endParaRPr lang="ru-RU" altLang="ru-RU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Юридические свойства конституции </a:t>
            </a:r>
            <a:r>
              <a:rPr lang="ru-RU" altLang="ru-RU" sz="4000"/>
              <a:t>(4)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ctr">
              <a:buFontTx/>
              <a:buNone/>
            </a:pPr>
            <a:r>
              <a:rPr lang="ru-RU" altLang="ru-RU" b="1" i="1"/>
              <a:t>Особый порядок принятия и пересмотра:</a:t>
            </a:r>
            <a:r>
              <a:rPr lang="ru-RU" altLang="ru-RU"/>
              <a:t> </a:t>
            </a:r>
          </a:p>
          <a:p>
            <a:pPr marL="609600" indent="-609600">
              <a:buFontTx/>
              <a:buAutoNum type="arabicPeriod"/>
            </a:pPr>
            <a:r>
              <a:rPr lang="ru-RU" altLang="ru-RU"/>
              <a:t>Полный пересмотр (</a:t>
            </a:r>
            <a:r>
              <a:rPr lang="ru-RU" altLang="ru-RU" i="1"/>
              <a:t>новая Конституция, новая редакция</a:t>
            </a:r>
            <a:r>
              <a:rPr lang="ru-RU" altLang="ru-RU"/>
              <a:t>)</a:t>
            </a:r>
          </a:p>
          <a:p>
            <a:pPr marL="609600" indent="-609600">
              <a:buFontTx/>
              <a:buAutoNum type="arabicPeriod"/>
            </a:pPr>
            <a:r>
              <a:rPr lang="ru-RU" altLang="ru-RU"/>
              <a:t>Внесение поправок</a:t>
            </a:r>
          </a:p>
          <a:p>
            <a:pPr marL="609600" indent="-609600">
              <a:buFontTx/>
              <a:buAutoNum type="arabicPeriod"/>
            </a:pPr>
            <a:r>
              <a:rPr lang="ru-RU" altLang="ru-RU"/>
              <a:t>«Техническое» изменение текста (не пересмотр)</a:t>
            </a:r>
          </a:p>
          <a:p>
            <a:pPr marL="609600" indent="-609600">
              <a:buFontTx/>
              <a:buAutoNum type="arabicPeriod"/>
            </a:pPr>
            <a:endParaRPr lang="ru-RU" alt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DCC1-2534-481A-811B-1BEF6870AD0A}" type="slidenum">
              <a:rPr lang="ru-RU" altLang="ru-RU"/>
              <a:pPr/>
              <a:t>33</a:t>
            </a:fld>
            <a:endParaRPr lang="ru-RU" altLang="ru-RU"/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КОНСТИТУЦИОННОЕ РАЗВИТИЕ РОССИИ</a:t>
            </a:r>
            <a:br>
              <a:rPr lang="ru-RU" alt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alt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(1905-1993гг.)</a:t>
            </a:r>
            <a:br>
              <a:rPr lang="ru-RU" alt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altLang="ru-RU" sz="24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400" b="1"/>
              <a:t>Основные Государственные законы Российской Империи 1906 г.</a:t>
            </a:r>
          </a:p>
          <a:p>
            <a:r>
              <a:rPr lang="ru-RU" altLang="ru-RU" sz="2400" b="1"/>
              <a:t>Конституция РСФСР – 10 июля 1918 г.</a:t>
            </a:r>
          </a:p>
          <a:p>
            <a:r>
              <a:rPr lang="ru-RU" altLang="ru-RU" sz="2400" b="1"/>
              <a:t>Конституция СССР 1924 г.</a:t>
            </a:r>
          </a:p>
          <a:p>
            <a:r>
              <a:rPr lang="ru-RU" altLang="ru-RU" sz="2400" b="1"/>
              <a:t>Конституция СССР 1936 г.</a:t>
            </a:r>
          </a:p>
          <a:p>
            <a:r>
              <a:rPr lang="ru-RU" altLang="ru-RU" sz="2400" b="1"/>
              <a:t>Конституция СССР 1977 г. (РСФСР 1978 г.)</a:t>
            </a:r>
          </a:p>
          <a:p>
            <a:r>
              <a:rPr lang="ru-RU" altLang="ru-RU" sz="2400" b="1"/>
              <a:t>Конституция РФ 1993 г.</a:t>
            </a:r>
          </a:p>
          <a:p>
            <a:endParaRPr lang="ru-RU" altLang="ru-RU" sz="24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C69E2-31E9-445C-B4F1-21D45BCEEE84}" type="slidenum">
              <a:rPr lang="ru-RU" altLang="ru-RU"/>
              <a:pPr/>
              <a:t>34</a:t>
            </a:fld>
            <a:endParaRPr lang="ru-RU" altLang="ru-RU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 b="1"/>
              <a:t>Основные Государственные законы Российской Империи 1906 г.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256212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altLang="ru-RU" sz="1800" u="sng"/>
              <a:t>Структура</a:t>
            </a:r>
            <a:r>
              <a:rPr lang="ru-RU" altLang="ru-RU" sz="1800"/>
              <a:t>: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Глава первая. О существе Верховной самодержавной власти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Глава вторая. О порядке наследия Престола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Глава третья. О совершеннолетии Государя Императора, о правительстве и опеке </a:t>
            </a:r>
            <a:r>
              <a:rPr lang="ru-RU" altLang="ru-RU" sz="1800" i="1"/>
              <a:t>(правительство здесь в смысле – правление)</a:t>
            </a:r>
            <a:endParaRPr lang="ru-RU" altLang="ru-RU" sz="1800"/>
          </a:p>
          <a:p>
            <a:pPr>
              <a:lnSpc>
                <a:spcPct val="80000"/>
              </a:lnSpc>
            </a:pPr>
            <a:r>
              <a:rPr lang="ru-RU" altLang="ru-RU" sz="1800"/>
              <a:t>Глава четвертая. О вступлении на Престол и присяге подданства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Глава пятая. О священном короновании и миропомазании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Глава шестая. О титуле Его Императорского Величества и о Государственном гербе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Глава седьмая. О Вере 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Глава восьмая. О правах и обязанностях российских поданных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Глава девятая. О Законах («</a:t>
            </a:r>
            <a:r>
              <a:rPr lang="ru-RU" altLang="ru-RU" sz="1800" i="1"/>
              <a:t>Никакой новый закон не может последовать без одобрения Государственного Совета и Государственной Думы и восприять силу без утверждения Государя Императора»)</a:t>
            </a:r>
            <a:endParaRPr lang="ru-RU" altLang="ru-RU" sz="1800"/>
          </a:p>
          <a:p>
            <a:pPr>
              <a:lnSpc>
                <a:spcPct val="80000"/>
              </a:lnSpc>
            </a:pPr>
            <a:r>
              <a:rPr lang="ru-RU" altLang="ru-RU" sz="1800"/>
              <a:t>Глава десятая. О Государственном Совете и Государственной Думе и образе их действий </a:t>
            </a:r>
            <a:r>
              <a:rPr lang="ru-RU" altLang="ru-RU" sz="1800" i="1"/>
              <a:t>(«Государственный Совет и Государственная Дума пользуются равными в делах законодательства правами»)</a:t>
            </a:r>
            <a:endParaRPr lang="ru-RU" altLang="ru-RU" sz="1800"/>
          </a:p>
          <a:p>
            <a:pPr>
              <a:lnSpc>
                <a:spcPct val="80000"/>
              </a:lnSpc>
            </a:pPr>
            <a:r>
              <a:rPr lang="ru-RU" altLang="ru-RU" sz="1800"/>
              <a:t>Глава одиннадцатая. О совете министров, министрах и главноуправляющих отдельными частями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4AAE-553E-43A5-A5F5-D612AD5B7C91}" type="slidenum">
              <a:rPr lang="ru-RU" altLang="ru-RU"/>
              <a:pPr/>
              <a:t>35</a:t>
            </a:fld>
            <a:endParaRPr lang="ru-RU" altLang="ru-RU"/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2 марта 1917 г.</a:t>
            </a:r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800"/>
              <a:t>Отставка Императора</a:t>
            </a:r>
          </a:p>
          <a:p>
            <a:r>
              <a:rPr lang="ru-RU" altLang="ru-RU" sz="2800"/>
              <a:t>Отказ передать престол сыну</a:t>
            </a:r>
          </a:p>
          <a:p>
            <a:r>
              <a:rPr lang="ru-RU" altLang="ru-RU" sz="2800"/>
              <a:t>Отказ брата Вел. Кн. Михаила Александровича воспринять власть</a:t>
            </a:r>
          </a:p>
          <a:p>
            <a:r>
              <a:rPr lang="ru-RU" altLang="ru-RU" sz="2800"/>
              <a:t>Передача власти Государственной Думе</a:t>
            </a:r>
          </a:p>
          <a:p>
            <a:r>
              <a:rPr lang="ru-RU" altLang="ru-RU" sz="2800"/>
              <a:t>Образование Временного правительства (кн. Г.Е. Львов) до созыва Учредительного собрания и определения им судьбы России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82F3-FE64-4A37-987B-851198488249}" type="slidenum">
              <a:rPr lang="ru-RU" altLang="ru-RU"/>
              <a:pPr/>
              <a:t>36</a:t>
            </a:fld>
            <a:endParaRPr lang="ru-RU" altLang="ru-RU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3-4 июля – 25 октября1917 г.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Наступление большевиков</a:t>
            </a:r>
          </a:p>
          <a:p>
            <a:r>
              <a:rPr lang="ru-RU" altLang="ru-RU"/>
              <a:t>Отставка кн. Львова</a:t>
            </a:r>
          </a:p>
          <a:p>
            <a:r>
              <a:rPr lang="ru-RU" altLang="ru-RU"/>
              <a:t>Премьер А.Ф. Керенский</a:t>
            </a:r>
          </a:p>
          <a:p>
            <a:r>
              <a:rPr lang="ru-RU" altLang="ru-RU"/>
              <a:t>Провал попытки ген. Корнилова отвести угрозу анархии</a:t>
            </a:r>
          </a:p>
          <a:p>
            <a:r>
              <a:rPr lang="ru-RU" altLang="ru-RU"/>
              <a:t>25 октября – </a:t>
            </a:r>
            <a:r>
              <a:rPr lang="en-US" altLang="ru-RU"/>
              <a:t>II</a:t>
            </a:r>
            <a:r>
              <a:rPr lang="ru-RU" altLang="ru-RU"/>
              <a:t> Съезд Советов и приуроченный к нему переворот. Свержение Временного правительства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428E-3EB6-473B-9080-29ECFB123BE4}" type="slidenum">
              <a:rPr lang="ru-RU" altLang="ru-RU"/>
              <a:pPr/>
              <a:t>37</a:t>
            </a:fld>
            <a:endParaRPr lang="ru-RU" altLang="ru-RU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ru-RU" altLang="ru-RU" sz="3200" b="1"/>
              <a:t>Конституция РСФСР – 10 июля 1918 г.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484313"/>
            <a:ext cx="4038600" cy="5040312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altLang="ru-RU" sz="1800" b="1" u="sng"/>
              <a:t>Основные положения</a:t>
            </a:r>
          </a:p>
          <a:p>
            <a:pPr>
              <a:lnSpc>
                <a:spcPct val="80000"/>
              </a:lnSpc>
            </a:pPr>
            <a:r>
              <a:rPr lang="ru-RU" altLang="ru-RU" sz="1800" b="1"/>
              <a:t>Декларация прав трудящегося и эксплуатируемого народа </a:t>
            </a:r>
            <a:r>
              <a:rPr lang="ru-RU" altLang="ru-RU" sz="1800"/>
              <a:t>(глубокомысленная пародия на Декларацию прав 1789г.)</a:t>
            </a:r>
          </a:p>
          <a:p>
            <a:pPr>
              <a:lnSpc>
                <a:spcPct val="80000"/>
              </a:lnSpc>
            </a:pPr>
            <a:r>
              <a:rPr lang="ru-RU" altLang="ru-RU" sz="1800" b="1"/>
              <a:t>Неравное избирательное право</a:t>
            </a:r>
          </a:p>
          <a:p>
            <a:pPr>
              <a:lnSpc>
                <a:spcPct val="80000"/>
              </a:lnSpc>
            </a:pPr>
            <a:r>
              <a:rPr lang="ru-RU" altLang="ru-RU" sz="1800" b="1"/>
              <a:t>Лишение избирательных прав «эксплуататорских классов и их пособников» - полицейских, священнослужителей и проч.</a:t>
            </a:r>
          </a:p>
          <a:p>
            <a:pPr>
              <a:lnSpc>
                <a:spcPct val="80000"/>
              </a:lnSpc>
            </a:pPr>
            <a:r>
              <a:rPr lang="ru-RU" altLang="ru-RU" sz="1800" b="1"/>
              <a:t>Полная национализация, отказ платить по «царским» займам</a:t>
            </a:r>
          </a:p>
          <a:p>
            <a:pPr>
              <a:lnSpc>
                <a:spcPct val="80000"/>
              </a:lnSpc>
            </a:pPr>
            <a:r>
              <a:rPr lang="ru-RU" altLang="ru-RU" sz="1800" b="1"/>
              <a:t> Диктатура пролетариата как этап к отмиранию всякой госвласти </a:t>
            </a:r>
          </a:p>
          <a:p>
            <a:pPr>
              <a:lnSpc>
                <a:spcPct val="80000"/>
              </a:lnSpc>
            </a:pPr>
            <a:endParaRPr lang="ru-RU" altLang="ru-RU" sz="1800" b="1"/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16463" y="1484313"/>
            <a:ext cx="4038600" cy="5184775"/>
          </a:xfrm>
        </p:spPr>
        <p:txBody>
          <a:bodyPr/>
          <a:lstStyle/>
          <a:p>
            <a:pPr algn="ctr">
              <a:lnSpc>
                <a:spcPct val="80000"/>
              </a:lnSpc>
              <a:spcBef>
                <a:spcPts val="600"/>
              </a:spcBef>
              <a:buFontTx/>
              <a:buNone/>
            </a:pPr>
            <a:r>
              <a:rPr lang="ru-RU" altLang="ru-RU" sz="1800" b="1" u="sng"/>
              <a:t>Система власти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ru-RU" altLang="ru-RU" sz="1800" b="1"/>
              <a:t>Всероссийский съезд рабочих, крестьянских, красноармейских и казачьих депутатов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ru-RU" altLang="ru-RU" sz="1800" b="1"/>
              <a:t>Всероссийский Центральный исполнительный комитет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ru-RU" altLang="ru-RU" sz="1800" b="1"/>
              <a:t>Совет народных комиссаров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ru-RU" altLang="ru-RU" sz="1800" b="1"/>
              <a:t>Местные Советы и съезды Советов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ru-RU" altLang="ru-RU" sz="1800" b="1"/>
              <a:t>Введение федеративного устройства</a:t>
            </a: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6AC45-B6D4-4E72-B9FC-907D64B204FB}" type="slidenum">
              <a:rPr lang="ru-RU" altLang="ru-RU"/>
              <a:pPr/>
              <a:t>38</a:t>
            </a:fld>
            <a:endParaRPr lang="ru-RU" altLang="ru-RU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/>
              <a:t>Конституция СССР 1924 г.</a:t>
            </a:r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1400" b="1"/>
              <a:t>Декларация об образовании союза советских социалистических республик</a:t>
            </a:r>
          </a:p>
          <a:p>
            <a:pPr>
              <a:lnSpc>
                <a:spcPct val="90000"/>
              </a:lnSpc>
            </a:pPr>
            <a:r>
              <a:rPr lang="ru-RU" altLang="ru-RU" sz="1400" b="1"/>
              <a:t>Договор об образовании союза советских социалистических республик:</a:t>
            </a:r>
          </a:p>
          <a:p>
            <a:pPr>
              <a:lnSpc>
                <a:spcPct val="90000"/>
              </a:lnSpc>
            </a:pPr>
            <a:r>
              <a:rPr lang="ru-RU" altLang="ru-RU" sz="1400" b="1"/>
              <a:t>1. О предметах ведения верховных органов власти союза советских социалистических республик </a:t>
            </a:r>
          </a:p>
          <a:p>
            <a:pPr>
              <a:lnSpc>
                <a:spcPct val="90000"/>
              </a:lnSpc>
            </a:pPr>
            <a:r>
              <a:rPr lang="ru-RU" altLang="ru-RU" sz="1400" b="1"/>
              <a:t>2. О суверенных правах союзных республик и о союзном гражданстве </a:t>
            </a:r>
          </a:p>
          <a:p>
            <a:pPr>
              <a:lnSpc>
                <a:spcPct val="90000"/>
              </a:lnSpc>
            </a:pPr>
            <a:r>
              <a:rPr lang="ru-RU" altLang="ru-RU" sz="1400" b="1"/>
              <a:t>3. О съезде Советов союза советских социалистических республик </a:t>
            </a:r>
          </a:p>
          <a:p>
            <a:pPr>
              <a:lnSpc>
                <a:spcPct val="90000"/>
              </a:lnSpc>
            </a:pPr>
            <a:r>
              <a:rPr lang="ru-RU" altLang="ru-RU" sz="1400" b="1"/>
              <a:t>4. О Центральном исполнительном комитете союза советских социалистических республик </a:t>
            </a:r>
          </a:p>
          <a:p>
            <a:pPr>
              <a:lnSpc>
                <a:spcPct val="90000"/>
              </a:lnSpc>
            </a:pPr>
            <a:r>
              <a:rPr lang="ru-RU" altLang="ru-RU" sz="1400" b="1"/>
              <a:t>5. О Президиуме Центрального исполнительного комитета Союза Советских Социалистических Республик </a:t>
            </a:r>
          </a:p>
        </p:txBody>
      </p:sp>
      <p:sp>
        <p:nvSpPr>
          <p:cNvPr id="75784" name="Rectangle 8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1400" b="1"/>
              <a:t>6. О Совете народных комиссаров союза советских социалистических республик</a:t>
            </a:r>
          </a:p>
          <a:p>
            <a:pPr>
              <a:lnSpc>
                <a:spcPct val="90000"/>
              </a:lnSpc>
            </a:pPr>
            <a:r>
              <a:rPr lang="ru-RU" altLang="ru-RU" sz="1400" b="1"/>
              <a:t>7. О Верховном суде союза советских социалистических республик </a:t>
            </a:r>
          </a:p>
          <a:p>
            <a:pPr>
              <a:lnSpc>
                <a:spcPct val="90000"/>
              </a:lnSpc>
            </a:pPr>
            <a:r>
              <a:rPr lang="ru-RU" altLang="ru-RU" sz="1400" b="1"/>
              <a:t>8. О народных комиссариатах Союза Советских Социалистических Республик </a:t>
            </a:r>
          </a:p>
          <a:p>
            <a:pPr>
              <a:lnSpc>
                <a:spcPct val="90000"/>
              </a:lnSpc>
            </a:pPr>
            <a:r>
              <a:rPr lang="ru-RU" altLang="ru-RU" sz="1400" b="1"/>
              <a:t>9. Об Объединенном государственном политическом управлении (ОГПУ)</a:t>
            </a:r>
            <a:endParaRPr lang="ru-RU" altLang="ru-RU" sz="1400" b="1" i="1"/>
          </a:p>
          <a:p>
            <a:pPr>
              <a:lnSpc>
                <a:spcPct val="90000"/>
              </a:lnSpc>
            </a:pPr>
            <a:r>
              <a:rPr lang="ru-RU" altLang="ru-RU" sz="1400" b="1"/>
              <a:t>10. О союзных республиках (</a:t>
            </a:r>
            <a:r>
              <a:rPr lang="ru-RU" altLang="ru-RU" sz="1400" b="1" i="1"/>
              <a:t>основы организации власти в ССР</a:t>
            </a:r>
            <a:r>
              <a:rPr lang="ru-RU" altLang="ru-RU" sz="1400" b="1"/>
              <a:t>)</a:t>
            </a:r>
          </a:p>
          <a:p>
            <a:pPr>
              <a:lnSpc>
                <a:spcPct val="90000"/>
              </a:lnSpc>
            </a:pPr>
            <a:r>
              <a:rPr lang="ru-RU" altLang="ru-RU" sz="1400" b="1"/>
              <a:t>11. О гербе, флаге и столице Союза Советских Социалистических Республик </a:t>
            </a:r>
          </a:p>
          <a:p>
            <a:pPr>
              <a:lnSpc>
                <a:spcPct val="90000"/>
              </a:lnSpc>
            </a:pPr>
            <a:r>
              <a:rPr lang="ru-RU" altLang="ru-RU" sz="1400" b="1"/>
              <a:t>Нет главы о правовом положении личности. </a:t>
            </a:r>
          </a:p>
          <a:p>
            <a:pPr>
              <a:lnSpc>
                <a:spcPct val="90000"/>
              </a:lnSpc>
            </a:pPr>
            <a:r>
              <a:rPr lang="ru-RU" altLang="ru-RU" sz="1400" b="1"/>
              <a:t>Неравное избирательное право. Сохранение лишенцев, хотя о них впрямую не говорится.</a:t>
            </a:r>
          </a:p>
          <a:p>
            <a:pPr>
              <a:lnSpc>
                <a:spcPct val="80000"/>
              </a:lnSpc>
            </a:pPr>
            <a:endParaRPr lang="ru-RU" altLang="ru-RU" sz="1400" b="1"/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75770-D0A8-40A9-AAB8-CF9485FAB84C}" type="slidenum">
              <a:rPr lang="ru-RU" altLang="ru-RU"/>
              <a:pPr/>
              <a:t>39</a:t>
            </a:fld>
            <a:endParaRPr lang="ru-RU" altLang="ru-RU"/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/>
              <a:t>Конституция СССР 1936 г.</a:t>
            </a:r>
            <a:br>
              <a:rPr lang="ru-RU" altLang="ru-RU" sz="4000" b="1"/>
            </a:br>
            <a:r>
              <a:rPr lang="ru-RU" altLang="ru-RU" sz="4000" b="1"/>
              <a:t> </a:t>
            </a:r>
            <a:r>
              <a:rPr lang="ru-RU" altLang="ru-RU" sz="2000" b="1"/>
              <a:t>В союзных республиках практически ее копии приняты в 1937 г.</a:t>
            </a:r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ru-RU" altLang="ru-RU" sz="2400" u="sng"/>
              <a:t>Система власти</a:t>
            </a:r>
            <a:r>
              <a:rPr lang="ru-RU" altLang="ru-RU" sz="2400"/>
              <a:t>: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Верховный совет СССР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Его постоянно действующий орган – Президиум ВС СССР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Совет министров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Перечень наркоматов (министерств с 1952 г.)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Верховный суд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Прокуратура</a:t>
            </a:r>
          </a:p>
          <a:p>
            <a:pPr>
              <a:lnSpc>
                <a:spcPct val="90000"/>
              </a:lnSpc>
            </a:pPr>
            <a:endParaRPr lang="ru-RU" altLang="ru-RU" sz="2400"/>
          </a:p>
        </p:txBody>
      </p:sp>
      <p:sp>
        <p:nvSpPr>
          <p:cNvPr id="79880" name="Rectangle 8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ru-RU" altLang="ru-RU" sz="2400" u="sng"/>
              <a:t>Основные особенности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Глава о правах и обязанностях граждан. Но политические права оговариваются условиями: «в интересах социалистического строительства» 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Равное избирательное право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Исчезают «лишенцы»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2B915-2FD5-45E1-8DCF-7B66A3F997CF}" type="slidenum">
              <a:rPr lang="ru-RU" altLang="ru-RU"/>
              <a:pPr/>
              <a:t>4</a:t>
            </a:fld>
            <a:endParaRPr lang="ru-RU" altLang="ru-RU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25538"/>
          </a:xfrm>
        </p:spPr>
        <p:txBody>
          <a:bodyPr/>
          <a:lstStyle/>
          <a:p>
            <a:r>
              <a:rPr lang="ru-RU" altLang="ru-RU" sz="2800"/>
              <a:t>Иные употребления слова «конституция»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268413"/>
            <a:ext cx="8158162" cy="5184775"/>
          </a:xfrm>
        </p:spPr>
        <p:txBody>
          <a:bodyPr/>
          <a:lstStyle/>
          <a:p>
            <a:pPr algn="ctr">
              <a:lnSpc>
                <a:spcPct val="150000"/>
              </a:lnSpc>
              <a:buFontTx/>
              <a:buNone/>
            </a:pPr>
            <a:r>
              <a:rPr lang="ru-RU" altLang="ru-RU" sz="2400" b="1"/>
              <a:t>Конституция – от лат. </a:t>
            </a:r>
            <a:r>
              <a:rPr lang="en-US" altLang="ru-RU" sz="2400" b="1"/>
              <a:t>constitutio - </a:t>
            </a:r>
            <a:r>
              <a:rPr lang="ru-RU" altLang="ru-RU" sz="2400" b="1"/>
              <a:t>«</a:t>
            </a:r>
            <a:r>
              <a:rPr lang="ru-RU" altLang="ru-RU" sz="2400" b="1" i="1"/>
              <a:t>устанавливаю</a:t>
            </a:r>
            <a:r>
              <a:rPr lang="ru-RU" altLang="ru-RU" sz="2400" b="1"/>
              <a:t>» </a:t>
            </a:r>
            <a:endParaRPr lang="en-US" altLang="ru-RU" sz="2400" b="1"/>
          </a:p>
          <a:p>
            <a:pPr>
              <a:lnSpc>
                <a:spcPct val="150000"/>
              </a:lnSpc>
            </a:pPr>
            <a:r>
              <a:rPr lang="ru-RU" altLang="ru-RU" sz="2000" b="1"/>
              <a:t>Конституция (биол.) - морфологические и функциональные особенности организма животных и человека, сложившиеся на основе наследственных и приобретенных свойств</a:t>
            </a:r>
          </a:p>
          <a:p>
            <a:pPr>
              <a:lnSpc>
                <a:spcPct val="150000"/>
              </a:lnSpc>
            </a:pPr>
            <a:r>
              <a:rPr lang="ru-RU" altLang="ru-RU" sz="2000" b="1"/>
              <a:t>Конституция (юрид.) – некоторые акты римских императоров</a:t>
            </a:r>
          </a:p>
          <a:p>
            <a:pPr>
              <a:lnSpc>
                <a:spcPct val="150000"/>
              </a:lnSpc>
            </a:pPr>
            <a:r>
              <a:rPr lang="ru-RU" altLang="ru-RU" sz="2000" b="1"/>
              <a:t>Конституция (юрид.) – акты, определявшие структуру управления средневековых государств-городов (Венеция, Гамбург и др.). Иногда уставы монашеских орденов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8627-29FE-449B-A409-FA2B61C3DE1D}" type="slidenum">
              <a:rPr lang="ru-RU" altLang="ru-RU"/>
              <a:pPr/>
              <a:t>40</a:t>
            </a:fld>
            <a:endParaRPr lang="ru-RU" altLang="ru-RU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/>
              <a:t>Конституция СССР 1977 г. (РСФСР 1978 г.).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altLang="ru-RU" sz="2400" u="sng"/>
              <a:t>Основные особенности</a:t>
            </a:r>
            <a:r>
              <a:rPr lang="ru-RU" altLang="ru-RU" sz="2400"/>
              <a:t>:</a:t>
            </a:r>
          </a:p>
          <a:p>
            <a:pPr algn="just">
              <a:lnSpc>
                <a:spcPct val="80000"/>
              </a:lnSpc>
            </a:pPr>
            <a:r>
              <a:rPr lang="ru-RU" altLang="ru-RU" sz="2400"/>
              <a:t>Появляется большая преамбула в связи с новой идеологической установкой, что построено «общенародное социалистическое государство»</a:t>
            </a:r>
          </a:p>
          <a:p>
            <a:pPr algn="just">
              <a:lnSpc>
                <a:spcPct val="80000"/>
              </a:lnSpc>
            </a:pPr>
            <a:r>
              <a:rPr lang="ru-RU" altLang="ru-RU" sz="2400"/>
              <a:t>Система власти остается прежней</a:t>
            </a:r>
          </a:p>
          <a:p>
            <a:pPr algn="just">
              <a:lnSpc>
                <a:spcPct val="80000"/>
              </a:lnSpc>
            </a:pPr>
            <a:r>
              <a:rPr lang="ru-RU" altLang="ru-RU" sz="2400"/>
              <a:t>Советы переименованы из «советов депутатов трудящихся» в «советы народных депутатов»</a:t>
            </a:r>
          </a:p>
          <a:p>
            <a:pPr algn="just">
              <a:lnSpc>
                <a:spcPct val="80000"/>
              </a:lnSpc>
            </a:pPr>
            <a:r>
              <a:rPr lang="ru-RU" altLang="ru-RU" sz="2400"/>
              <a:t>Официально закреплен принцип «демократического централизма» (ст.3)</a:t>
            </a:r>
          </a:p>
          <a:p>
            <a:pPr algn="just">
              <a:lnSpc>
                <a:spcPct val="80000"/>
              </a:lnSpc>
            </a:pPr>
            <a:r>
              <a:rPr lang="ru-RU" altLang="ru-RU" sz="2400"/>
              <a:t>Закреплено ведущее место КПСС (ст.6)</a:t>
            </a:r>
          </a:p>
          <a:p>
            <a:pPr algn="just">
              <a:lnSpc>
                <a:spcPct val="80000"/>
              </a:lnSpc>
            </a:pPr>
            <a:r>
              <a:rPr lang="ru-RU" altLang="ru-RU" sz="2400"/>
              <a:t>Изъят перечень министерств</a:t>
            </a:r>
          </a:p>
          <a:p>
            <a:pPr algn="just">
              <a:lnSpc>
                <a:spcPct val="80000"/>
              </a:lnSpc>
            </a:pPr>
            <a:r>
              <a:rPr lang="ru-RU" altLang="ru-RU" sz="2400"/>
              <a:t>Провозглашено право обжаловать решения чиновников (не было подкреплено законодательно)</a:t>
            </a: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5CF80-5B72-45F6-B0D8-87A3302AE828}" type="slidenum">
              <a:rPr lang="ru-RU" altLang="ru-RU"/>
              <a:pPr/>
              <a:t>41</a:t>
            </a:fld>
            <a:endParaRPr lang="ru-RU" altLang="ru-RU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ru-RU" altLang="ru-RU" sz="2800" b="1"/>
              <a:t>Эрозия «республики Советов» в РСФСР после 1990 г.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125538"/>
            <a:ext cx="8713788" cy="5732462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altLang="ru-RU" sz="2000" b="1"/>
              <a:t>12 июня 1990 г. – Декларация о государственном суверенитете РСФСР</a:t>
            </a:r>
            <a:r>
              <a:rPr lang="ru-RU" altLang="ru-RU" sz="2000"/>
              <a:t>:</a:t>
            </a:r>
          </a:p>
          <a:p>
            <a:pPr algn="just">
              <a:lnSpc>
                <a:spcPct val="80000"/>
              </a:lnSpc>
            </a:pPr>
            <a:r>
              <a:rPr lang="ru-RU" altLang="ru-RU" sz="1800"/>
              <a:t>РСФСР есть </a:t>
            </a:r>
            <a:r>
              <a:rPr lang="ru-RU" altLang="ru-RU" sz="1800" b="1"/>
              <a:t>суверенное</a:t>
            </a:r>
            <a:r>
              <a:rPr lang="ru-RU" altLang="ru-RU" sz="1800"/>
              <a:t> государство;</a:t>
            </a:r>
          </a:p>
          <a:p>
            <a:pPr algn="just">
              <a:lnSpc>
                <a:spcPct val="80000"/>
              </a:lnSpc>
            </a:pPr>
            <a:r>
              <a:rPr lang="ru-RU" altLang="ru-RU" sz="1800" b="1"/>
              <a:t>полнота</a:t>
            </a:r>
            <a:r>
              <a:rPr lang="ru-RU" altLang="ru-RU" sz="1800"/>
              <a:t> власти РСФСР при решении всех вопросов государственной и общественной жизни, за исключением тех, которые ею </a:t>
            </a:r>
            <a:r>
              <a:rPr lang="ru-RU" altLang="ru-RU" sz="1800" b="1"/>
              <a:t>добровольно</a:t>
            </a:r>
            <a:r>
              <a:rPr lang="ru-RU" altLang="ru-RU" sz="1800"/>
              <a:t> передаются в ведение Союза ССР;</a:t>
            </a:r>
          </a:p>
          <a:p>
            <a:pPr algn="just">
              <a:lnSpc>
                <a:spcPct val="80000"/>
              </a:lnSpc>
            </a:pPr>
            <a:r>
              <a:rPr lang="ru-RU" altLang="ru-RU" sz="1800" b="1"/>
              <a:t>верховенство Конституции РСФСР</a:t>
            </a:r>
            <a:r>
              <a:rPr lang="ru-RU" altLang="ru-RU" sz="1800"/>
              <a:t> и Законов РСФСР на всей территории РСФСР; действие актов Союза ССР, вступающих в противоречие с суверенными правами РСФСР, приостанавливается Республикой на своей территории;</a:t>
            </a:r>
          </a:p>
          <a:p>
            <a:pPr algn="just">
              <a:lnSpc>
                <a:spcPct val="80000"/>
              </a:lnSpc>
            </a:pPr>
            <a:r>
              <a:rPr lang="ru-RU" altLang="ru-RU" sz="1800"/>
              <a:t>Всем гражданам РСФСР гарантируются права и свободы, в т.ч. предусмотренные </a:t>
            </a:r>
            <a:r>
              <a:rPr lang="ru-RU" altLang="ru-RU" sz="1800" b="1"/>
              <a:t>общепризнанными нормами международного права</a:t>
            </a:r>
          </a:p>
          <a:p>
            <a:pPr algn="just">
              <a:lnSpc>
                <a:spcPct val="80000"/>
              </a:lnSpc>
            </a:pPr>
            <a:r>
              <a:rPr lang="ru-RU" altLang="ru-RU" sz="1800"/>
              <a:t>РСФСР гарантирует всем гражданам, политическим партиям, общественным организациям, массовым движениям и религиозным организациям, действующим в рамках Конституции РСФСР, равные правовые возможности участвовать в управлении государственными и общественными делами (</a:t>
            </a:r>
            <a:r>
              <a:rPr lang="ru-RU" altLang="ru-RU" sz="1800" b="1"/>
              <a:t>плюрализм</a:t>
            </a:r>
            <a:r>
              <a:rPr lang="ru-RU" altLang="ru-RU" sz="1800"/>
              <a:t>);</a:t>
            </a:r>
          </a:p>
          <a:p>
            <a:pPr algn="just">
              <a:lnSpc>
                <a:spcPct val="80000"/>
              </a:lnSpc>
            </a:pPr>
            <a:r>
              <a:rPr lang="ru-RU" altLang="ru-RU" sz="1800" b="1"/>
              <a:t>Разделение законодательной, исполнительной и судебной властей</a:t>
            </a:r>
            <a:r>
              <a:rPr lang="ru-RU" altLang="ru-RU" sz="1800"/>
              <a:t> является важнейшим принципом функционирования РСФСР как правового государства;</a:t>
            </a:r>
          </a:p>
          <a:p>
            <a:pPr algn="just">
              <a:lnSpc>
                <a:spcPct val="80000"/>
              </a:lnSpc>
            </a:pPr>
            <a:r>
              <a:rPr lang="ru-RU" altLang="ru-RU" sz="1800"/>
              <a:t>Декларация является </a:t>
            </a:r>
            <a:r>
              <a:rPr lang="ru-RU" altLang="ru-RU" sz="1800" b="1"/>
              <a:t>основой для разработки новой Конституции</a:t>
            </a:r>
            <a:r>
              <a:rPr lang="ru-RU" altLang="ru-RU" sz="1800"/>
              <a:t> РСФСР, заключения Союзного договора.</a:t>
            </a:r>
          </a:p>
          <a:p>
            <a:pPr algn="just">
              <a:lnSpc>
                <a:spcPct val="80000"/>
              </a:lnSpc>
            </a:pPr>
            <a:endParaRPr lang="ru-RU" altLang="ru-RU" sz="1800"/>
          </a:p>
          <a:p>
            <a:pPr lvl="3" algn="just">
              <a:lnSpc>
                <a:spcPct val="80000"/>
              </a:lnSpc>
            </a:pPr>
            <a:endParaRPr lang="ru-RU" altLang="ru-RU" sz="1000"/>
          </a:p>
          <a:p>
            <a:pPr lvl="3" algn="just">
              <a:lnSpc>
                <a:spcPct val="80000"/>
              </a:lnSpc>
            </a:pPr>
            <a:endParaRPr lang="ru-RU" altLang="ru-RU" sz="1000"/>
          </a:p>
          <a:p>
            <a:pPr lvl="3" algn="just">
              <a:lnSpc>
                <a:spcPct val="80000"/>
              </a:lnSpc>
            </a:pPr>
            <a:endParaRPr lang="ru-RU" altLang="ru-RU" sz="1000"/>
          </a:p>
          <a:p>
            <a:pPr lvl="3">
              <a:lnSpc>
                <a:spcPct val="80000"/>
              </a:lnSpc>
            </a:pPr>
            <a:endParaRPr lang="ru-RU" altLang="ru-RU" sz="1000"/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2B79-856A-43A0-88FD-F966C95DDCD7}" type="slidenum">
              <a:rPr lang="ru-RU" altLang="ru-RU"/>
              <a:pPr/>
              <a:t>42</a:t>
            </a:fld>
            <a:endParaRPr lang="ru-RU" altLang="ru-RU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400" b="1"/>
              <a:t>Эрозия «республики Советов» в РСФСР после 1990г.</a:t>
            </a:r>
            <a:br>
              <a:rPr lang="ru-RU" altLang="ru-RU" sz="2400" b="1"/>
            </a:br>
            <a:r>
              <a:rPr lang="ru-RU" altLang="ru-RU" sz="2400" b="1"/>
              <a:t>(продолжение)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1438"/>
            <a:ext cx="8785225" cy="55165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Введение в Конституцию должности Президента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Изменение ст.3 (вместо демцентрализма) и ст.6 (фактически многопартийность)   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12 июня 1991 г. – выборы первого Президента РСФСР (РФ)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Декларация прав и свобод человека и гражданина от 22 ноября 1991 г. </a:t>
            </a:r>
            <a:r>
              <a:rPr lang="ru-RU" altLang="ru-RU" sz="1600"/>
              <a:t>(</a:t>
            </a:r>
            <a:r>
              <a:rPr lang="ru-RU" altLang="ru-RU" sz="1600" i="1"/>
              <a:t>фактически полностью вошла в текст нынешней Конституции РФ</a:t>
            </a:r>
            <a:r>
              <a:rPr lang="ru-RU" altLang="ru-RU" sz="1600"/>
              <a:t>)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Крушение власти КПСС после путча 19-21 августа 1991 г.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Столкновение двух систем власти – разделения властей с полновластием Советов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1993 год: Указ Президента РФ №1400, мятеж 2 октября и подавление 3-4 октября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12 декабря 1993 г. – принятие Конституции России всенародным голосованием. Формирование Парламента на основе Положения, изданного Президентом РФ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7090E-DF50-4514-9A99-87CDA349DC8D}" type="slidenum">
              <a:rPr lang="ru-RU" altLang="ru-RU"/>
              <a:pPr/>
              <a:t>43</a:t>
            </a:fld>
            <a:endParaRPr lang="ru-RU" altLang="ru-RU"/>
          </a:p>
        </p:txBody>
      </p:sp>
      <p:sp>
        <p:nvSpPr>
          <p:cNvPr id="109572" name="Rectangle 4"/>
          <p:cNvSpPr>
            <a:spLocks noGrp="1" noChangeArrowheads="1"/>
          </p:cNvSpPr>
          <p:nvPr>
            <p:ph type="title"/>
          </p:nvPr>
        </p:nvSpPr>
        <p:spPr>
          <a:xfrm>
            <a:off x="539750" y="765175"/>
            <a:ext cx="8229600" cy="3671888"/>
          </a:xfrm>
        </p:spPr>
        <p:txBody>
          <a:bodyPr/>
          <a:lstStyle/>
          <a:p>
            <a:r>
              <a:rPr lang="ru-RU" altLang="ru-RU"/>
              <a:t>Спасибо за внимание!</a:t>
            </a:r>
            <a:br>
              <a:rPr lang="ru-RU" altLang="ru-RU"/>
            </a:br>
            <a:endParaRPr lang="ru-RU" altLang="ru-RU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endParaRPr lang="ru-RU" altLang="ru-RU"/>
          </a:p>
          <a:p>
            <a:pPr>
              <a:buFontTx/>
              <a:buNone/>
            </a:pPr>
            <a:endParaRPr lang="ru-RU" altLang="ru-RU"/>
          </a:p>
          <a:p>
            <a:pPr>
              <a:buFontTx/>
              <a:buNone/>
            </a:pPr>
            <a:endParaRPr lang="ru-RU" altLang="ru-RU"/>
          </a:p>
          <a:p>
            <a:pPr algn="ctr">
              <a:buFontTx/>
              <a:buNone/>
            </a:pPr>
            <a:endParaRPr lang="ru-RU" altLang="ru-RU"/>
          </a:p>
          <a:p>
            <a:pPr>
              <a:buFontTx/>
              <a:buNone/>
            </a:pPr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133D-9971-44C7-B3DA-88C8A58116C7}" type="slidenum">
              <a:rPr lang="ru-RU" altLang="ru-RU"/>
              <a:pPr/>
              <a:t>5</a:t>
            </a:fld>
            <a:endParaRPr lang="ru-RU" altLang="ru-RU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88913"/>
            <a:ext cx="8229600" cy="1084262"/>
          </a:xfrm>
        </p:spPr>
        <p:txBody>
          <a:bodyPr/>
          <a:lstStyle/>
          <a:p>
            <a: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1-й уровень определения конституции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ru-RU" altLang="ru-RU"/>
          </a:p>
          <a:p>
            <a:pPr>
              <a:buFontTx/>
              <a:buNone/>
            </a:pPr>
            <a:endParaRPr lang="ru-RU" altLang="ru-RU"/>
          </a:p>
          <a:p>
            <a:pPr algn="ctr">
              <a:buFontTx/>
              <a:buNone/>
            </a:pPr>
            <a:endParaRPr lang="ru-RU" altLang="ru-RU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84213" y="2012950"/>
            <a:ext cx="7704137" cy="4186238"/>
          </a:xfrm>
          <a:prstGeom prst="rect">
            <a:avLst/>
          </a:prstGeom>
          <a:solidFill>
            <a:srgbClr val="D80702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2698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800" b="1">
                <a:solidFill>
                  <a:srgbClr val="000000"/>
                </a:solidFill>
              </a:rPr>
              <a:t>Конституция – это обладающий высшей юридической силой акт (совокупность актов), устанавливающий </a:t>
            </a:r>
            <a:r>
              <a:rPr lang="ru-RU" altLang="ru-RU" sz="2800" b="1" i="1">
                <a:solidFill>
                  <a:srgbClr val="000000"/>
                </a:solidFill>
              </a:rPr>
              <a:t>основы организации и жизнедеятельности</a:t>
            </a:r>
            <a:r>
              <a:rPr lang="ru-RU" altLang="ru-RU" sz="2800" b="1">
                <a:solidFill>
                  <a:srgbClr val="000000"/>
                </a:solidFill>
              </a:rPr>
              <a:t> общества и государства</a:t>
            </a:r>
          </a:p>
          <a:p>
            <a:pPr>
              <a:buFontTx/>
              <a:buChar char="•"/>
            </a:pPr>
            <a:endParaRPr lang="ru-RU" altLang="ru-RU" sz="2400"/>
          </a:p>
          <a:p>
            <a:pPr>
              <a:buFontTx/>
              <a:buChar char="•"/>
            </a:pPr>
            <a:r>
              <a:rPr lang="ru-RU" altLang="ru-RU" sz="2400"/>
              <a:t>На этом уровне фиксируется только формально-юридический аспект конституции</a:t>
            </a:r>
          </a:p>
          <a:p>
            <a:pPr>
              <a:buFontTx/>
              <a:buChar char="•"/>
            </a:pPr>
            <a:r>
              <a:rPr lang="ru-RU" altLang="ru-RU" sz="2400"/>
              <a:t>Сущность конституции здесь не раскрывается</a:t>
            </a:r>
            <a:r>
              <a:rPr lang="ru-RU" altLang="ru-RU" sz="2800" b="1"/>
              <a:t> </a:t>
            </a:r>
            <a:br>
              <a:rPr lang="ru-RU" altLang="ru-RU" sz="2800" b="1"/>
            </a:br>
            <a:endParaRPr lang="ru-RU" altLang="ru-RU" sz="28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42952-303B-4B89-A9F0-F6DAB889FF31}" type="slidenum">
              <a:rPr lang="ru-RU" altLang="ru-RU"/>
              <a:pPr/>
              <a:t>6</a:t>
            </a:fld>
            <a:endParaRPr lang="ru-RU" altLang="ru-RU"/>
          </a:p>
        </p:txBody>
      </p:sp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2-й уровень определения конституции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ru-RU" altLang="ru-RU"/>
          </a:p>
          <a:p>
            <a:pPr>
              <a:buFontTx/>
              <a:buNone/>
            </a:pPr>
            <a:endParaRPr lang="ru-RU" altLang="ru-RU"/>
          </a:p>
          <a:p>
            <a:pPr algn="ctr">
              <a:buFontTx/>
              <a:buNone/>
            </a:pPr>
            <a:endParaRPr lang="ru-RU" altLang="ru-RU"/>
          </a:p>
        </p:txBody>
      </p:sp>
      <p:sp>
        <p:nvSpPr>
          <p:cNvPr id="123908" name="Rectangle 4"/>
          <p:cNvSpPr>
            <a:spLocks noChangeArrowheads="1"/>
          </p:cNvSpPr>
          <p:nvPr/>
        </p:nvSpPr>
        <p:spPr bwMode="auto">
          <a:xfrm>
            <a:off x="684213" y="1484313"/>
            <a:ext cx="7704137" cy="5226050"/>
          </a:xfrm>
          <a:prstGeom prst="rect">
            <a:avLst/>
          </a:prstGeom>
          <a:solidFill>
            <a:schemeClr val="tx2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2698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800" b="1">
                <a:solidFill>
                  <a:srgbClr val="000000"/>
                </a:solidFill>
              </a:rPr>
              <a:t>Конституция - это обладающий высшей юридической силой акт (совокупность актов), </a:t>
            </a:r>
            <a:r>
              <a:rPr lang="ru-RU" altLang="ru-RU" sz="2800" b="1" i="1">
                <a:solidFill>
                  <a:srgbClr val="000000"/>
                </a:solidFill>
              </a:rPr>
              <a:t>устанавливающий конституционный строй</a:t>
            </a:r>
            <a:r>
              <a:rPr lang="ru-RU" altLang="ru-RU" sz="2800" b="1">
                <a:solidFill>
                  <a:srgbClr val="000000"/>
                </a:solidFill>
              </a:rPr>
              <a:t>, т.е. такие основы организации и жизнедеятельности общества и государства, которые не допускают монополию кого-либо на власть и тем самым обеспечивают подконтрольность государственной власти обществу, а следовательно, правовой характер государственности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E9AB-4522-45A4-9198-951F917B5A1A}" type="slidenum">
              <a:rPr lang="ru-RU" altLang="ru-RU"/>
              <a:pPr/>
              <a:t>7</a:t>
            </a:fld>
            <a:endParaRPr lang="ru-RU" altLang="ru-RU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Два понимания сущности конституции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600200"/>
            <a:ext cx="4316412" cy="4525963"/>
          </a:xfrm>
          <a:ln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Tx/>
              <a:buNone/>
            </a:pPr>
            <a:endParaRPr lang="ru-RU" altLang="ru-RU" sz="2800"/>
          </a:p>
          <a:p>
            <a:pPr algn="ctr">
              <a:buFontTx/>
              <a:buNone/>
            </a:pPr>
            <a:r>
              <a:rPr lang="ru-RU" altLang="ru-RU" sz="2800" b="1"/>
              <a:t>1. Реально существующее положение вещей, устанавливаемое тем, кто политически сильнее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244975" cy="4525963"/>
          </a:xfrm>
          <a:ln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Tx/>
              <a:buNone/>
            </a:pPr>
            <a:endParaRPr lang="ru-RU" altLang="ru-RU" sz="2800"/>
          </a:p>
          <a:p>
            <a:pPr algn="ctr">
              <a:buFontTx/>
              <a:buNone/>
            </a:pPr>
            <a:r>
              <a:rPr lang="ru-RU" altLang="ru-RU" sz="2800" b="1"/>
              <a:t>2. Национальный консенсус, или общественный договор об ограничении государственной власти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DA30C-C98C-4714-84B8-CE51743171C2}" type="slidenum">
              <a:rPr lang="ru-RU" altLang="ru-RU"/>
              <a:pPr/>
              <a:t>8</a:t>
            </a:fld>
            <a:endParaRPr lang="ru-RU" altLang="ru-RU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Конституция в первом понимании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800" u="sng"/>
              <a:t>Ф.Лассаль</a:t>
            </a:r>
            <a:r>
              <a:rPr lang="ru-RU" altLang="ru-RU" sz="2800"/>
              <a:t>: «Итак, господа, мы знаем теперь, что такое конституция страны, а именно: существующие в стране </a:t>
            </a:r>
            <a:r>
              <a:rPr lang="ru-RU" altLang="ru-RU" sz="2800" b="1"/>
              <a:t>фактические отношения силы</a:t>
            </a:r>
            <a:r>
              <a:rPr lang="ru-RU" altLang="ru-RU" sz="2800"/>
              <a:t>»</a:t>
            </a:r>
          </a:p>
          <a:p>
            <a:pPr>
              <a:lnSpc>
                <a:spcPct val="90000"/>
              </a:lnSpc>
            </a:pPr>
            <a:r>
              <a:rPr lang="ru-RU" altLang="ru-RU" sz="2800" u="sng"/>
              <a:t>В.И.Ленин</a:t>
            </a:r>
            <a:r>
              <a:rPr lang="ru-RU" altLang="ru-RU" sz="2800"/>
              <a:t>: «Сущность конституции в том, что основные законы государства вообще и законы, касающиеся избирательного права в представительные учреждения, их компетенция и пр., выражают </a:t>
            </a:r>
            <a:r>
              <a:rPr lang="ru-RU" altLang="ru-RU" sz="2800" b="1"/>
              <a:t>действительное соотношение сил в классовой борьбе</a:t>
            </a:r>
            <a:r>
              <a:rPr lang="ru-RU" altLang="ru-RU" sz="2800"/>
              <a:t>»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F296E-4911-4C76-9849-BA43F5F542A1}" type="slidenum">
              <a:rPr lang="ru-RU" altLang="ru-RU"/>
              <a:pPr/>
              <a:t>9</a:t>
            </a:fld>
            <a:endParaRPr lang="ru-RU" altLang="ru-RU"/>
          </a:p>
        </p:txBody>
      </p:sp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Конституция во втором понимании (формализация общественного договора)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ru-RU" altLang="ru-RU" sz="2000" b="1" u="sng"/>
              <a:t>Ж.-Ж.Руссо</a:t>
            </a:r>
            <a:r>
              <a:rPr lang="ru-RU" altLang="ru-RU" sz="2000" b="1"/>
              <a:t>: </a:t>
            </a:r>
          </a:p>
          <a:p>
            <a:pPr>
              <a:lnSpc>
                <a:spcPct val="75000"/>
              </a:lnSpc>
              <a:spcBef>
                <a:spcPts val="100"/>
              </a:spcBef>
            </a:pPr>
            <a:r>
              <a:rPr lang="ru-RU" altLang="ru-RU" sz="2000"/>
              <a:t>«Раз ни один человек не имеет естественной власти над себе подобными и поскольку сила не создает никакого права, то выходит, что </a:t>
            </a:r>
            <a:r>
              <a:rPr lang="ru-RU" altLang="ru-RU" sz="2000" u="sng"/>
              <a:t>основою любой законной власти среди людей могут быть только соглашения</a:t>
            </a:r>
            <a:r>
              <a:rPr lang="ru-RU" altLang="ru-RU" sz="2000"/>
              <a:t>».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Но </a:t>
            </a:r>
            <a:r>
              <a:rPr lang="ru-RU" altLang="ru-RU" sz="2000" u="sng"/>
              <a:t>не всякое соглашение допустимо</a:t>
            </a:r>
            <a:r>
              <a:rPr lang="ru-RU" altLang="ru-RU" sz="2000"/>
              <a:t>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000"/>
              <a:t>«Отказаться от своей свободы – это значит отречься от своего человеческого достоинства, от прав человеческой природы, даже от ее обязанностей. Невозможно никакое возмещение для того, кто от всего отказывается».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«Найти такую форму ассоциации, которая защищает и ограждает всею общею силою личность и имущество каждого из членов ассоциации, и благодаря которой каждый, соединяясь со всеми, подчиняется, однако, только самому себе и остается столь же свободным, как и прежде. Такова основная задача, которую разрешает Общественный договор»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6">
      <a:dk1>
        <a:srgbClr val="005A58"/>
      </a:dk1>
      <a:lt1>
        <a:srgbClr val="FFFFFF"/>
      </a:lt1>
      <a:dk2>
        <a:srgbClr val="008080"/>
      </a:dk2>
      <a:lt2>
        <a:srgbClr val="FFFF99"/>
      </a:lt2>
      <a:accent1>
        <a:srgbClr val="006462"/>
      </a:accent1>
      <a:accent2>
        <a:srgbClr val="6D6FC7"/>
      </a:accent2>
      <a:accent3>
        <a:srgbClr val="AAC0C0"/>
      </a:accent3>
      <a:accent4>
        <a:srgbClr val="DADADA"/>
      </a:accent4>
      <a:accent5>
        <a:srgbClr val="AAB8B7"/>
      </a:accent5>
      <a:accent6>
        <a:srgbClr val="6264B4"/>
      </a:accent6>
      <a:hlink>
        <a:srgbClr val="00FFFF"/>
      </a:hlink>
      <a:folHlink>
        <a:srgbClr val="00FF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1791</TotalTime>
  <Words>2026</Words>
  <Application>Microsoft Office PowerPoint</Application>
  <PresentationFormat>Экран (4:3)</PresentationFormat>
  <Paragraphs>340</Paragraphs>
  <Slides>43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45" baseType="lpstr">
      <vt:lpstr>Arial</vt:lpstr>
      <vt:lpstr>Оформление по умолчанию</vt:lpstr>
      <vt:lpstr>Тема 3  </vt:lpstr>
      <vt:lpstr>Вопросы темы</vt:lpstr>
      <vt:lpstr>Лекция 1</vt:lpstr>
      <vt:lpstr>Иные употребления слова «конституция»</vt:lpstr>
      <vt:lpstr>1-й уровень определения конституции</vt:lpstr>
      <vt:lpstr>2-й уровень определения конституции</vt:lpstr>
      <vt:lpstr>Два понимания сущности конституции</vt:lpstr>
      <vt:lpstr>Конституция в первом понимании</vt:lpstr>
      <vt:lpstr>Конституция во втором понимании (формализация общественного договора)</vt:lpstr>
      <vt:lpstr>Смысл конституции</vt:lpstr>
      <vt:lpstr>Взгляд на конституцию как на программу (цели и задачи)</vt:lpstr>
      <vt:lpstr>Первый этап мирового конституционного строительства (появление конституций современного типа)</vt:lpstr>
      <vt:lpstr>Второй этап мирового конституционного строительства (конец XIX-начало XX вв.)</vt:lpstr>
      <vt:lpstr>Третий этап мирового конституционного строительства (вторая половина XX вв.)</vt:lpstr>
      <vt:lpstr>Конституционная идеология</vt:lpstr>
      <vt:lpstr>Конституционные ценности (природа Конституции РФ)</vt:lpstr>
      <vt:lpstr>Конституционные ценности (природа Конституции РФ)</vt:lpstr>
      <vt:lpstr>Конституционные ценности (природа Конституции РФ)</vt:lpstr>
      <vt:lpstr>Конституционные ценности (природа Конституции РФ)</vt:lpstr>
      <vt:lpstr>Конец 1-й лекции</vt:lpstr>
      <vt:lpstr>Тема 3.  Конституция – правовой феномен современности. Конституция и конституционализм </vt:lpstr>
      <vt:lpstr>Классификация конституций По степени реальности:</vt:lpstr>
      <vt:lpstr>Классификация конституций По типу оформления:</vt:lpstr>
      <vt:lpstr> Классификация конституций   Писаные:</vt:lpstr>
      <vt:lpstr>Классификация конституций   Писаные (неконсолидированные):</vt:lpstr>
      <vt:lpstr>Классификация конституций   По способу принятия:</vt:lpstr>
      <vt:lpstr>Классификация конституций   По способу изменения:</vt:lpstr>
      <vt:lpstr>Классификация конституций   По сроку действия:</vt:lpstr>
      <vt:lpstr>Юридические свойства конституции (1)</vt:lpstr>
      <vt:lpstr>Юридические свойства конституции (2)</vt:lpstr>
      <vt:lpstr>Юридические свойства конституции (3)</vt:lpstr>
      <vt:lpstr>Юридические свойства конституции (4)</vt:lpstr>
      <vt:lpstr>КОНСТИТУЦИОННОЕ РАЗВИТИЕ РОССИИ (1905-1993гг.) </vt:lpstr>
      <vt:lpstr>Основные Государственные законы Российской Империи 1906 г.</vt:lpstr>
      <vt:lpstr>2 марта 1917 г.</vt:lpstr>
      <vt:lpstr>3-4 июля – 25 октября1917 г.</vt:lpstr>
      <vt:lpstr>Конституция РСФСР – 10 июля 1918 г.</vt:lpstr>
      <vt:lpstr>Конституция СССР 1924 г.</vt:lpstr>
      <vt:lpstr>Конституция СССР 1936 г.  В союзных республиках практически ее копии приняты в 1937 г.</vt:lpstr>
      <vt:lpstr>Конституция СССР 1977 г. (РСФСР 1978 г.).</vt:lpstr>
      <vt:lpstr>Эрозия «республики Советов» в РСФСР после 1990 г.</vt:lpstr>
      <vt:lpstr>Эрозия «республики Советов» в РСФСР после 1990г. (продолжение)</vt:lpstr>
      <vt:lpstr>Спасибо за внимание! </vt:lpstr>
    </vt:vector>
  </TitlesOfParts>
  <Company>HOUM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 Конституция – правовой феномен современности. Конституция и конституционализм </dc:title>
  <dc:creator>MAK</dc:creator>
  <cp:lastModifiedBy>admin</cp:lastModifiedBy>
  <cp:revision>34</cp:revision>
  <dcterms:created xsi:type="dcterms:W3CDTF">2007-02-24T08:21:04Z</dcterms:created>
  <dcterms:modified xsi:type="dcterms:W3CDTF">2015-04-08T17:14:32Z</dcterms:modified>
</cp:coreProperties>
</file>