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4" r:id="rId2"/>
    <p:sldMasterId id="2147483656" r:id="rId3"/>
  </p:sldMasterIdLst>
  <p:sldIdLst>
    <p:sldId id="256" r:id="rId4"/>
    <p:sldId id="257" r:id="rId5"/>
    <p:sldId id="258" r:id="rId6"/>
    <p:sldId id="259" r:id="rId7"/>
    <p:sldId id="269" r:id="rId8"/>
    <p:sldId id="260" r:id="rId9"/>
    <p:sldId id="261" r:id="rId10"/>
    <p:sldId id="270" r:id="rId11"/>
    <p:sldId id="262" r:id="rId12"/>
    <p:sldId id="271" r:id="rId13"/>
    <p:sldId id="263" r:id="rId14"/>
    <p:sldId id="272" r:id="rId15"/>
    <p:sldId id="264" r:id="rId16"/>
    <p:sldId id="265" r:id="rId17"/>
    <p:sldId id="266" r:id="rId18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141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1000" y="457200"/>
            <a:ext cx="8397875" cy="5562600"/>
            <a:chOff x="240" y="288"/>
            <a:chExt cx="5290" cy="350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blackWhite">
            <a:xfrm>
              <a:off x="240" y="288"/>
              <a:ext cx="5290" cy="350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Times New Roman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285" y="336"/>
              <a:ext cx="5184" cy="3408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Times New Roman" charset="0"/>
              </a:endParaRPr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576" y="2256"/>
              <a:ext cx="460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2048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</p:spPr>
        <p:txBody>
          <a:bodyPr anchorCtr="1"/>
          <a:lstStyle>
            <a:lvl1pPr algn="ctr">
              <a:defRPr sz="6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8732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536575" y="6248400"/>
            <a:ext cx="2054225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251200" y="6248400"/>
            <a:ext cx="2887663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8150" y="62579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1269833-69FD-40CF-B5A9-F6DD88A2E03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90100363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A43F8-AFA3-494B-860F-AF658D1A597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85561493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48450" y="473075"/>
            <a:ext cx="2038350" cy="53943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473075"/>
            <a:ext cx="5962650" cy="53943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BBCD9-4419-443D-A19C-8305D7D6193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1151346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>
              <a:latin typeface="Times New Roman" charset="0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>
              <a:latin typeface="Times New Roman" charset="0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>
              <a:latin typeface="Times New Roman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99FC6D82-5FA7-42B6-BDA2-B3FF2A777C1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241510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046CBF-AD2A-4183-AF7E-DC82D4FBA45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86309633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8AC8D4-A009-483C-9546-12625D5EE8C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25305840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55467A-9A2E-43A7-A799-DFCDCBD462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06079717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F9103-337B-4367-8FD7-A7A22BEC5DD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5571595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3C7A80-692C-439E-995F-E0F0214C691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48801898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40D017-3F29-41CB-A160-826B607437C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1205522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08795D-6F66-4F22-8119-F5B0CBF3FBE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3162309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7FBAA3-0FC3-4E8D-9A0A-9FB3FE2EE11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2106528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9847C8-7866-4456-B199-99EAA826E7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49136323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7BE2B5-F710-4E76-9E4D-DE2DF306BAC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9938493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402E1F-18FB-425A-8E0F-77A072DFA11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4045295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E4D243-EA5F-43A6-81C1-6875EC5187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1303246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F29CB6-DE99-44B6-8920-5AD98BF754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16518617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E4CC4D-DA92-4E4A-A4AC-C50181913B0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9375380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5FDA33-EED2-4CEF-8EF3-5CCC6ADFBE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50284776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D9045B-F386-454D-85C7-3256AA7891F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50481895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B2D508-C9BA-4599-8DC1-C9F79BAD58B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06031805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355150-E646-4449-86E3-50EA79BFADC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22864173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432E41-84DA-4DCB-87EE-5EB68B1FAF6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617161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23E8DA-8D84-4B6A-81EA-97FCF6810FC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54106174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F12734-F7EC-4429-97E3-A80498614B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89500390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7C57CC-191F-4D07-9BA9-C17180ABBA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22286384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55E600-829E-4CF3-BA25-F5BF47F2F97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81698079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D6602F-9683-4E8F-BAB4-821A4C2BE1D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45451812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4A992F-94D4-465C-8720-7B199EB106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3881066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220AE-D583-4CA8-A97E-A59CAA02FE0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4676168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C5787A-8FCC-4309-B9EC-FDD22D3C75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6212446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752872-5539-4F57-AD3B-0E0150ECF53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7548862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418254-C143-4F42-AE67-6E495A233B2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9829458"/>
      </p:ext>
    </p:extLst>
  </p:cSld>
  <p:clrMapOvr>
    <a:masterClrMapping/>
  </p:clrMapOvr>
  <p:transition spd="med">
    <p:wheel/>
    <p:sndAc>
      <p:stSnd>
        <p:snd r:embed="rId1" name="arrow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228600" y="228600"/>
            <a:ext cx="8686800" cy="5943600"/>
            <a:chOff x="144" y="144"/>
            <a:chExt cx="5472" cy="3744"/>
          </a:xfrm>
        </p:grpSpPr>
        <p:sp>
          <p:nvSpPr>
            <p:cNvPr id="19459" name="Rectangle 3"/>
            <p:cNvSpPr>
              <a:spLocks noChangeArrowheads="1"/>
            </p:cNvSpPr>
            <p:nvPr/>
          </p:nvSpPr>
          <p:spPr bwMode="auto">
            <a:xfrm>
              <a:off x="144" y="144"/>
              <a:ext cx="5472" cy="3744"/>
            </a:xfrm>
            <a:prstGeom prst="rect">
              <a:avLst/>
            </a:prstGeom>
            <a:solidFill>
              <a:schemeClr val="bg1"/>
            </a:solidFill>
            <a:ln w="4445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Times New Roman" charset="0"/>
              </a:endParaRPr>
            </a:p>
          </p:txBody>
        </p:sp>
        <p:sp>
          <p:nvSpPr>
            <p:cNvPr id="19460" name="Rectangle 4"/>
            <p:cNvSpPr>
              <a:spLocks noChangeArrowheads="1"/>
            </p:cNvSpPr>
            <p:nvPr/>
          </p:nvSpPr>
          <p:spPr bwMode="blackWhite">
            <a:xfrm>
              <a:off x="193" y="193"/>
              <a:ext cx="5373" cy="3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2400">
                <a:latin typeface="Times New Roman" charset="0"/>
              </a:endParaRPr>
            </a:p>
          </p:txBody>
        </p:sp>
        <p:sp>
          <p:nvSpPr>
            <p:cNvPr id="19461" name="Line 5"/>
            <p:cNvSpPr>
              <a:spLocks noChangeShapeType="1"/>
            </p:cNvSpPr>
            <p:nvPr/>
          </p:nvSpPr>
          <p:spPr bwMode="auto">
            <a:xfrm>
              <a:off x="336" y="1092"/>
              <a:ext cx="5136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73075"/>
            <a:ext cx="8153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828800"/>
            <a:ext cx="81534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2484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FCA55AD6-D839-4963-AB08-AE6F422C1F3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ransition spd="med">
    <p:wheel/>
    <p:sndAc>
      <p:stSnd>
        <p:snd r:embed="rId13" name="arrow.wav"/>
      </p:stSnd>
    </p:sndAc>
  </p:transition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2D3E0C8C-BBC0-4B1D-9442-5EE422DDC911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7656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>
              <a:latin typeface="Times New Roman" charset="0"/>
            </a:endParaRPr>
          </a:p>
        </p:txBody>
      </p:sp>
      <p:sp>
        <p:nvSpPr>
          <p:cNvPr id="27657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>
              <a:latin typeface="Times New Roman" charset="0"/>
            </a:endParaRPr>
          </a:p>
        </p:txBody>
      </p:sp>
      <p:sp>
        <p:nvSpPr>
          <p:cNvPr id="27658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 spd="med">
    <p:wheel/>
    <p:sndAc>
      <p:stSnd>
        <p:snd r:embed="rId13" name="arrow.wav"/>
      </p:stSnd>
    </p:sndAc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anose="05000000000000000000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D679EF7-0995-4903-882A-AC316C980A0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ransition spd="med">
    <p:wheel/>
    <p:sndAc>
      <p:stSnd>
        <p:snd r:embed="rId13" name="arrow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&#1078;)\&#1076;&#1086;&#1082;&#1091;&#1084;&#1077;&#1085;&#1090;&#1099;\&#1059;&#1076;&#1043;&#1059;\&#1055;&#1088;&#1072;&#1074;&#1086;\18.05x10.1%20-%20Harry%20Nilsson%20-%20Coconut.mp3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altLang="ru-RU" i="1" smtClean="0">
                <a:latin typeface="Monotype Corsiva" panose="03010101010201010101" pitchFamily="66" charset="0"/>
              </a:rPr>
              <a:t>Презентация по теме «Особенности правоотношения»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 altLang="ru-RU" i="1" smtClean="0">
                <a:latin typeface="Monotype Corsiva" panose="03010101010201010101" pitchFamily="66" charset="0"/>
              </a:rPr>
              <a:t>Выполнила: Бутусова Анастасия</a:t>
            </a:r>
          </a:p>
          <a:p>
            <a:pPr eaLnBrk="1" hangingPunct="1"/>
            <a:r>
              <a:rPr lang="ru-RU" altLang="ru-RU" i="1" smtClean="0">
                <a:latin typeface="Monotype Corsiva" panose="03010101010201010101" pitchFamily="66" charset="0"/>
              </a:rPr>
              <a:t>602-11</a:t>
            </a:r>
          </a:p>
          <a:p>
            <a:pPr eaLnBrk="1" hangingPunct="1"/>
            <a:endParaRPr lang="ru-RU" altLang="ru-RU" smtClean="0"/>
          </a:p>
        </p:txBody>
      </p:sp>
      <p:pic>
        <p:nvPicPr>
          <p:cNvPr id="5124" name="18.05x10.1 - Harry Nilsson - Coconut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324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/>
    <p:sndAc>
      <p:stSnd>
        <p:snd r:embed="rId3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1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6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12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heel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Признаки: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90550" indent="-59055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Носит общий характер</a:t>
            </a:r>
          </a:p>
          <a:p>
            <a:pPr marL="590550" indent="-59055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Формально определена</a:t>
            </a:r>
          </a:p>
          <a:p>
            <a:pPr marL="590550" indent="-59055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Носит общеобязательный характер</a:t>
            </a:r>
          </a:p>
          <a:p>
            <a:pPr marL="590550" indent="-59055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Образует определенную систему</a:t>
            </a:r>
          </a:p>
          <a:p>
            <a:pPr marL="590550" indent="-59055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Рассчитана на неоднократность действия</a:t>
            </a:r>
          </a:p>
          <a:p>
            <a:pPr marL="590550" indent="-59055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Носит неперсонифицируемый характер</a:t>
            </a:r>
          </a:p>
          <a:p>
            <a:pPr marL="590550" indent="-59055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Процедурность </a:t>
            </a:r>
          </a:p>
        </p:txBody>
      </p:sp>
    </p:spTree>
  </p:cSld>
  <p:clrMapOvr>
    <a:masterClrMapping/>
  </p:clrMapOvr>
  <p:transition spd="med">
    <p:wheel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heel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/>
              <a:t>Классификация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800600"/>
          </a:xfrm>
        </p:spPr>
        <p:txBody>
          <a:bodyPr/>
          <a:lstStyle/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1200" smtClean="0"/>
              <a:t>По отраслям права</a:t>
            </a:r>
          </a:p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1200" smtClean="0"/>
              <a:t>По характеру регулирования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200" smtClean="0"/>
              <a:t>Нормы материального права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200" smtClean="0"/>
              <a:t>Нормы процессуального права</a:t>
            </a:r>
          </a:p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1200" smtClean="0"/>
              <a:t>В зависимости от степени абстрактности сформулированного правила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200" smtClean="0"/>
              <a:t>Абстрактные нормы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200" smtClean="0"/>
              <a:t>Казуистические</a:t>
            </a:r>
          </a:p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1200" smtClean="0"/>
              <a:t>От того, насколько точно указанно в гипотезе фактического обстоятельства случая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200" smtClean="0"/>
              <a:t>Абсолютно определенная норма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200" smtClean="0"/>
              <a:t>Относительно определенная норма</a:t>
            </a:r>
          </a:p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1200" smtClean="0"/>
              <a:t>По объему гипотез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200" smtClean="0"/>
              <a:t>Простые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200" smtClean="0"/>
              <a:t>Сложные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200" smtClean="0"/>
              <a:t>Альтернативные</a:t>
            </a:r>
          </a:p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1200" smtClean="0"/>
              <a:t>По степени определенности диспозиции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200" smtClean="0"/>
              <a:t>Абсолютно определенная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200" smtClean="0"/>
              <a:t>Относительно определенная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200" smtClean="0"/>
              <a:t>Бланкетные нормы</a:t>
            </a:r>
          </a:p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1200" smtClean="0"/>
              <a:t>По степени определенности санкции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200" smtClean="0"/>
              <a:t>Абсолютная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200" smtClean="0"/>
              <a:t>Относительная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200" smtClean="0"/>
              <a:t>Кумулятивные</a:t>
            </a:r>
          </a:p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endParaRPr lang="ru-RU" altLang="ru-RU" sz="1200" smtClean="0"/>
          </a:p>
        </p:txBody>
      </p:sp>
    </p:spTree>
  </p:cSld>
  <p:clrMapOvr>
    <a:masterClrMapping/>
  </p:clrMapOvr>
  <p:transition spd="med">
    <p:wheel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1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350"/>
                            </p:stCondLst>
                            <p:childTnLst>
                              <p:par>
                                <p:cTn id="2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950"/>
                            </p:stCondLst>
                            <p:childTnLst>
                              <p:par>
                                <p:cTn id="2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650"/>
                            </p:stCondLst>
                            <p:childTnLst>
                              <p:par>
                                <p:cTn id="3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1250"/>
                            </p:stCondLst>
                            <p:childTnLst>
                              <p:par>
                                <p:cTn id="4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2400"/>
                            </p:stCondLst>
                            <p:childTnLst>
                              <p:par>
                                <p:cTn id="5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6350"/>
                            </p:stCondLst>
                            <p:childTnLst>
                              <p:par>
                                <p:cTn id="5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8100"/>
                            </p:stCondLst>
                            <p:childTnLst>
                              <p:par>
                                <p:cTn id="6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6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1200"/>
                            </p:stCondLst>
                            <p:childTnLst>
                              <p:par>
                                <p:cTn id="7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8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22800"/>
                            </p:stCondLst>
                            <p:childTnLst>
                              <p:par>
                                <p:cTn id="8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3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3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3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3950"/>
                            </p:stCondLst>
                            <p:childTnLst>
                              <p:par>
                                <p:cTn id="9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33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33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33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26050"/>
                            </p:stCondLst>
                            <p:childTnLst>
                              <p:par>
                                <p:cTn id="9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33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33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33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27550"/>
                            </p:stCondLst>
                            <p:childTnLst>
                              <p:par>
                                <p:cTn id="10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33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33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33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29200"/>
                            </p:stCondLst>
                            <p:childTnLst>
                              <p:par>
                                <p:cTn id="1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33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33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33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30400"/>
                            </p:stCondLst>
                            <p:childTnLst>
                              <p:par>
                                <p:cTn id="1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331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331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331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32350"/>
                            </p:stCondLst>
                            <p:childTnLst>
                              <p:par>
                                <p:cTn id="12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331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331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331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33300"/>
                            </p:stCondLst>
                            <p:childTnLst>
                              <p:par>
                                <p:cTn id="12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33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33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33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34400"/>
                            </p:stCondLst>
                            <p:childTnLst>
                              <p:par>
                                <p:cTn id="13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331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331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331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57200"/>
            <a:ext cx="8153400" cy="5410200"/>
          </a:xfrm>
        </p:spPr>
        <p:txBody>
          <a:bodyPr/>
          <a:lstStyle/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 smtClean="0"/>
              <a:t>8. В зависимости от предусмотренных оснований регулирования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300" smtClean="0"/>
              <a:t>Основные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300" smtClean="0"/>
              <a:t>Конкретизированные</a:t>
            </a:r>
          </a:p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 smtClean="0"/>
              <a:t>9. По отношению к действующим нормам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300" smtClean="0"/>
              <a:t>Прямого действия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300" smtClean="0"/>
              <a:t>Вспомогательного действия</a:t>
            </a:r>
          </a:p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 smtClean="0"/>
              <a:t>10. В зависимости от органа. их издавшего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300" smtClean="0"/>
              <a:t>Норма закона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300" smtClean="0"/>
              <a:t>Норма подзаконных актов</a:t>
            </a:r>
          </a:p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 smtClean="0"/>
              <a:t>11. В зависимости от действия в пр-ве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300" smtClean="0"/>
              <a:t>Общего действия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300" smtClean="0"/>
              <a:t>Местного действия</a:t>
            </a:r>
          </a:p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 smtClean="0"/>
              <a:t>12. По действию во времени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300" smtClean="0"/>
              <a:t>Постоянного действия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300" smtClean="0"/>
              <a:t>Временные</a:t>
            </a:r>
          </a:p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 smtClean="0"/>
              <a:t>13. По действию норм права и кругу лиц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300" smtClean="0"/>
              <a:t>Общие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300" smtClean="0"/>
              <a:t>Специальные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300" smtClean="0"/>
              <a:t>Касающиеся конкретного субъекта права</a:t>
            </a:r>
          </a:p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 smtClean="0"/>
              <a:t>14. По характеру правил поведения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300" smtClean="0"/>
              <a:t>Обязывающие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300" smtClean="0"/>
              <a:t>Управомочащие</a:t>
            </a:r>
          </a:p>
          <a:p>
            <a:pPr marL="952500" lvl="1" indent="-495300" eaLnBrk="1" hangingPunct="1">
              <a:lnSpc>
                <a:spcPct val="80000"/>
              </a:lnSpc>
            </a:pPr>
            <a:r>
              <a:rPr lang="ru-RU" altLang="ru-RU" sz="1300" smtClean="0"/>
              <a:t>Запрещающие</a:t>
            </a:r>
          </a:p>
        </p:txBody>
      </p:sp>
    </p:spTree>
  </p:cSld>
  <p:clrMapOvr>
    <a:masterClrMapping/>
  </p:clrMapOvr>
  <p:transition spd="med">
    <p:wheel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43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3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43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3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3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3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3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43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43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433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433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33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433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433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433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433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433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433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433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433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433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433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433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433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433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433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433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433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433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433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4339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4339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4339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Структура правовой нормы: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ru-RU" sz="1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Гипотеза – указание на условие, при наличии которого норма должна соблюдаться.</a:t>
            </a:r>
          </a:p>
          <a:p>
            <a:pPr marL="952500" lvl="1" indent="-495300" eaLnBrk="1" hangingPunct="1">
              <a:lnSpc>
                <a:spcPct val="80000"/>
              </a:lnSpc>
              <a:defRPr/>
            </a:pPr>
            <a:r>
              <a:rPr lang="ru-RU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Простая</a:t>
            </a:r>
          </a:p>
          <a:p>
            <a:pPr marL="952500" lvl="1" indent="-495300" eaLnBrk="1" hangingPunct="1">
              <a:lnSpc>
                <a:spcPct val="80000"/>
              </a:lnSpc>
              <a:defRPr/>
            </a:pPr>
            <a:r>
              <a:rPr lang="ru-RU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Сложная</a:t>
            </a:r>
          </a:p>
          <a:p>
            <a:pPr marL="952500" lvl="1" indent="-495300" eaLnBrk="1" hangingPunct="1">
              <a:lnSpc>
                <a:spcPct val="80000"/>
              </a:lnSpc>
              <a:defRPr/>
            </a:pPr>
            <a:r>
              <a:rPr lang="ru-RU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Альтернативная</a:t>
            </a:r>
          </a:p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ru-RU" sz="1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Диспозиция – определение самого правила поведения.</a:t>
            </a:r>
          </a:p>
          <a:p>
            <a:pPr marL="952500" lvl="1" indent="-495300" eaLnBrk="1" hangingPunct="1">
              <a:lnSpc>
                <a:spcPct val="80000"/>
              </a:lnSpc>
              <a:defRPr/>
            </a:pPr>
            <a:r>
              <a:rPr lang="ru-RU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Простая</a:t>
            </a:r>
          </a:p>
          <a:p>
            <a:pPr marL="952500" lvl="1" indent="-495300" eaLnBrk="1" hangingPunct="1">
              <a:lnSpc>
                <a:spcPct val="80000"/>
              </a:lnSpc>
              <a:defRPr/>
            </a:pPr>
            <a:r>
              <a:rPr lang="ru-RU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Описательная</a:t>
            </a:r>
          </a:p>
          <a:p>
            <a:pPr marL="952500" lvl="1" indent="-495300" eaLnBrk="1" hangingPunct="1">
              <a:lnSpc>
                <a:spcPct val="80000"/>
              </a:lnSpc>
              <a:defRPr/>
            </a:pPr>
            <a:r>
              <a:rPr lang="ru-RU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Бланкетная</a:t>
            </a:r>
          </a:p>
          <a:p>
            <a:pPr marL="590550" indent="-59055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ru-RU" sz="1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Санкция – мера принуждения, применяемая при нарушении диспозиции.</a:t>
            </a:r>
          </a:p>
          <a:p>
            <a:pPr marL="952500" lvl="1" indent="-495300" eaLnBrk="1" hangingPunct="1">
              <a:lnSpc>
                <a:spcPct val="80000"/>
              </a:lnSpc>
              <a:defRPr/>
            </a:pPr>
            <a:r>
              <a:rPr lang="ru-RU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Абсолютная</a:t>
            </a:r>
          </a:p>
          <a:p>
            <a:pPr marL="952500" lvl="1" indent="-495300" eaLnBrk="1" hangingPunct="1">
              <a:lnSpc>
                <a:spcPct val="80000"/>
              </a:lnSpc>
              <a:defRPr/>
            </a:pPr>
            <a:r>
              <a:rPr lang="ru-RU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Относительная</a:t>
            </a:r>
          </a:p>
          <a:p>
            <a:pPr marL="952500" lvl="1" indent="-495300" eaLnBrk="1" hangingPunct="1">
              <a:lnSpc>
                <a:spcPct val="80000"/>
              </a:lnSpc>
              <a:defRPr/>
            </a:pPr>
            <a:r>
              <a:rPr lang="ru-RU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Альтернативная</a:t>
            </a:r>
          </a:p>
          <a:p>
            <a:pPr marL="952500" lvl="1" indent="-4953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sz="1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>
    <p:wheel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/>
              <a:t>Правоотношения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Урегулированное нормами права и обеспечиваемое государством волевое общественное отношение, выражается в конкретной связи между управомочеными и обязанными субъектами.</a:t>
            </a:r>
          </a:p>
        </p:txBody>
      </p:sp>
    </p:spTree>
  </p:cSld>
  <p:clrMapOvr>
    <a:masterClrMapping/>
  </p:clrMapOvr>
  <p:transition spd="med">
    <p:wheel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Виды правоотношений: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7010400" cy="4114800"/>
          </a:xfrm>
        </p:spPr>
        <p:txBody>
          <a:bodyPr/>
          <a:lstStyle/>
          <a:p>
            <a:pPr marL="590550" indent="-59055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По характеру обязанности:</a:t>
            </a:r>
          </a:p>
          <a:p>
            <a:pPr marL="952500" lvl="1" indent="-495300" eaLnBrk="1" hangingPunct="1">
              <a:defRPr/>
            </a:pPr>
            <a:r>
              <a:rPr lang="ru-RU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Активные</a:t>
            </a:r>
          </a:p>
          <a:p>
            <a:pPr marL="952500" lvl="1" indent="-495300" eaLnBrk="1" hangingPunct="1">
              <a:defRPr/>
            </a:pPr>
            <a:r>
              <a:rPr lang="ru-RU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Пассивные</a:t>
            </a:r>
          </a:p>
          <a:p>
            <a:pPr marL="590550" indent="-59055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По функциям права:</a:t>
            </a:r>
          </a:p>
          <a:p>
            <a:pPr marL="952500" lvl="1" indent="-495300" eaLnBrk="1" hangingPunct="1">
              <a:defRPr/>
            </a:pPr>
            <a:r>
              <a:rPr lang="ru-RU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Регулятивные</a:t>
            </a:r>
          </a:p>
          <a:p>
            <a:pPr marL="952500" lvl="1" indent="-495300" eaLnBrk="1" hangingPunct="1">
              <a:defRPr/>
            </a:pPr>
            <a:r>
              <a:rPr lang="ru-RU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охранительные</a:t>
            </a:r>
          </a:p>
          <a:p>
            <a:pPr marL="590550" indent="-59055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sz="2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По степени определенности субъекта:</a:t>
            </a:r>
          </a:p>
          <a:p>
            <a:pPr marL="952500" lvl="1" indent="-495300" eaLnBrk="1" hangingPunct="1">
              <a:defRPr/>
            </a:pPr>
            <a:r>
              <a:rPr lang="ru-RU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Абсолютная</a:t>
            </a:r>
          </a:p>
          <a:p>
            <a:pPr marL="952500" lvl="1" indent="-495300" eaLnBrk="1" hangingPunct="1">
              <a:defRPr/>
            </a:pPr>
            <a:r>
              <a:rPr lang="ru-RU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Относительная</a:t>
            </a:r>
          </a:p>
        </p:txBody>
      </p:sp>
    </p:spTree>
  </p:cSld>
  <p:clrMapOvr>
    <a:masterClrMapping/>
  </p:clrMapOvr>
  <p:transition spd="med">
    <p:wheel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609600"/>
            <a:ext cx="8153400" cy="5257800"/>
          </a:xfrm>
        </p:spPr>
        <p:txBody>
          <a:bodyPr/>
          <a:lstStyle/>
          <a:p>
            <a:pPr marL="590550" indent="-59055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1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4. По волеизъявлению сторон:</a:t>
            </a:r>
          </a:p>
          <a:p>
            <a:pPr marL="590550" indent="-59055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1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В системе частного права и в системе публичного права.</a:t>
            </a:r>
          </a:p>
          <a:p>
            <a:pPr marL="590550" indent="-59055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1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 По распределению прав и обязанностей между субъектами:</a:t>
            </a:r>
          </a:p>
          <a:p>
            <a:pPr marL="952500" lvl="1" indent="-495300" eaLnBrk="1" hangingPunct="1">
              <a:lnSpc>
                <a:spcPct val="90000"/>
              </a:lnSpc>
              <a:defRPr/>
            </a:pPr>
            <a:r>
              <a:rPr lang="ru-RU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Односторонние</a:t>
            </a:r>
          </a:p>
          <a:p>
            <a:pPr marL="952500" lvl="1" indent="-495300" eaLnBrk="1" hangingPunct="1">
              <a:lnSpc>
                <a:spcPct val="90000"/>
              </a:lnSpc>
              <a:defRPr/>
            </a:pPr>
            <a:r>
              <a:rPr lang="ru-RU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Двусторонние</a:t>
            </a:r>
          </a:p>
          <a:p>
            <a:pPr marL="952500" lvl="1" indent="-495300" eaLnBrk="1" hangingPunct="1">
              <a:lnSpc>
                <a:spcPct val="90000"/>
              </a:lnSpc>
              <a:defRPr/>
            </a:pPr>
            <a:r>
              <a:rPr lang="ru-RU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Многосторонние</a:t>
            </a:r>
          </a:p>
          <a:p>
            <a:pPr marL="590550" indent="-59055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1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6. По отраслям права:</a:t>
            </a:r>
          </a:p>
          <a:p>
            <a:pPr marL="952500" lvl="1" indent="-495300" eaLnBrk="1" hangingPunct="1">
              <a:lnSpc>
                <a:spcPct val="90000"/>
              </a:lnSpc>
              <a:defRPr/>
            </a:pPr>
            <a:r>
              <a:rPr lang="ru-RU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Уголовное</a:t>
            </a:r>
          </a:p>
          <a:p>
            <a:pPr marL="952500" lvl="1" indent="-495300" eaLnBrk="1" hangingPunct="1">
              <a:lnSpc>
                <a:spcPct val="90000"/>
              </a:lnSpc>
              <a:defRPr/>
            </a:pPr>
            <a:r>
              <a:rPr lang="ru-RU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Административное</a:t>
            </a:r>
          </a:p>
          <a:p>
            <a:pPr marL="952500" lvl="1" indent="-495300" eaLnBrk="1" hangingPunct="1">
              <a:lnSpc>
                <a:spcPct val="90000"/>
              </a:lnSpc>
              <a:defRPr/>
            </a:pPr>
            <a:r>
              <a:rPr lang="ru-RU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Гражданское</a:t>
            </a:r>
          </a:p>
          <a:p>
            <a:pPr marL="952500" lvl="1" indent="-495300" eaLnBrk="1" hangingPunct="1">
              <a:lnSpc>
                <a:spcPct val="90000"/>
              </a:lnSpc>
              <a:defRPr/>
            </a:pPr>
            <a:r>
              <a:rPr lang="ru-RU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Трудовое</a:t>
            </a:r>
          </a:p>
          <a:p>
            <a:pPr marL="952500" lvl="1" indent="-495300" eaLnBrk="1" hangingPunct="1">
              <a:lnSpc>
                <a:spcPct val="90000"/>
              </a:lnSpc>
              <a:defRPr/>
            </a:pPr>
            <a:r>
              <a:rPr lang="ru-RU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Конституционное</a:t>
            </a:r>
          </a:p>
          <a:p>
            <a:pPr marL="952500" lvl="1" indent="-495300" eaLnBrk="1" hangingPunct="1">
              <a:lnSpc>
                <a:spcPct val="90000"/>
              </a:lnSpc>
              <a:defRPr/>
            </a:pPr>
            <a:r>
              <a:rPr lang="ru-RU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Финансовое</a:t>
            </a:r>
          </a:p>
          <a:p>
            <a:pPr marL="952500" lvl="1" indent="-495300" eaLnBrk="1" hangingPunct="1">
              <a:lnSpc>
                <a:spcPct val="90000"/>
              </a:lnSpc>
              <a:defRPr/>
            </a:pPr>
            <a:r>
              <a:rPr lang="ru-RU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Экологическое</a:t>
            </a:r>
          </a:p>
          <a:p>
            <a:pPr marL="952500" lvl="1" indent="-495300" eaLnBrk="1" hangingPunct="1">
              <a:lnSpc>
                <a:spcPct val="90000"/>
              </a:lnSpc>
              <a:defRPr/>
            </a:pPr>
            <a:r>
              <a:rPr lang="ru-RU" sz="2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Семейное и др.</a:t>
            </a:r>
          </a:p>
          <a:p>
            <a:pPr marL="590550" indent="-59055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sz="21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>
    <p:wheel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81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heel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Структура правоотношений: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90550" indent="-59055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Субъект</a:t>
            </a:r>
          </a:p>
          <a:p>
            <a:pPr marL="952500" lvl="1" indent="-495300"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Физические лица</a:t>
            </a:r>
          </a:p>
          <a:p>
            <a:pPr marL="952500" lvl="1" indent="-495300"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Юридические лица</a:t>
            </a:r>
          </a:p>
          <a:p>
            <a:pPr marL="952500" lvl="1" indent="-495300"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Государство</a:t>
            </a:r>
          </a:p>
          <a:p>
            <a:pPr marL="590550" indent="-59055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Объект</a:t>
            </a:r>
          </a:p>
          <a:p>
            <a:pPr marL="590550" indent="-59055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Юридическое содержание</a:t>
            </a:r>
          </a:p>
          <a:p>
            <a:pPr marL="590550" indent="-590550" eaLnBrk="1" hangingPunct="1">
              <a:buFont typeface="Wingdings" panose="05000000000000000000" pitchFamily="2" charset="2"/>
              <a:buAutoNum type="arabicPeriod"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Юридический пакт</a:t>
            </a:r>
          </a:p>
        </p:txBody>
      </p:sp>
    </p:spTree>
  </p:cSld>
  <p:clrMapOvr>
    <a:masterClrMapping/>
  </p:clrMapOvr>
  <p:transition spd="med">
    <p:wheel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1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800"/>
                            </p:stCondLst>
                            <p:childTnLst>
                              <p:par>
                                <p:cTn id="1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300"/>
                            </p:stCondLst>
                            <p:childTnLst>
                              <p:par>
                                <p:cTn id="1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id="2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300"/>
                            </p:stCondLst>
                            <p:childTnLst>
                              <p:par>
                                <p:cTn id="2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800"/>
                            </p:stCondLst>
                            <p:childTnLst>
                              <p:par>
                                <p:cTn id="3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6300"/>
                            </p:stCondLst>
                            <p:childTnLst>
                              <p:par>
                                <p:cTn id="3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Виды юридических пактов: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90550" indent="-59055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По юридическим последствиям:</a:t>
            </a:r>
          </a:p>
          <a:p>
            <a:pPr marL="952500" lvl="1" indent="-495300" eaLnBrk="1" hangingPunct="1">
              <a:lnSpc>
                <a:spcPct val="90000"/>
              </a:lnSpc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Правообразующие</a:t>
            </a:r>
          </a:p>
          <a:p>
            <a:pPr marL="952500" lvl="1" indent="-495300" eaLnBrk="1" hangingPunct="1">
              <a:lnSpc>
                <a:spcPct val="90000"/>
              </a:lnSpc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Правоизменяющие</a:t>
            </a:r>
          </a:p>
          <a:p>
            <a:pPr marL="952500" lvl="1" indent="-495300" eaLnBrk="1" hangingPunct="1">
              <a:lnSpc>
                <a:spcPct val="90000"/>
              </a:lnSpc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Правопрекращающие</a:t>
            </a:r>
          </a:p>
          <a:p>
            <a:pPr marL="590550" indent="-59055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По ролевому признаку:</a:t>
            </a:r>
          </a:p>
          <a:p>
            <a:pPr marL="952500" lvl="1" indent="-495300" eaLnBrk="1" hangingPunct="1">
              <a:lnSpc>
                <a:spcPct val="90000"/>
              </a:lnSpc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Действия</a:t>
            </a:r>
          </a:p>
          <a:p>
            <a:pPr marL="952500" lvl="1" indent="-495300" eaLnBrk="1" hangingPunct="1">
              <a:lnSpc>
                <a:spcPct val="90000"/>
              </a:lnSpc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События</a:t>
            </a:r>
          </a:p>
          <a:p>
            <a:pPr marL="952500" lvl="1" indent="-495300" eaLnBrk="1" hangingPunct="1">
              <a:lnSpc>
                <a:spcPct val="90000"/>
              </a:lnSpc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Обстоятельства</a:t>
            </a:r>
          </a:p>
        </p:txBody>
      </p:sp>
    </p:spTree>
  </p:cSld>
  <p:clrMapOvr>
    <a:masterClrMapping/>
  </p:clrMapOvr>
  <p:transition spd="med">
    <p:wheel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heel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81000"/>
            <a:ext cx="8153400" cy="548640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Правосубъективность – совокупность правоспособности, деликтоспособности и дееспособности.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Норма права – общеобязательное повеление, выраженное в форме государственной власти приписания и урегулирования наиболее важных общественных отношений в идеале на началах справедливости и свободы.</a:t>
            </a:r>
          </a:p>
        </p:txBody>
      </p:sp>
    </p:spTree>
  </p:cSld>
  <p:clrMapOvr>
    <a:masterClrMapping/>
  </p:clrMapOvr>
  <p:transition spd="med">
    <p:wheel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theme/theme1.xml><?xml version="1.0" encoding="utf-8"?>
<a:theme xmlns:a="http://schemas.openxmlformats.org/drawingml/2006/main" name="Контрастный">
  <a:themeElements>
    <a:clrScheme name="Контрастный 1">
      <a:dk1>
        <a:srgbClr val="666633"/>
      </a:dk1>
      <a:lt1>
        <a:srgbClr val="FFFFFF"/>
      </a:lt1>
      <a:dk2>
        <a:srgbClr val="000000"/>
      </a:dk2>
      <a:lt2>
        <a:srgbClr val="FFFFFF"/>
      </a:lt2>
      <a:accent1>
        <a:srgbClr val="666699"/>
      </a:accent1>
      <a:accent2>
        <a:srgbClr val="990000"/>
      </a:accent2>
      <a:accent3>
        <a:srgbClr val="AAAAAA"/>
      </a:accent3>
      <a:accent4>
        <a:srgbClr val="DADADA"/>
      </a:accent4>
      <a:accent5>
        <a:srgbClr val="B8B8CA"/>
      </a:accent5>
      <a:accent6>
        <a:srgbClr val="8A0000"/>
      </a:accent6>
      <a:hlink>
        <a:srgbClr val="999900"/>
      </a:hlink>
      <a:folHlink>
        <a:srgbClr val="FFFFFF"/>
      </a:folHlink>
    </a:clrScheme>
    <a:fontScheme name="Контрастный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Контрастный 1">
        <a:dk1>
          <a:srgbClr val="666633"/>
        </a:dk1>
        <a:lt1>
          <a:srgbClr val="FFFFFF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990000"/>
        </a:accent2>
        <a:accent3>
          <a:srgbClr val="AAAAAA"/>
        </a:accent3>
        <a:accent4>
          <a:srgbClr val="DADADA"/>
        </a:accent4>
        <a:accent5>
          <a:srgbClr val="B8B8CA"/>
        </a:accent5>
        <a:accent6>
          <a:srgbClr val="8A0000"/>
        </a:accent6>
        <a:hlink>
          <a:srgbClr val="99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онтрастный 2">
        <a:dk1>
          <a:srgbClr val="4D4D4D"/>
        </a:dk1>
        <a:lt1>
          <a:srgbClr val="FFFFFF"/>
        </a:lt1>
        <a:dk2>
          <a:srgbClr val="4A1102"/>
        </a:dk2>
        <a:lt2>
          <a:srgbClr val="FFFFFF"/>
        </a:lt2>
        <a:accent1>
          <a:srgbClr val="CC3300"/>
        </a:accent1>
        <a:accent2>
          <a:srgbClr val="666699"/>
        </a:accent2>
        <a:accent3>
          <a:srgbClr val="B1AAAA"/>
        </a:accent3>
        <a:accent4>
          <a:srgbClr val="DADADA"/>
        </a:accent4>
        <a:accent5>
          <a:srgbClr val="E2ADAA"/>
        </a:accent5>
        <a:accent6>
          <a:srgbClr val="5C5C8A"/>
        </a:accent6>
        <a:hlink>
          <a:srgbClr val="FF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онтрастный 3">
        <a:dk1>
          <a:srgbClr val="666699"/>
        </a:dk1>
        <a:lt1>
          <a:srgbClr val="FFFFFF"/>
        </a:lt1>
        <a:dk2>
          <a:srgbClr val="400040"/>
        </a:dk2>
        <a:lt2>
          <a:srgbClr val="FFFFFF"/>
        </a:lt2>
        <a:accent1>
          <a:srgbClr val="FFCC00"/>
        </a:accent1>
        <a:accent2>
          <a:srgbClr val="FF3300"/>
        </a:accent2>
        <a:accent3>
          <a:srgbClr val="AFAAAF"/>
        </a:accent3>
        <a:accent4>
          <a:srgbClr val="DADADA"/>
        </a:accent4>
        <a:accent5>
          <a:srgbClr val="FFE2AA"/>
        </a:accent5>
        <a:accent6>
          <a:srgbClr val="E72D00"/>
        </a:accent6>
        <a:hlink>
          <a:srgbClr val="CC99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онтрастный 4">
        <a:dk1>
          <a:srgbClr val="4D4D4D"/>
        </a:dk1>
        <a:lt1>
          <a:srgbClr val="FFFFFF"/>
        </a:lt1>
        <a:dk2>
          <a:srgbClr val="006699"/>
        </a:dk2>
        <a:lt2>
          <a:srgbClr val="CCECFF"/>
        </a:lt2>
        <a:accent1>
          <a:srgbClr val="339966"/>
        </a:accent1>
        <a:accent2>
          <a:srgbClr val="3366FF"/>
        </a:accent2>
        <a:accent3>
          <a:srgbClr val="AAB8CA"/>
        </a:accent3>
        <a:accent4>
          <a:srgbClr val="DADADA"/>
        </a:accent4>
        <a:accent5>
          <a:srgbClr val="ADCAB8"/>
        </a:accent5>
        <a:accent6>
          <a:srgbClr val="2D5CE7"/>
        </a:accent6>
        <a:hlink>
          <a:srgbClr val="33CC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онтрастный 5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FF66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онтрастный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3300"/>
        </a:accent1>
        <a:accent2>
          <a:srgbClr val="666699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5C5C8A"/>
        </a:accent6>
        <a:hlink>
          <a:srgbClr val="9999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онтрастный 7">
        <a:dk1>
          <a:srgbClr val="000000"/>
        </a:dk1>
        <a:lt1>
          <a:srgbClr val="FFFFFF"/>
        </a:lt1>
        <a:dk2>
          <a:srgbClr val="000066"/>
        </a:dk2>
        <a:lt2>
          <a:srgbClr val="333399"/>
        </a:lt2>
        <a:accent1>
          <a:srgbClr val="3399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8AE7"/>
        </a:accent6>
        <a:hlink>
          <a:srgbClr val="00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Эхо">
  <a:themeElements>
    <a:clrScheme name="Эхо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Эх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Эхо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хо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хо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хо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Refined</Template>
  <TotalTime>124</TotalTime>
  <Words>375</Words>
  <Application>Microsoft Office PowerPoint</Application>
  <PresentationFormat>Экран (4:3)</PresentationFormat>
  <Paragraphs>116</Paragraphs>
  <Slides>15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Times New Roman</vt:lpstr>
      <vt:lpstr>Wingdings</vt:lpstr>
      <vt:lpstr>Calibri</vt:lpstr>
      <vt:lpstr>Monotype Corsiva</vt:lpstr>
      <vt:lpstr>Контрастный</vt:lpstr>
      <vt:lpstr>Эхо</vt:lpstr>
      <vt:lpstr>Оформление по умолчанию</vt:lpstr>
      <vt:lpstr>Презентация по теме «Особенности правоотношения»</vt:lpstr>
      <vt:lpstr>Правоотношения</vt:lpstr>
      <vt:lpstr>Виды правоотношений:</vt:lpstr>
      <vt:lpstr>Презентация PowerPoint</vt:lpstr>
      <vt:lpstr>Презентация PowerPoint</vt:lpstr>
      <vt:lpstr>Структура правоотношений:</vt:lpstr>
      <vt:lpstr>Виды юридических пактов:</vt:lpstr>
      <vt:lpstr>Презентация PowerPoint</vt:lpstr>
      <vt:lpstr>Презентация PowerPoint</vt:lpstr>
      <vt:lpstr>Презентация PowerPoint</vt:lpstr>
      <vt:lpstr>Признаки:</vt:lpstr>
      <vt:lpstr>Презентация PowerPoint</vt:lpstr>
      <vt:lpstr>Классификация</vt:lpstr>
      <vt:lpstr>Презентация PowerPoint</vt:lpstr>
      <vt:lpstr>Структура правовой нормы: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3</cp:revision>
  <cp:lastPrinted>1601-01-01T00:00:00Z</cp:lastPrinted>
  <dcterms:created xsi:type="dcterms:W3CDTF">1601-01-01T00:00:00Z</dcterms:created>
  <dcterms:modified xsi:type="dcterms:W3CDTF">2015-04-08T16:03:43Z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