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69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3" r:id="rId11"/>
    <p:sldId id="264" r:id="rId12"/>
    <p:sldId id="273" r:id="rId13"/>
    <p:sldId id="265" r:id="rId14"/>
    <p:sldId id="266" r:id="rId15"/>
    <p:sldId id="269" r:id="rId16"/>
    <p:sldId id="270" r:id="rId17"/>
    <p:sldId id="271" r:id="rId18"/>
    <p:sldId id="272" r:id="rId19"/>
    <p:sldId id="27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39" d="100"/>
          <a:sy n="3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08273CA5-91A7-4241-B239-49FF564AD8A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896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37897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37898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7B4E7-8013-470A-9855-50FC7CD697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473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C4C15-D7EA-4453-857A-DC8CB344CC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7176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3993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39940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39941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42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43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9944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39945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46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994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995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995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DA6972C-3158-411A-B835-E06C04D0876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E3885-C677-4F33-AC0E-5EA923EAA0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8664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16943-6062-4ADE-BFB2-414A036B1A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6524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9F2F2-7AB3-424A-AA1B-9977191244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7021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BB154D-67EA-48A9-96CF-13CA007926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28997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5BC17-64A9-4C35-982E-1452B4CCA5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7411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16673-3B0B-4E39-B53C-C34876C51C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09338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E838E-787A-49DB-82A3-EDABEF7BCF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3962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3DB08-1828-44C3-ABFD-E9F01D974F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16780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111AD-6D53-4187-9B8C-F1C4AFF100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56165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09BDE-6475-4BB9-9421-BE73CC85EC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53706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3C60C-8246-4C8D-9A52-92924DC93F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027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CA535-7764-4D9E-9ECD-2C74A47135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378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91DDA-3F95-4C7A-BF52-50B7B7AECB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109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354A6-BB5D-4B17-87E3-AE351E7AD9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000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91959-007D-492A-9D84-41BAB2B7DA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862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A78F6-028C-459A-985E-24F7EF954E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379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CD9EF-DA63-489D-B50F-E0EE805144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896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1291A-C6AF-4A38-B9E8-8DCA3389B5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941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ru-RU" altLang="ru-RU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ru-RU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928818A-517D-4619-8F9D-975D2DD59D5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3687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24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anose="05000000000000000000" pitchFamily="2" charset="2"/>
        <a:buChar char="¢"/>
        <a:defRPr sz="30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3891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38916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3891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91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891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 altLang="ru-RU"/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ru-RU"/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2BA348F9-A424-468D-80E0-72E3E3F1CC5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E:\&#1078;)\&#1076;&#1086;&#1082;&#1091;&#1084;&#1077;&#1085;&#1090;&#1099;\&#1059;&#1076;&#1043;&#1059;\&#1055;&#1088;&#1072;&#1074;&#1086;\gimn_rf_t1.mp3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78;)\&#1076;&#1086;&#1082;&#1091;&#1084;&#1077;&#1085;&#1090;&#1099;\&#1059;&#1076;&#1043;&#1059;\&#1055;&#1088;&#1072;&#1074;&#1086;\&#1055;&#1077;&#1089;&#1085;&#1103;%20&#1080;&#1079;%20&#1082;&#1092;%20-%20&#1058;&#1080;&#1090;&#1072;&#1085;&#1080;&#1082;%20(zvukoff.ru).mp3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i="1">
                <a:latin typeface="Monotype Corsiva" panose="03010101010201010101" pitchFamily="66" charset="0"/>
              </a:rPr>
              <a:t>Презентация по теме «Конституция РФ»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 i="1">
                <a:latin typeface="Monotype Corsiva" panose="03010101010201010101" pitchFamily="66" charset="0"/>
              </a:rPr>
              <a:t>Выполнила: Бутусова Анастасия</a:t>
            </a:r>
          </a:p>
          <a:p>
            <a:r>
              <a:rPr lang="ru-RU" altLang="ru-RU" i="1">
                <a:latin typeface="Monotype Corsiva" panose="03010101010201010101" pitchFamily="66" charset="0"/>
              </a:rPr>
              <a:t>602-11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7010400" cy="4114800"/>
          </a:xfrm>
        </p:spPr>
        <p:txBody>
          <a:bodyPr/>
          <a:lstStyle/>
          <a:p>
            <a:r>
              <a:rPr lang="ru-RU" altLang="ru-RU" sz="320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Судебная власть. Глава 7, ст. 118-129.</a:t>
            </a:r>
          </a:p>
          <a:p>
            <a:endParaRPr lang="ru-RU" altLang="ru-RU" sz="3200"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  <a:p>
            <a:r>
              <a:rPr lang="ru-RU" altLang="ru-RU" sz="320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Местное самоуправление. Глава 8, ст. 130-133.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9" name="Picture 5" descr="schem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14400"/>
            <a:ext cx="6629400" cy="515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3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Конституционные поправки и пересмотр конституции. Глава 9, ст. 134-137.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219200" y="5410200"/>
            <a:ext cx="7010400" cy="4114800"/>
          </a:xfrm>
        </p:spPr>
        <p:txBody>
          <a:bodyPr/>
          <a:lstStyle/>
          <a:p>
            <a:pPr algn="ctr"/>
            <a:r>
              <a:rPr lang="ru-RU" altLang="ru-RU" sz="720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4 ноября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527175"/>
          </a:xfrm>
        </p:spPr>
        <p:txBody>
          <a:bodyPr/>
          <a:lstStyle/>
          <a:p>
            <a:pPr algn="ctr"/>
            <a:r>
              <a:rPr lang="ru-RU" altLang="ru-RU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Права человека </a:t>
            </a:r>
            <a:br>
              <a:rPr lang="ru-RU" altLang="ru-RU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</a:br>
            <a:r>
              <a:rPr lang="ru-RU" altLang="ru-RU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(классификация прав и свобод человека)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1) в зависимости от сферы жизнедеятельности общества:</a:t>
            </a:r>
          </a:p>
          <a:p>
            <a:pPr>
              <a:lnSpc>
                <a:spcPct val="90000"/>
              </a:lnSpc>
            </a:pPr>
            <a:r>
              <a:rPr lang="ru-RU" altLang="ru-RU" sz="2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Гражданские (личные)</a:t>
            </a:r>
          </a:p>
          <a:p>
            <a:pPr>
              <a:lnSpc>
                <a:spcPct val="90000"/>
              </a:lnSpc>
            </a:pPr>
            <a:r>
              <a:rPr lang="ru-RU" altLang="ru-RU" sz="2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Экономические права</a:t>
            </a:r>
          </a:p>
          <a:p>
            <a:pPr>
              <a:lnSpc>
                <a:spcPct val="90000"/>
              </a:lnSpc>
            </a:pPr>
            <a:r>
              <a:rPr lang="ru-RU" altLang="ru-RU" sz="2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Политические права</a:t>
            </a:r>
          </a:p>
          <a:p>
            <a:pPr>
              <a:lnSpc>
                <a:spcPct val="90000"/>
              </a:lnSpc>
            </a:pPr>
            <a:r>
              <a:rPr lang="ru-RU" altLang="ru-RU" sz="2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Социальные права</a:t>
            </a:r>
          </a:p>
          <a:p>
            <a:pPr>
              <a:lnSpc>
                <a:spcPct val="90000"/>
              </a:lnSpc>
            </a:pPr>
            <a:r>
              <a:rPr lang="ru-RU" altLang="ru-RU" sz="2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Культурные права</a:t>
            </a:r>
          </a:p>
          <a:p>
            <a:pPr>
              <a:lnSpc>
                <a:spcPct val="90000"/>
              </a:lnSpc>
            </a:pPr>
            <a:r>
              <a:rPr lang="ru-RU" altLang="ru-RU" sz="2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Экологические права</a:t>
            </a:r>
          </a:p>
          <a:p>
            <a:pPr>
              <a:lnSpc>
                <a:spcPct val="90000"/>
              </a:lnSpc>
            </a:pPr>
            <a:r>
              <a:rPr lang="ru-RU" altLang="ru-RU" sz="2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Информационные права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0"/>
            <a:ext cx="7010400" cy="4114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sz="360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2) По конституционным обязанностям:</a:t>
            </a:r>
          </a:p>
          <a:p>
            <a:r>
              <a:rPr lang="ru-RU" altLang="ru-RU" sz="360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Общие, распространяющиеся на все население страны.</a:t>
            </a:r>
          </a:p>
          <a:p>
            <a:r>
              <a:rPr lang="ru-RU" altLang="ru-RU" sz="360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Конкретные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Гарантии прав человека и гражданина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altLang="ru-RU" sz="320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По сфере действия:</a:t>
            </a:r>
          </a:p>
          <a:p>
            <a:r>
              <a:rPr lang="ru-RU" altLang="ru-RU" sz="320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Международные правовые гарантии</a:t>
            </a:r>
          </a:p>
          <a:p>
            <a:r>
              <a:rPr lang="ru-RU" altLang="ru-RU" sz="320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Гарантии региональных международных сообществ</a:t>
            </a:r>
          </a:p>
          <a:p>
            <a:r>
              <a:rPr lang="ru-RU" altLang="ru-RU" sz="320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Внутригосударственные гарантии</a:t>
            </a:r>
          </a:p>
          <a:p>
            <a:r>
              <a:rPr lang="ru-RU" altLang="ru-RU" sz="320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Автономные гарантии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altLang="ru-RU" sz="360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По содержанию и видам деятельности:</a:t>
            </a:r>
          </a:p>
          <a:p>
            <a:r>
              <a:rPr lang="ru-RU" altLang="ru-RU" sz="360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Экономико-правовые гарантии</a:t>
            </a:r>
          </a:p>
          <a:p>
            <a:r>
              <a:rPr lang="ru-RU" altLang="ru-RU" sz="360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Политико-правовые</a:t>
            </a:r>
          </a:p>
          <a:p>
            <a:r>
              <a:rPr lang="ru-RU" altLang="ru-RU" sz="360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Социально-правовые</a:t>
            </a:r>
          </a:p>
          <a:p>
            <a:r>
              <a:rPr lang="ru-RU" altLang="ru-RU" sz="360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Правовые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ru-RU" altLang="ru-RU" sz="5000">
              <a:latin typeface="Monotype Corsiva" panose="03010101010201010101" pitchFamily="66" charset="0"/>
            </a:endParaRPr>
          </a:p>
          <a:p>
            <a:pPr algn="ctr"/>
            <a:endParaRPr lang="ru-RU" altLang="ru-RU" sz="5000">
              <a:latin typeface="Monotype Corsiva" panose="03010101010201010101" pitchFamily="66" charset="0"/>
            </a:endParaRPr>
          </a:p>
          <a:p>
            <a:pPr algn="ctr"/>
            <a:r>
              <a:rPr lang="ru-RU" altLang="ru-RU" sz="5000">
                <a:latin typeface="Monotype Corsiva" panose="03010101010201010101" pitchFamily="66" charset="0"/>
              </a:rPr>
              <a:t>Благодарю за просмотр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80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Гимн Российской Федерации</a:t>
            </a:r>
          </a:p>
        </p:txBody>
      </p:sp>
      <p:pic>
        <p:nvPicPr>
          <p:cNvPr id="27656" name="gimn_rf_t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)">
                                      <p:cBhvr>
                                        <p:cTn id="9" dur="1" fill="hold"/>
                                        <p:tgtEl>
                                          <p:spTgt spid="276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56"/>
                </p:tgtEl>
              </p:cMediaNode>
            </p:audio>
          </p:childTnLst>
        </p:cTn>
      </p:par>
    </p:tnLst>
    <p:bldLst>
      <p:bldP spid="276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190500"/>
            <a:ext cx="7010400" cy="2324100"/>
          </a:xfrm>
        </p:spPr>
        <p:txBody>
          <a:bodyPr/>
          <a:lstStyle/>
          <a:p>
            <a:r>
              <a:rPr lang="ru-RU" altLang="ru-RU" sz="540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Герб и Флаг Российской Федерации</a:t>
            </a:r>
          </a:p>
        </p:txBody>
      </p:sp>
      <p:pic>
        <p:nvPicPr>
          <p:cNvPr id="28676" name="Песня из кф - Титаник (zvukoff.ru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4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286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0">
                <p:cTn id="1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676"/>
                </p:tgtEl>
              </p:cMediaNode>
            </p:audio>
          </p:childTnLst>
        </p:cTn>
      </p:par>
    </p:tnLst>
    <p:bldLst>
      <p:bldP spid="286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Grp="1" noChangeArrowheads="1"/>
          </p:cNvSpPr>
          <p:nvPr>
            <p:ph type="title"/>
          </p:nvPr>
        </p:nvSpPr>
        <p:spPr>
          <a:xfrm>
            <a:off x="1295400" y="3429000"/>
            <a:ext cx="7010400" cy="1527175"/>
          </a:xfrm>
        </p:spPr>
        <p:txBody>
          <a:bodyPr/>
          <a:lstStyle/>
          <a:p>
            <a:pPr algn="ctr"/>
            <a:r>
              <a:rPr lang="ru-RU" altLang="ru-RU" sz="540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Структура Конституции РФ: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800">
                <a:latin typeface="Monotype Corsiva" panose="03010101010201010101" pitchFamily="66" charset="0"/>
              </a:rPr>
              <a:t>Преамбула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10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</a:rPr>
              <a:t>Мы, многонациональный народ Российской Федерации, соединенные общей судьбой на своей земле, утверждая права и свободы человека, гражданский мир и согласие, сохраняя исторически сложившееся государственное единство, исходя из общепризнанных принципов равноправия и самоопределения народов, чтя память предков, передавших нам любовь и уважение к Отечеству, веру в добро и справедливость, возрождая суверенную государственность России и утверждая незыблемость ее демократической основы, стремясь обеспечить благополучие и процветание России, исходя из ответственности за свою Родину перед нынешним и будущими поколениями, сознавая себя частью мирового сообщества, принимаем КОНСТИТУЦИЮ РОССИЙСКОЙ ФЕДЕРАЦИИ.</a:t>
            </a:r>
            <a:r>
              <a:rPr lang="ru-RU" altLang="ru-RU" sz="2100">
                <a:latin typeface="Monotype Corsiva" panose="03010101010201010101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533400"/>
            <a:ext cx="7010400" cy="5715000"/>
          </a:xfrm>
        </p:spPr>
        <p:txBody>
          <a:bodyPr/>
          <a:lstStyle/>
          <a:p>
            <a:r>
              <a:rPr lang="ru-RU" altLang="ru-RU" sz="440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Основы конституционного строя. </a:t>
            </a:r>
            <a:r>
              <a:rPr lang="ru-RU" altLang="ru-RU" sz="360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Глава 1, ст. 1-16.</a:t>
            </a:r>
          </a:p>
          <a:p>
            <a:r>
              <a:rPr lang="ru-RU" altLang="ru-RU" sz="440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Права и свободы человека и гражданина.</a:t>
            </a:r>
            <a:r>
              <a:rPr lang="ru-RU" altLang="ru-RU" sz="360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 Глава 2, ст. 17-64.</a:t>
            </a:r>
          </a:p>
          <a:p>
            <a:r>
              <a:rPr lang="ru-RU" altLang="ru-RU" sz="440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Федеративное устройство.</a:t>
            </a:r>
            <a:r>
              <a:rPr lang="ru-RU" altLang="ru-RU" sz="360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 Глава 3, ст. 65-79.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800">
                <a:latin typeface="Monotype Corsiva" panose="03010101010201010101" pitchFamily="66" charset="0"/>
              </a:rPr>
              <a:t>Президент РФ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7010400" cy="4114800"/>
          </a:xfrm>
        </p:spPr>
        <p:txBody>
          <a:bodyPr/>
          <a:lstStyle/>
          <a:p>
            <a:r>
              <a:rPr lang="ru-RU" altLang="ru-RU">
                <a:latin typeface="Monotype Corsiva" panose="03010101010201010101" pitchFamily="66" charset="0"/>
              </a:rPr>
              <a:t>Глава 4, ст. 80-93.</a:t>
            </a:r>
          </a:p>
          <a:p>
            <a:endParaRPr lang="ru-RU" altLang="ru-RU">
              <a:latin typeface="Monotype Corsiva" panose="03010101010201010101" pitchFamily="66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28600" y="2514600"/>
            <a:ext cx="3200400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ru-RU" altLang="ru-RU"/>
              <a:t>Президент Российской Федерации является главой государства. </a:t>
            </a:r>
          </a:p>
          <a:p>
            <a:r>
              <a:rPr lang="ru-RU" altLang="ru-RU"/>
              <a:t>4. Президент Российской Федерации как глава государства представляет Российскую Федерацию внутри страны и в международных отношениях. </a:t>
            </a:r>
          </a:p>
          <a:p>
            <a:endParaRPr lang="ru-RU" altLang="ru-RU"/>
          </a:p>
          <a:p>
            <a:pPr>
              <a:buFontTx/>
              <a:buAutoNum type="arabicPeriod"/>
            </a:pPr>
            <a:endParaRPr lang="ru-RU" altLang="ru-RU"/>
          </a:p>
        </p:txBody>
      </p:sp>
      <p:pic>
        <p:nvPicPr>
          <p:cNvPr id="32773" name="Picture 5" descr="511_NpAdvH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524000"/>
            <a:ext cx="5334000" cy="478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304800"/>
            <a:ext cx="7010400" cy="2286000"/>
          </a:xfrm>
        </p:spPr>
        <p:txBody>
          <a:bodyPr/>
          <a:lstStyle/>
          <a:p>
            <a:r>
              <a:rPr lang="ru-RU" altLang="ru-RU" sz="3100">
                <a:latin typeface="Monotype Corsiva" panose="03010101010201010101" pitchFamily="66" charset="0"/>
              </a:rPr>
              <a:t>Федеральное Собрание. Глава 5, ст. 94-109.</a:t>
            </a:r>
          </a:p>
          <a:p>
            <a:r>
              <a:rPr lang="ru-RU" altLang="ru-RU" sz="3100">
                <a:latin typeface="Monotype Corsiva" panose="03010101010201010101" pitchFamily="66" charset="0"/>
              </a:rPr>
              <a:t>Правительство РФ. Глава 6, ст. 110-117.</a:t>
            </a:r>
          </a:p>
        </p:txBody>
      </p:sp>
      <p:pic>
        <p:nvPicPr>
          <p:cNvPr id="33796" name="Picture 4" descr="53bc4dadc65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800"/>
            <a:ext cx="4191000" cy="404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7" name="Picture 5" descr="379271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828800"/>
            <a:ext cx="41148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Эхо">
  <a:themeElements>
    <a:clrScheme name="Эхо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Эх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Эхо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322</Words>
  <Application>Microsoft Office PowerPoint</Application>
  <PresentationFormat>Экран (4:3)</PresentationFormat>
  <Paragraphs>48</Paragraphs>
  <Slides>18</Slides>
  <Notes>0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Times New Roman</vt:lpstr>
      <vt:lpstr>Wingdings</vt:lpstr>
      <vt:lpstr>Monotype Corsiva</vt:lpstr>
      <vt:lpstr>Эхо</vt:lpstr>
      <vt:lpstr>Слои</vt:lpstr>
      <vt:lpstr>Презентация по теме «Конституция РФ»</vt:lpstr>
      <vt:lpstr>Гимн Российской Федерации</vt:lpstr>
      <vt:lpstr>Герб и Флаг Российской Федерации</vt:lpstr>
      <vt:lpstr>Структура Конституции РФ:</vt:lpstr>
      <vt:lpstr>Преамбула</vt:lpstr>
      <vt:lpstr>Презентация PowerPoint</vt:lpstr>
      <vt:lpstr>Президент РФ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Права человека  (классификация прав и свобод человека)</vt:lpstr>
      <vt:lpstr>Презентация PowerPoint</vt:lpstr>
      <vt:lpstr>Гарантии прав человека и гражданина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6</cp:revision>
  <cp:lastPrinted>1601-01-01T00:00:00Z</cp:lastPrinted>
  <dcterms:created xsi:type="dcterms:W3CDTF">1601-01-01T00:00:00Z</dcterms:created>
  <dcterms:modified xsi:type="dcterms:W3CDTF">2015-04-08T15:43:11Z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