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19"/>
  </p:notesMasterIdLst>
  <p:handoutMasterIdLst>
    <p:handoutMasterId r:id="rId20"/>
  </p:handoutMasterIdLst>
  <p:sldIdLst>
    <p:sldId id="321" r:id="rId2"/>
    <p:sldId id="268" r:id="rId3"/>
    <p:sldId id="270" r:id="rId4"/>
    <p:sldId id="315" r:id="rId5"/>
    <p:sldId id="316" r:id="rId6"/>
    <p:sldId id="317" r:id="rId7"/>
    <p:sldId id="313" r:id="rId8"/>
    <p:sldId id="318" r:id="rId9"/>
    <p:sldId id="319" r:id="rId10"/>
    <p:sldId id="320" r:id="rId11"/>
    <p:sldId id="273" r:id="rId12"/>
    <p:sldId id="275" r:id="rId13"/>
    <p:sldId id="308" r:id="rId14"/>
    <p:sldId id="309" r:id="rId15"/>
    <p:sldId id="256" r:id="rId16"/>
    <p:sldId id="322" r:id="rId17"/>
    <p:sldId id="30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C"/>
    <a:srgbClr val="CCFFFF"/>
    <a:srgbClr val="66FFFF"/>
    <a:srgbClr val="008000"/>
    <a:srgbClr val="FF3300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3" autoAdjust="0"/>
    <p:restoredTop sz="94660"/>
  </p:normalViewPr>
  <p:slideViewPr>
    <p:cSldViewPr>
      <p:cViewPr varScale="1">
        <p:scale>
          <a:sx n="43" d="100"/>
          <a:sy n="43" d="100"/>
        </p:scale>
        <p:origin x="125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3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DE823A-5C83-437A-B7C3-EAAA6E07F77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93421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48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70D194-E8D4-445B-BE5A-11FED909C1E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806258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81FAEEF-8355-4B1A-A83E-B90ABD4CCD8D}" type="slidenum">
              <a:rPr lang="ru-RU" altLang="ru-RU"/>
              <a:pPr eaLnBrk="1" hangingPunct="1"/>
              <a:t>1</a:t>
            </a:fld>
            <a:endParaRPr lang="ru-RU" altLang="ru-RU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9603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EBFD537-1173-475E-920A-6DC1B0534C8A}" type="slidenum">
              <a:rPr lang="ru-RU" altLang="ru-RU"/>
              <a:pPr eaLnBrk="1" hangingPunct="1"/>
              <a:t>2</a:t>
            </a:fld>
            <a:endParaRPr lang="ru-RU" altLang="ru-RU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1555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FD6BDA9-8C7A-46E6-8600-7B877C42ABA7}" type="slidenum">
              <a:rPr lang="ru-RU" altLang="ru-RU"/>
              <a:pPr eaLnBrk="1" hangingPunct="1"/>
              <a:t>3</a:t>
            </a:fld>
            <a:endParaRPr lang="ru-RU" altLang="ru-RU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543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A69B86D-6CB8-4A6C-AE23-26834DF5CB0B}" type="slidenum">
              <a:rPr lang="ru-RU" altLang="ru-RU"/>
              <a:pPr eaLnBrk="1" hangingPunct="1"/>
              <a:t>7</a:t>
            </a:fld>
            <a:endParaRPr lang="ru-RU" altLang="ru-RU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0237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E00BB5E-B428-4F61-A374-D10C903414D6}" type="slidenum">
              <a:rPr lang="ru-RU" altLang="ru-RU"/>
              <a:pPr eaLnBrk="1" hangingPunct="1"/>
              <a:t>11</a:t>
            </a:fld>
            <a:endParaRPr lang="ru-RU" altLang="ru-RU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7573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1A83680-400A-4E1C-9D53-E0B7B1A97D16}" type="slidenum">
              <a:rPr lang="ru-RU" altLang="ru-RU"/>
              <a:pPr eaLnBrk="1" hangingPunct="1"/>
              <a:t>12</a:t>
            </a:fld>
            <a:endParaRPr lang="ru-RU" altLang="ru-RU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53220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8003204-8E3B-4214-8741-1062694F3D38}" type="slidenum">
              <a:rPr lang="ru-RU" altLang="ru-RU"/>
              <a:pPr eaLnBrk="1" hangingPunct="1"/>
              <a:t>15</a:t>
            </a:fld>
            <a:endParaRPr lang="ru-RU" altLang="ru-RU"/>
          </a:p>
        </p:txBody>
      </p:sp>
      <p:sp>
        <p:nvSpPr>
          <p:cNvPr id="2765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8476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6C95B9E-A0DB-4A0E-AAD2-DAFD0C45715D}" type="slidenum">
              <a:rPr lang="ru-RU" altLang="ru-RU"/>
              <a:pPr eaLnBrk="1" hangingPunct="1"/>
              <a:t>17</a:t>
            </a:fld>
            <a:endParaRPr lang="ru-RU" altLang="ru-RU"/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uk-UA" altLang="ru-RU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438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140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2140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D39249-9B32-4C0E-9771-F6472D7B4A8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13519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4D744-D3ED-4BC0-87E0-DAFBAFA9C30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53664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B6C4A5-046D-4FEC-820E-1F51A767B65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86083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BE12-7A89-4F5F-A3D2-ECEB415C5A2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1676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E41F402-82AD-4742-8D2F-244BBBC81AA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1870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5E5A788-EB2E-45CE-B8FB-96BC03769487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8768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59D8ED2-E303-48E1-8FA4-232A835B5369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8213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F45C-DE6C-4B6B-ABD8-C560E8FD3E6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55635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8DDEAB-23EF-4DA3-AEC6-89330A7FD6F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59721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5F884-421E-4172-9FFD-947B23FE74E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341658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246FC9-D955-4CE1-9445-7143B25CAF2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10380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C2863C-2B17-4681-A6E9-BDD270B04A8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2770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2129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129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129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Garamond" panose="02020404030301010803" pitchFamily="18" charset="0"/>
              </a:defRPr>
            </a:lvl1pPr>
          </a:lstStyle>
          <a:p>
            <a:fld id="{DA332A8B-7FE7-4F6E-9449-7A7D9FE216C4}" type="slidenum">
              <a:rPr lang="ru-RU" altLang="en-US"/>
              <a:pPr/>
              <a:t>‹#›</a:t>
            </a:fld>
            <a:endParaRPr lang="ru-RU" altLang="en-US"/>
          </a:p>
        </p:txBody>
      </p:sp>
      <p:sp>
        <p:nvSpPr>
          <p:cNvPr id="212999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13000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5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/>
          <p:cNvSpPr>
            <a:spLocks noChangeArrowheads="1"/>
          </p:cNvSpPr>
          <p:nvPr/>
        </p:nvSpPr>
        <p:spPr bwMode="auto">
          <a:xfrm>
            <a:off x="1258888" y="1341438"/>
            <a:ext cx="70580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ru-RU" altLang="ru-RU" sz="4000" b="1">
                <a:latin typeface="Times New Roman" panose="02020603050405020304" pitchFamily="18" charset="0"/>
              </a:rPr>
              <a:t>Проблемы и перспективы повышения эффективности разработки нефтяных месторождений</a:t>
            </a:r>
          </a:p>
        </p:txBody>
      </p:sp>
      <p:sp>
        <p:nvSpPr>
          <p:cNvPr id="5123" name="Rectangle 7"/>
          <p:cNvSpPr>
            <a:spLocks noChangeArrowheads="1"/>
          </p:cNvSpPr>
          <p:nvPr/>
        </p:nvSpPr>
        <p:spPr bwMode="auto">
          <a:xfrm>
            <a:off x="611188" y="4292600"/>
            <a:ext cx="8280400" cy="139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ru-RU" altLang="ru-RU" sz="3600" b="1">
                <a:latin typeface="Times New Roman" panose="02020603050405020304" pitchFamily="18" charset="0"/>
              </a:rPr>
              <a:t>С.А. Жданов</a:t>
            </a: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None/>
            </a:pPr>
            <a:r>
              <a:rPr lang="ru-RU" altLang="ru-RU" sz="3600" b="1">
                <a:latin typeface="Times New Roman" panose="02020603050405020304" pitchFamily="18" charset="0"/>
              </a:rPr>
              <a:t>(</a:t>
            </a:r>
            <a:r>
              <a:rPr lang="ru-RU" altLang="ru-RU" sz="2800" b="1">
                <a:latin typeface="Times New Roman" panose="02020603050405020304" pitchFamily="18" charset="0"/>
              </a:rPr>
              <a:t>ВНИИнефть имени акад. А.П.Крылова)</a:t>
            </a:r>
          </a:p>
        </p:txBody>
      </p:sp>
      <p:pic>
        <p:nvPicPr>
          <p:cNvPr id="512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15888"/>
            <a:ext cx="1258887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4498975" y="692150"/>
          <a:ext cx="3978275" cy="5053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Диаграмма" r:id="rId3" imgW="3977648" imgH="4899688" progId="Excel.Chart.8">
                  <p:embed/>
                </p:oleObj>
              </mc:Choice>
              <mc:Fallback>
                <p:oleObj name="Диаграмма" r:id="rId3" imgW="3977648" imgH="4899688" progId="Excel.Chart.8">
                  <p:embed/>
                  <p:pic>
                    <p:nvPicPr>
                      <p:cNvPr id="0" name="Object 6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692150"/>
                        <a:ext cx="3978275" cy="5053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7"/>
          <p:cNvGraphicFramePr>
            <a:graphicFrameLocks noChangeAspect="1"/>
          </p:cNvGraphicFramePr>
          <p:nvPr/>
        </p:nvGraphicFramePr>
        <p:xfrm>
          <a:off x="611188" y="692150"/>
          <a:ext cx="3954462" cy="5089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Диаграмма" r:id="rId5" imgW="3954760" imgH="4937662" progId="Excel.Chart.8">
                  <p:embed/>
                </p:oleObj>
              </mc:Choice>
              <mc:Fallback>
                <p:oleObj name="Диаграмма" r:id="rId5" imgW="3954760" imgH="4937662" progId="Excel.Chart.8">
                  <p:embed/>
                  <p:pic>
                    <p:nvPicPr>
                      <p:cNvPr id="0" name="Object 7"/>
                      <p:cNvPicPr>
                        <a:picLocks noRot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692150"/>
                        <a:ext cx="3954462" cy="5089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000000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">
                            <a:solidFill>
                              <a:srgbClr val="FFFFFF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2900" u="sng" smtClean="0">
                <a:solidFill>
                  <a:schemeClr val="tx1"/>
                </a:solidFill>
                <a:latin typeface="Times New Roman" panose="02020603050405020304" pitchFamily="18" charset="0"/>
              </a:rPr>
              <a:t>Наиболее часто встречаемые нарушения</a:t>
            </a:r>
            <a:br>
              <a:rPr lang="ru-RU" altLang="ru-RU" sz="2900" u="sng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2900" u="sng" smtClean="0">
                <a:solidFill>
                  <a:schemeClr val="tx1"/>
                </a:solidFill>
                <a:latin typeface="Times New Roman" panose="02020603050405020304" pitchFamily="18" charset="0"/>
              </a:rPr>
              <a:t>проектных систем разработки.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208962" cy="4464050"/>
          </a:xfrm>
          <a:gradFill rotWithShape="1">
            <a:gsLst>
              <a:gs pos="0">
                <a:schemeClr val="bg1"/>
              </a:gs>
              <a:gs pos="50000">
                <a:schemeClr val="accent1">
                  <a:alpha val="59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100" smtClean="0">
              <a:solidFill>
                <a:schemeClr val="bg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совмещение двух и более объектов разработки;</a:t>
            </a:r>
            <a:endParaRPr lang="ru-RU" sz="10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уменьшение числа пробуренных скважин;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изменение порядка ввода и вывода скважин из эксплуатации;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бездействующий фонд скважин;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соотношение числа нагнетательных и добывающих скважин;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изменение режима работы скважины.</a:t>
            </a: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endParaRPr lang="ru-RU" sz="800" b="1" i="1" smtClean="0">
              <a:solidFill>
                <a:srgbClr val="FF33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ь"/>
              <a:defRPr/>
            </a:pPr>
            <a:r>
              <a:rPr lang="ru-RU" sz="2100" b="1" i="1" smtClean="0">
                <a:solidFill>
                  <a:srgbClr val="FF3300"/>
                </a:solidFill>
                <a:latin typeface="Times New Roman" pitchFamily="18" charset="0"/>
              </a:rPr>
              <a:t>не выполнение мероприятий по методам воздействия на пласт и призабойную зону (агент нагнетания, объемы закачки, сроки проведения);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100" b="1" i="1" smtClean="0">
              <a:solidFill>
                <a:srgbClr val="FF33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404813"/>
            <a:ext cx="8064500" cy="5616575"/>
          </a:xfrm>
          <a:gradFill rotWithShape="1">
            <a:gsLst>
              <a:gs pos="0">
                <a:schemeClr val="accent1">
                  <a:alpha val="30000"/>
                </a:schemeClr>
              </a:gs>
              <a:gs pos="50000">
                <a:schemeClr val="bg1"/>
              </a:gs>
              <a:gs pos="100000">
                <a:schemeClr val="accent1">
                  <a:alpha val="30000"/>
                </a:schemeClr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4300" b="1" u="sng" smtClean="0">
                <a:latin typeface="Times New Roman" pitchFamily="18" charset="0"/>
              </a:rPr>
              <a:t>США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Средний дебит скважин – 1,5 т/сут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Эксплуатационный фонд скважин – 650000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75 % фонда скважин – малодебитные (менее 1,4 т/сут).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Средний дебит – 0,3 т/сут.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Средняя обводненность более 90 %.</a:t>
            </a:r>
            <a:endParaRPr lang="ru-RU" sz="2100" b="1" u="sng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ru-RU" sz="4300" b="1" u="sng" smtClean="0">
                <a:latin typeface="Times New Roman" pitchFamily="18" charset="0"/>
              </a:rPr>
              <a:t>Россия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Средний дебит скважин – 10 т/сут.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Эксплуатационный фонд скважин – 155671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Фонд добывающих скважин – 118868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Неработающий фонд скважин – 36803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Средний дебит новых скважин – 41,4 т/сут (2001 т – 23,6 т/сут)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2100" smtClean="0">
                <a:latin typeface="Times New Roman" pitchFamily="18" charset="0"/>
              </a:rPr>
              <a:t>Средняя обводненность – 86 %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8313" y="692150"/>
            <a:ext cx="8281987" cy="4814888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052513"/>
            <a:ext cx="8353425" cy="4878387"/>
          </a:xfrm>
          <a:noFill/>
        </p:spPr>
      </p:pic>
      <p:sp>
        <p:nvSpPr>
          <p:cNvPr id="16387" name="Rectangle 5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85225" cy="1139825"/>
          </a:xfrm>
          <a:noFill/>
        </p:spPr>
        <p:txBody>
          <a:bodyPr anchor="ctr" anchorCtr="1"/>
          <a:lstStyle/>
          <a:p>
            <a:pPr eaLnBrk="1" hangingPunct="1">
              <a:lnSpc>
                <a:spcPts val="2400"/>
              </a:lnSpc>
            </a:pPr>
            <a:r>
              <a:rPr lang="ru-RU" altLang="ru-RU" sz="24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Выполнение в 2002 г. проектных решений по плотности сетки скважин недропользователями округа</a:t>
            </a:r>
            <a:r>
              <a:rPr lang="ru-RU" alt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1916113"/>
            <a:ext cx="7812088" cy="2909887"/>
          </a:xfrm>
          <a:prstGeom prst="rect">
            <a:avLst/>
          </a:prstGeom>
          <a:solidFill>
            <a:schemeClr val="accent1">
              <a:alpha val="30980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900" smtClean="0">
                <a:solidFill>
                  <a:schemeClr val="tx1"/>
                </a:solidFill>
                <a:latin typeface="Times New Roman" panose="02020603050405020304" pitchFamily="18" charset="0"/>
              </a:rPr>
              <a:t>Оценка извлекаемых запасов нефти при сокращении фонда скважин</a:t>
            </a:r>
            <a:r>
              <a:rPr lang="ru-RU" altLang="ru-RU" sz="2500" smtClean="0">
                <a:solidFill>
                  <a:schemeClr val="tx1"/>
                </a:solidFill>
                <a:latin typeface="Times New Roman" panose="02020603050405020304" pitchFamily="18" charset="0"/>
              </a:rPr>
              <a:t/>
            </a:r>
            <a:br>
              <a:rPr lang="ru-RU" altLang="ru-RU" sz="2500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r>
              <a:rPr lang="ru-RU" altLang="ru-RU" sz="1900" smtClean="0">
                <a:solidFill>
                  <a:schemeClr val="tx1"/>
                </a:solidFill>
                <a:latin typeface="Times New Roman" panose="02020603050405020304" pitchFamily="18" charset="0"/>
              </a:rPr>
              <a:t>(Толстолыткин И.П., Сутормин С.Е.и др.)</a:t>
            </a:r>
            <a:r>
              <a:rPr lang="ru-RU" altLang="ru-RU" sz="2500" smtClean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686800" cy="1296988"/>
          </a:xfrm>
        </p:spPr>
        <p:txBody>
          <a:bodyPr/>
          <a:lstStyle/>
          <a:p>
            <a:pPr algn="ctr" eaLnBrk="1" hangingPunct="1"/>
            <a:r>
              <a:rPr lang="ru-RU" altLang="ru-RU" sz="2800" b="1" smtClean="0">
                <a:solidFill>
                  <a:schemeClr val="tx1"/>
                </a:solidFill>
                <a:latin typeface="Times New Roman" panose="02020603050405020304" pitchFamily="18" charset="0"/>
              </a:rPr>
              <a:t>Основные направления повышения эффективности разработки нефтяных месторождений и обеспечения стабильной добычи нефти</a:t>
            </a:r>
            <a:br>
              <a:rPr lang="ru-RU" altLang="ru-RU" sz="2800" b="1" smtClean="0">
                <a:solidFill>
                  <a:schemeClr val="tx1"/>
                </a:solidFill>
                <a:latin typeface="Times New Roman" panose="02020603050405020304" pitchFamily="18" charset="0"/>
              </a:rPr>
            </a:br>
            <a:endParaRPr lang="ru-RU" altLang="ru-RU" sz="2800" b="1" smtClean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700213"/>
            <a:ext cx="8820150" cy="4897437"/>
          </a:xfrm>
          <a:gradFill rotWithShape="1">
            <a:gsLst>
              <a:gs pos="0">
                <a:schemeClr val="bg1"/>
              </a:gs>
              <a:gs pos="50000">
                <a:schemeClr val="accent1">
                  <a:alpha val="66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2400" smtClean="0"/>
              <a:t>Увеличение инвестиций в геолого-разведочные работы.</a:t>
            </a:r>
          </a:p>
          <a:p>
            <a:pPr eaLnBrk="1" hangingPunct="1">
              <a:defRPr/>
            </a:pPr>
            <a:r>
              <a:rPr lang="ru-RU" sz="2400" smtClean="0"/>
              <a:t>Промышленное применение методов увеличения нефтеотдачи пластов. Создание Федеральной программы.</a:t>
            </a:r>
          </a:p>
          <a:p>
            <a:pPr eaLnBrk="1" hangingPunct="1">
              <a:defRPr/>
            </a:pPr>
            <a:r>
              <a:rPr lang="ru-RU" sz="2400" smtClean="0"/>
              <a:t>Развитие фундаментальных и прикладных исследований по созданию технологий разработки трудноизвлекаемых запасов.</a:t>
            </a:r>
          </a:p>
          <a:p>
            <a:pPr eaLnBrk="1" hangingPunct="1">
              <a:defRPr/>
            </a:pPr>
            <a:r>
              <a:rPr lang="ru-RU" sz="2400" smtClean="0"/>
              <a:t>Действенный контроль за выполнением лицензионных соглашений и проектных документов.</a:t>
            </a:r>
          </a:p>
          <a:p>
            <a:pPr eaLnBrk="1" hangingPunct="1">
              <a:defRPr/>
            </a:pPr>
            <a:r>
              <a:rPr lang="ru-RU" sz="2400" smtClean="0"/>
              <a:t>Мониторинг разработки нефтяных месторождений.</a:t>
            </a:r>
          </a:p>
          <a:p>
            <a:pPr eaLnBrk="1" hangingPunct="1">
              <a:defRPr/>
            </a:pPr>
            <a:r>
              <a:rPr lang="ru-RU" sz="2400" smtClean="0"/>
              <a:t>Законодательная регламентация всех этапов разработки нефтяного месторождения.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xfrm>
            <a:off x="2339975" y="2565400"/>
            <a:ext cx="5448300" cy="1143000"/>
          </a:xfrm>
        </p:spPr>
        <p:txBody>
          <a:bodyPr/>
          <a:lstStyle/>
          <a:p>
            <a:pPr eaLnBrk="1" hangingPunct="1"/>
            <a:r>
              <a:rPr lang="ru-RU" altLang="ru-RU" smtClean="0">
                <a:solidFill>
                  <a:schemeClr val="tx1"/>
                </a:solidFill>
              </a:rPr>
              <a:t>Спасибо за внимание.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07413" cy="847725"/>
          </a:xfrm>
        </p:spPr>
        <p:txBody>
          <a:bodyPr/>
          <a:lstStyle/>
          <a:p>
            <a:pPr algn="ctr" eaLnBrk="1" hangingPunct="1"/>
            <a:r>
              <a:rPr lang="ru-RU" altLang="ru-RU" sz="2400" b="1" u="sng" smtClean="0">
                <a:solidFill>
                  <a:schemeClr val="tx1"/>
                </a:solidFill>
                <a:latin typeface="Times New Roman" panose="02020603050405020304" pitchFamily="18" charset="0"/>
              </a:rPr>
              <a:t>Внешне оптимистичные тенденции в разработке нефтяных месторождений в последние годы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484313"/>
            <a:ext cx="8207375" cy="4086225"/>
          </a:xfrm>
          <a:gradFill rotWithShape="1">
            <a:gsLst>
              <a:gs pos="0">
                <a:schemeClr val="bg1"/>
              </a:gs>
              <a:gs pos="50000">
                <a:schemeClr val="accent1">
                  <a:alpha val="64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/>
          <a:lstStyle/>
          <a:p>
            <a:pPr eaLnBrk="1" hangingPunct="1">
              <a:defRPr/>
            </a:pPr>
            <a:r>
              <a:rPr lang="ru-RU" sz="2600" b="1" smtClean="0">
                <a:latin typeface="Times New Roman" pitchFamily="18" charset="0"/>
              </a:rPr>
              <a:t>увеличение объемов добычи нефти;</a:t>
            </a:r>
          </a:p>
          <a:p>
            <a:pPr eaLnBrk="1" hangingPunct="1">
              <a:defRPr/>
            </a:pPr>
            <a:r>
              <a:rPr lang="ru-RU" sz="2600" b="1" smtClean="0">
                <a:latin typeface="Times New Roman" pitchFamily="18" charset="0"/>
              </a:rPr>
              <a:t>увеличение экспорта нефти.</a:t>
            </a:r>
          </a:p>
          <a:p>
            <a:pPr eaLnBrk="1" hangingPunct="1">
              <a:defRPr/>
            </a:pPr>
            <a:r>
              <a:rPr lang="ru-RU" sz="2600" b="1" smtClean="0">
                <a:latin typeface="Times New Roman" pitchFamily="18" charset="0"/>
              </a:rPr>
              <a:t>снижение обводнённости добываемой продукции на некоторых месторождениях;</a:t>
            </a:r>
          </a:p>
          <a:p>
            <a:pPr eaLnBrk="1" hangingPunct="1">
              <a:defRPr/>
            </a:pPr>
            <a:r>
              <a:rPr lang="ru-RU" sz="2600" b="1" smtClean="0">
                <a:latin typeface="Times New Roman" pitchFamily="18" charset="0"/>
              </a:rPr>
              <a:t>снижение себестоимости добычи нефти на  некоторых месторождениях;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2900" b="1" u="sng" smtClean="0">
                <a:solidFill>
                  <a:schemeClr val="tx1"/>
                </a:solidFill>
                <a:latin typeface="Times New Roman" panose="02020603050405020304" pitchFamily="18" charset="0"/>
              </a:rPr>
              <a:t>Проблемные тенденции в разработке нефтяных месторождений</a:t>
            </a:r>
            <a:r>
              <a:rPr lang="ru-RU" altLang="ru-RU" sz="3800" smtClean="0"/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84313"/>
            <a:ext cx="8497887" cy="4525962"/>
          </a:xfrm>
          <a:gradFill rotWithShape="1">
            <a:gsLst>
              <a:gs pos="0">
                <a:schemeClr val="bg1"/>
              </a:gs>
              <a:gs pos="50000">
                <a:schemeClr val="accent1">
                  <a:alpha val="67000"/>
                </a:schemeClr>
              </a:gs>
              <a:gs pos="100000">
                <a:schemeClr val="bg1"/>
              </a:gs>
            </a:gsLst>
            <a:lin ang="5400000" scaled="1"/>
          </a:gradFill>
        </p:spPr>
        <p:txBody>
          <a:bodyPr lIns="0" rIns="0"/>
          <a:lstStyle/>
          <a:p>
            <a:pPr marL="609600" indent="-609600" eaLnBrk="1" hangingPunct="1">
              <a:lnSpc>
                <a:spcPct val="90000"/>
              </a:lnSpc>
              <a:buClr>
                <a:srgbClr val="FF3300"/>
              </a:buClr>
              <a:buFont typeface="Wingdings" panose="05000000000000000000" pitchFamily="2" charset="2"/>
              <a:buChar char="Ш"/>
              <a:defRPr/>
            </a:pPr>
            <a:r>
              <a:rPr lang="ru-RU" sz="2200" b="1" smtClean="0">
                <a:solidFill>
                  <a:srgbClr val="FF3300"/>
                </a:solidFill>
                <a:latin typeface="Times New Roman" pitchFamily="18" charset="0"/>
              </a:rPr>
              <a:t>Снижение объёмов прироста запасов нефти;</a:t>
            </a:r>
          </a:p>
          <a:p>
            <a:pPr marL="609600" indent="-609600" eaLnBrk="1" hangingPunct="1">
              <a:lnSpc>
                <a:spcPct val="90000"/>
              </a:lnSpc>
              <a:buClr>
                <a:srgbClr val="FF3300"/>
              </a:buClr>
              <a:buFont typeface="Wingdings" panose="05000000000000000000" pitchFamily="2" charset="2"/>
              <a:buChar char="Ш"/>
              <a:defRPr/>
            </a:pPr>
            <a:r>
              <a:rPr lang="ru-RU" sz="2200" b="1" smtClean="0">
                <a:solidFill>
                  <a:srgbClr val="FF3300"/>
                </a:solidFill>
                <a:latin typeface="Times New Roman" pitchFamily="18" charset="0"/>
              </a:rPr>
              <a:t>Ухудшение качества запасов нефти;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200" b="1" smtClean="0">
                <a:latin typeface="Times New Roman" pitchFamily="18" charset="0"/>
              </a:rPr>
              <a:t>Снижение объемов применения МУН;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200" b="1" smtClean="0">
                <a:latin typeface="Times New Roman" pitchFamily="18" charset="0"/>
              </a:rPr>
              <a:t>Снижение проектного коэффициента нефтеотдачи;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200" b="1" smtClean="0">
                <a:latin typeface="Times New Roman" pitchFamily="18" charset="0"/>
              </a:rPr>
              <a:t>Выборочная разработка наиболее продуктивных зон месторождений;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100" b="1" smtClean="0">
                <a:latin typeface="Times New Roman" pitchFamily="18" charset="0"/>
              </a:rPr>
              <a:t>       </a:t>
            </a:r>
            <a:r>
              <a:rPr lang="ru-RU" sz="2000" b="1" smtClean="0">
                <a:latin typeface="Times New Roman" pitchFamily="18" charset="0"/>
              </a:rPr>
              <a:t>- Не полное выполнение проектных (лицензионных) решений;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000" b="1" smtClean="0">
                <a:latin typeface="Times New Roman" pitchFamily="18" charset="0"/>
              </a:rPr>
              <a:t>       - Большой фонд простаивающих скважин;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r>
              <a:rPr lang="ru-RU" sz="2000" b="1" smtClean="0">
                <a:latin typeface="Times New Roman" pitchFamily="18" charset="0"/>
              </a:rPr>
              <a:t>Не полная законодательная регламентация всех этапов разработки нефтяных месторождений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Ш"/>
              <a:defRPr/>
            </a:pPr>
            <a:endParaRPr lang="ru-RU" sz="2000" b="1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8979" name="Picture 19"/>
          <p:cNvPicPr>
            <a:picLocks noGrp="1"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539750" y="404813"/>
            <a:ext cx="8135938" cy="5062537"/>
          </a:xfrm>
          <a:gradFill rotWithShape="1">
            <a:gsLst>
              <a:gs pos="0">
                <a:schemeClr val="accent1">
                  <a:alpha val="50000"/>
                </a:schemeClr>
              </a:gs>
              <a:gs pos="50000">
                <a:schemeClr val="bg1"/>
              </a:gs>
              <a:gs pos="100000">
                <a:schemeClr val="accent1">
                  <a:alpha val="50000"/>
                </a:schemeClr>
              </a:gs>
            </a:gsLst>
            <a:lin ang="5400000" scaled="1"/>
          </a:gra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7491412" cy="1008062"/>
          </a:xfrm>
        </p:spPr>
        <p:txBody>
          <a:bodyPr/>
          <a:lstStyle/>
          <a:p>
            <a:pPr algn="ctr" eaLnBrk="1" hangingPunct="1"/>
            <a:r>
              <a:rPr lang="ru-RU" altLang="ru-RU" sz="2100" b="1" u="sng" smtClean="0">
                <a:solidFill>
                  <a:schemeClr val="tx1"/>
                </a:solidFill>
              </a:rPr>
              <a:t>МЕТОДЫ ПОВЫШЕНИЯ ЭФФЕКТИВНОСТИ РАЗРАБОТКИ И УВЕЛИЧЕНИЯ НЕФТЕОТДАЧИ ПЛАСТОВ</a:t>
            </a:r>
          </a:p>
        </p:txBody>
      </p:sp>
      <p:sp>
        <p:nvSpPr>
          <p:cNvPr id="169990" name="Rectangle 6"/>
          <p:cNvSpPr>
            <a:spLocks noChangeArrowheads="1"/>
          </p:cNvSpPr>
          <p:nvPr/>
        </p:nvSpPr>
        <p:spPr bwMode="auto">
          <a:xfrm>
            <a:off x="395288" y="1162050"/>
            <a:ext cx="8748712" cy="552291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>
                  <a:alpha val="70000"/>
                </a:schemeClr>
              </a:gs>
              <a:gs pos="100000">
                <a:schemeClr val="bg1"/>
              </a:gs>
            </a:gsLst>
            <a:lin ang="5400000" scaled="1"/>
          </a:gradFill>
          <a:ln w="44450" cmpd="dbl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ctr">
              <a:tabLst>
                <a:tab pos="228600" algn="l"/>
              </a:tabLst>
              <a:defRPr/>
            </a:pPr>
            <a:r>
              <a:rPr lang="ru-RU" sz="2000" b="1" u="sng">
                <a:latin typeface="Times New Roman" pitchFamily="18" charset="0"/>
              </a:rPr>
              <a:t>Третичные методы извлечения нефти</a:t>
            </a:r>
            <a:endParaRPr lang="ru-RU" sz="2000">
              <a:latin typeface="Times New Roman" pitchFamily="18" charset="0"/>
            </a:endParaRPr>
          </a:p>
          <a:p>
            <a:pPr>
              <a:tabLst>
                <a:tab pos="228600" algn="l"/>
              </a:tabLst>
              <a:defRPr/>
            </a:pPr>
            <a:r>
              <a:rPr lang="ru-RU" b="1">
                <a:latin typeface="Times New Roman" pitchFamily="18" charset="0"/>
              </a:rPr>
              <a:t>1.1. Тепловые методы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паротепловое воздействие на пласт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внутрипластовое горение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горячей водой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пароциклические обработки скважин</a:t>
            </a:r>
          </a:p>
          <a:p>
            <a:pPr>
              <a:buFont typeface="Wingdings" pitchFamily="2" charset="2"/>
              <a:buNone/>
              <a:tabLst>
                <a:tab pos="228600" algn="l"/>
              </a:tabLst>
              <a:defRPr/>
            </a:pPr>
            <a:r>
              <a:rPr lang="ru-RU" b="1">
                <a:latin typeface="Times New Roman" pitchFamily="18" charset="0"/>
              </a:rPr>
              <a:t>1.2. Газовые методы</a:t>
            </a:r>
            <a:endParaRPr lang="ru-RU">
              <a:latin typeface="Times New Roman" pitchFamily="18" charset="0"/>
            </a:endParaRP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воздействие на пласт углеводородным газом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воздействие на пласт двуокисью углерода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воздействие на пласт азотом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воздействие на пласт дымовыми газами</a:t>
            </a:r>
          </a:p>
          <a:p>
            <a:pPr>
              <a:buFont typeface="Wingdings" pitchFamily="2" charset="2"/>
              <a:buNone/>
              <a:tabLst>
                <a:tab pos="228600" algn="l"/>
              </a:tabLst>
              <a:defRPr/>
            </a:pPr>
            <a:r>
              <a:rPr lang="ru-RU" b="1">
                <a:latin typeface="Times New Roman" pitchFamily="18" charset="0"/>
              </a:rPr>
              <a:t>1.3. Химические методы</a:t>
            </a:r>
            <a:endParaRPr lang="ru-RU">
              <a:latin typeface="Times New Roman" pitchFamily="18" charset="0"/>
            </a:endParaRP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растворами ПАВ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растворами полимеров </a:t>
            </a:r>
          </a:p>
          <a:p>
            <a:pPr>
              <a:buFont typeface="Wingdings" pitchFamily="2" charset="2"/>
              <a:buNone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   и другими загущающими агентами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пенными системами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нефти вытеснение щелочными растворами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кислотами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вытеснение нефти композициями химических реагентов</a:t>
            </a:r>
          </a:p>
          <a:p>
            <a:pPr>
              <a:buFont typeface="Wingdings" pitchFamily="2" charset="2"/>
              <a:buNone/>
              <a:tabLst>
                <a:tab pos="228600" algn="l"/>
              </a:tabLst>
              <a:defRPr/>
            </a:pPr>
            <a:r>
              <a:rPr lang="ru-RU" b="1">
                <a:latin typeface="Times New Roman" pitchFamily="18" charset="0"/>
              </a:rPr>
              <a:t>1.4. Микробиологические методы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7" name="Rectangle 3"/>
          <p:cNvSpPr>
            <a:spLocks noChangeArrowheads="1"/>
          </p:cNvSpPr>
          <p:nvPr/>
        </p:nvSpPr>
        <p:spPr bwMode="auto">
          <a:xfrm>
            <a:off x="395288" y="981075"/>
            <a:ext cx="8748712" cy="4729163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50000">
                <a:schemeClr val="accent1">
                  <a:alpha val="70000"/>
                </a:schemeClr>
              </a:gs>
              <a:gs pos="100000">
                <a:schemeClr val="bg1"/>
              </a:gs>
            </a:gsLst>
            <a:lin ang="5400000" scaled="1"/>
          </a:gradFill>
          <a:ln w="44450" cmpd="dbl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tabLst>
                <a:tab pos="228600" algn="l"/>
              </a:tabLst>
              <a:defRPr/>
            </a:pPr>
            <a:endParaRPr lang="en-US" b="1" u="sng">
              <a:latin typeface="Times New Roman" pitchFamily="18" charset="0"/>
            </a:endParaRPr>
          </a:p>
          <a:p>
            <a:pPr algn="ctr">
              <a:tabLst>
                <a:tab pos="228600" algn="l"/>
              </a:tabLst>
              <a:defRPr/>
            </a:pPr>
            <a:r>
              <a:rPr lang="ru-RU" sz="2000" b="1" u="sng">
                <a:latin typeface="Times New Roman" pitchFamily="18" charset="0"/>
              </a:rPr>
              <a:t>Гидродинамические методы воздействия на пласты</a:t>
            </a:r>
            <a:endParaRPr lang="ru-RU" sz="2000">
              <a:latin typeface="Times New Roman" pitchFamily="18" charset="0"/>
            </a:endParaRP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гидроразрыв пласта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горизонтальные скважины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боковые стволы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циклическое воздействие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барьерное заводнение на газонефтяных залежах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системное воздействие на пласт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endParaRPr lang="ru-RU" b="1" u="sng">
              <a:latin typeface="Times New Roman" pitchFamily="18" charset="0"/>
            </a:endParaRPr>
          </a:p>
          <a:p>
            <a:pPr algn="ctr">
              <a:buFont typeface="Wingdings" pitchFamily="2" charset="2"/>
              <a:buNone/>
              <a:tabLst>
                <a:tab pos="228600" algn="l"/>
              </a:tabLst>
              <a:defRPr/>
            </a:pPr>
            <a:r>
              <a:rPr lang="ru-RU" sz="2000" b="1" u="sng">
                <a:latin typeface="Times New Roman" pitchFamily="18" charset="0"/>
              </a:rPr>
              <a:t>Обработки призабойных зон скважин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ОПЗ химическими реагентами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ОПЗ физическими методами (акустические, вибрационные, взрывные, создание дополнительной депрессии и т.п.)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микробиологические методы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перфорационные методы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изоляция пластовых вод в ДС</a:t>
            </a:r>
          </a:p>
          <a:p>
            <a:pPr>
              <a:buFont typeface="Wingdings" pitchFamily="2" charset="2"/>
              <a:buChar char="ь"/>
              <a:tabLst>
                <a:tab pos="228600" algn="l"/>
              </a:tabLst>
              <a:defRPr/>
            </a:pPr>
            <a:r>
              <a:rPr lang="ru-RU">
                <a:latin typeface="Times New Roman" pitchFamily="18" charset="0"/>
              </a:rPr>
              <a:t>выравнивание профиля приемистости в НС</a:t>
            </a:r>
          </a:p>
        </p:txBody>
      </p:sp>
      <p:sp>
        <p:nvSpPr>
          <p:cNvPr id="10243" name="Rectangle 9"/>
          <p:cNvSpPr>
            <a:spLocks noChangeArrowheads="1"/>
          </p:cNvSpPr>
          <p:nvPr/>
        </p:nvSpPr>
        <p:spPr bwMode="auto">
          <a:xfrm>
            <a:off x="395288" y="188913"/>
            <a:ext cx="7491412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100" b="1" u="sng">
                <a:latin typeface="Garamond" panose="02020404030301010803" pitchFamily="18" charset="0"/>
              </a:rPr>
              <a:t>МЕТОДЫ ПОВЫШЕНИЯ ЭФФЕКТИВНОСТИ РАЗРАБОТКИ И УВЕЛИЧЕНИЯ НЕФТЕОТДАЧИ ПЛАСТОВ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0558" name="Group 1054"/>
          <p:cNvGraphicFramePr>
            <a:graphicFrameLocks noGrp="1"/>
          </p:cNvGraphicFramePr>
          <p:nvPr/>
        </p:nvGraphicFramePr>
        <p:xfrm>
          <a:off x="468313" y="620713"/>
          <a:ext cx="8135937" cy="5329237"/>
        </p:xfrm>
        <a:graphic>
          <a:graphicData uri="http://schemas.openxmlformats.org/drawingml/2006/table">
            <a:tbl>
              <a:tblPr/>
              <a:tblGrid>
                <a:gridCol w="574675"/>
                <a:gridCol w="3363912"/>
                <a:gridCol w="4197350"/>
              </a:tblGrid>
              <a:tr h="5730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№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Методы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Тенденции</a:t>
                      </a: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7762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Вытеснение нефти паром.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обоснованное снижение параметров теплоносителей объёма оторочки.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7762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Закачка горячей воды.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Не обоснованное снижение параметров теплоносителей объёма оторочки.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Внутрипластовое горение.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Работы не ведутся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59848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Закачка углеводородного газа.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Работы не ведутся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Закачка двуокиси углерода.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Работы не ведутся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3159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Водорастворимые ПАВ.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Обработка призабойных зон скважин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4667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Полимерное заводнение.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Обработка призабойных зон скважин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Серная кислота.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Работы не ведутся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  <a:tr h="4683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Мицеллярные растворы.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5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</a:rPr>
                        <a:t>Работы не ведутся</a:t>
                      </a:r>
                    </a:p>
                  </a:txBody>
                  <a:tcPr marL="18000" marR="180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accent1"/>
                        </a:gs>
                        <a:gs pos="50000">
                          <a:srgbClr val="FFFFFF"/>
                        </a:gs>
                        <a:gs pos="100000">
                          <a:schemeClr val="accent1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4"/>
          <p:cNvGraphicFramePr>
            <a:graphicFrameLocks noChangeAspect="1"/>
          </p:cNvGraphicFramePr>
          <p:nvPr>
            <p:ph idx="1"/>
          </p:nvPr>
        </p:nvGraphicFramePr>
        <p:xfrm>
          <a:off x="323850" y="404813"/>
          <a:ext cx="8353425" cy="5699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Диаграмма" r:id="rId3" imgW="2689913" imgH="1782958" progId="Excel.Chart.8">
                  <p:embed/>
                </p:oleObj>
              </mc:Choice>
              <mc:Fallback>
                <p:oleObj name="Диаграмма" r:id="rId3" imgW="2689913" imgH="1782958" progId="Excel.Char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404813"/>
                        <a:ext cx="8353425" cy="5699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/>
          <p:cNvPicPr>
            <a:picLocks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476250"/>
            <a:ext cx="8351837" cy="5197475"/>
          </a:xfrm>
          <a:solidFill>
            <a:srgbClr val="FFFFFF">
              <a:alpha val="21960"/>
            </a:srgb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Reporting Progress or Status</Template>
  <TotalTime>820</TotalTime>
  <Words>596</Words>
  <Application>Microsoft Office PowerPoint</Application>
  <PresentationFormat>Экран (4:3)</PresentationFormat>
  <Paragraphs>131</Paragraphs>
  <Slides>17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Garamond</vt:lpstr>
      <vt:lpstr>Wingdings</vt:lpstr>
      <vt:lpstr>Times New Roman</vt:lpstr>
      <vt:lpstr>Край</vt:lpstr>
      <vt:lpstr>Диаграмма Microsoft Excel</vt:lpstr>
      <vt:lpstr>Презентация PowerPoint</vt:lpstr>
      <vt:lpstr>Внешне оптимистичные тенденции в разработке нефтяных месторождений в последние годы</vt:lpstr>
      <vt:lpstr>Проблемные тенденции в разработке нефтяных месторождений </vt:lpstr>
      <vt:lpstr>Презентация PowerPoint</vt:lpstr>
      <vt:lpstr>МЕТОДЫ ПОВЫШЕНИЯ ЭФФЕКТИВНОСТИ РАЗРАБОТКИ И УВЕЛИЧЕНИЯ НЕФТЕОТДАЧИ ПЛАСТОВ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Наиболее часто встречаемые нарушения проектных систем разработки.</vt:lpstr>
      <vt:lpstr>Презентация PowerPoint</vt:lpstr>
      <vt:lpstr>Презентация PowerPoint</vt:lpstr>
      <vt:lpstr>Выполнение в 2002 г. проектных решений по плотности сетки скважин недропользователями округа </vt:lpstr>
      <vt:lpstr>Оценка извлекаемых запасов нефти при сокращении фонда скважин (Толстолыткин И.П., Сутормин С.Е.и др.) </vt:lpstr>
      <vt:lpstr>Основные направления повышения эффективности разработки нефтяных месторождений и обеспечения стабильной добычи нефти </vt:lpstr>
      <vt:lpstr>Спасибо за внимание.</vt:lpstr>
    </vt:vector>
  </TitlesOfParts>
  <Company>ВНИИнефть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IZaharov</dc:creator>
  <cp:lastModifiedBy>admin</cp:lastModifiedBy>
  <cp:revision>49</cp:revision>
  <dcterms:created xsi:type="dcterms:W3CDTF">2005-11-08T15:03:54Z</dcterms:created>
  <dcterms:modified xsi:type="dcterms:W3CDTF">2015-04-08T14:07:27Z</dcterms:modified>
</cp:coreProperties>
</file>