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AB92F2"/>
    <a:srgbClr val="401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1" autoAdjust="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7783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ru-RU" noProof="0" smtClean="0"/>
              <a:t>Образец заголовка</a:t>
            </a:r>
          </a:p>
        </p:txBody>
      </p:sp>
      <p:sp>
        <p:nvSpPr>
          <p:cNvPr id="77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A26F91E8-1835-47BC-80AF-62E4566C7D32}" type="slidenum">
              <a:rPr lang="ru-RU" altLang="ru-RU"/>
              <a:pPr/>
              <a:t>‹#›</a:t>
            </a:fld>
            <a:endParaRPr lang="ru-RU" altLang="ru-RU"/>
          </a:p>
        </p:txBody>
      </p:sp>
    </p:spTree>
    <p:extLst>
      <p:ext uri="{BB962C8B-B14F-4D97-AF65-F5344CB8AC3E}">
        <p14:creationId xmlns:p14="http://schemas.microsoft.com/office/powerpoint/2010/main" val="347425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CF4C57F1-DB4E-469B-A95D-4AAE62D5BEDA}"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10300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BA8D5D87-1A26-4004-8E54-D729096C9B0C}"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43200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84267DF8-BE5C-4152-AC0B-9D8FB4BD79D1}"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2083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fld id="{604D7459-807A-4336-9E42-08F6382C598A}" type="slidenum">
              <a:rPr lang="ru-RU" altLang="ru-RU"/>
              <a:pPr/>
              <a:t>‹#›</a:t>
            </a:fld>
            <a:endParaRPr lang="ru-RU" alt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2494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564D8B0D-CE19-4AF0-8A39-B9F2E1E08373}"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34610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fld id="{AF26C109-B4A4-4E7C-ADDA-E7E314DF9E09}" type="slidenum">
              <a:rPr lang="ru-RU" altLang="ru-RU"/>
              <a:pPr/>
              <a:t>‹#›</a:t>
            </a:fld>
            <a:endParaRPr lang="ru-RU" alt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10137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fld id="{5EE5582D-2280-4772-B4F3-10E535543870}" type="slidenum">
              <a:rPr lang="ru-RU" altLang="ru-RU"/>
              <a:pPr/>
              <a:t>‹#›</a:t>
            </a:fld>
            <a:endParaRPr lang="ru-RU" alt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2132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fld id="{4A68B3DA-2B76-4B60-9ABA-DB54DBB0AF36}" type="slidenum">
              <a:rPr lang="ru-RU" altLang="ru-RU"/>
              <a:pPr/>
              <a:t>‹#›</a:t>
            </a:fld>
            <a:endParaRPr lang="ru-RU" alt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27185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B7612AC8-769E-4681-8BE1-2DE2F9E55617}"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78843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29710E9A-AFB2-49BC-9D8F-DD5151F653B0}" type="slidenum">
              <a:rPr lang="ru-RU" altLang="ru-RU"/>
              <a:pPr/>
              <a:t>‹#›</a:t>
            </a:fld>
            <a:endParaRPr lang="ru-RU" alt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6758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7680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96FBFFC-D7D5-4800-A662-6D4BEC6CA0D3}" type="slidenum">
              <a:rPr lang="ru-RU" altLang="ru-RU"/>
              <a:pPr/>
              <a:t>‹#›</a:t>
            </a:fld>
            <a:endParaRPr lang="ru-RU" altLang="ru-RU"/>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680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7680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7680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681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grpSp>
        <p:sp>
          <p:nvSpPr>
            <p:cNvPr id="7681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7681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681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pPr>
              <a:defRPr/>
            </a:pPr>
            <a:endParaRPr lang="ru-RU"/>
          </a:p>
        </p:txBody>
      </p:sp>
      <p:sp>
        <p:nvSpPr>
          <p:cNvPr id="7681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u.wikipedia.org/wiki/%D0%A4%D0%B0%D0%B9%D0%BB:Singapore_Clarke-Quay_Nov-2009.JP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ru.wikipedia.org/wiki/%D0%A4%D0%B0%D0%B9%D0%BB:Singapore_Clarke-Quay_2_Nov-2009.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u.wikipedia.org/wiki/%D0%A4%D0%B0%D0%B9%D0%BB:Riverside_Point.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8150" y="836613"/>
            <a:ext cx="7704138" cy="963612"/>
          </a:xfrm>
        </p:spPr>
        <p:txBody>
          <a:bodyPr/>
          <a:lstStyle/>
          <a:p>
            <a:pPr eaLnBrk="1" hangingPunct="1">
              <a:defRPr/>
            </a:pPr>
            <a:r>
              <a:rPr lang="ru-RU" sz="4000" dirty="0" smtClean="0">
                <a:solidFill>
                  <a:srgbClr val="0000FF"/>
                </a:solidFill>
                <a:latin typeface="Times New Roman" pitchFamily="18" charset="0"/>
              </a:rPr>
              <a:t>Республика Сингапур: географическая и экономическая характеристика</a:t>
            </a:r>
          </a:p>
        </p:txBody>
      </p:sp>
      <p:sp>
        <p:nvSpPr>
          <p:cNvPr id="2051" name="Rectangle 3"/>
          <p:cNvSpPr>
            <a:spLocks noGrp="1" noChangeArrowheads="1"/>
          </p:cNvSpPr>
          <p:nvPr>
            <p:ph type="subTitle" idx="1"/>
          </p:nvPr>
        </p:nvSpPr>
        <p:spPr>
          <a:xfrm flipH="1">
            <a:off x="755650" y="3573463"/>
            <a:ext cx="71438" cy="71437"/>
          </a:xfrm>
        </p:spPr>
        <p:txBody>
          <a:bodyPr/>
          <a:lstStyle/>
          <a:p>
            <a:pPr eaLnBrk="1" hangingPunct="1">
              <a:lnSpc>
                <a:spcPct val="80000"/>
              </a:lnSpc>
              <a:defRPr/>
            </a:pPr>
            <a:endParaRPr lang="ru-RU" sz="700" smtClean="0"/>
          </a:p>
        </p:txBody>
      </p:sp>
      <p:pic>
        <p:nvPicPr>
          <p:cNvPr id="2052" name="Picture 4" descr="post-39915-1181871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997200"/>
            <a:ext cx="4851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1547813" y="260350"/>
            <a:ext cx="4762500" cy="993775"/>
          </a:xfrm>
        </p:spPr>
        <p:txBody>
          <a:bodyPr/>
          <a:lstStyle/>
          <a:p>
            <a:pPr eaLnBrk="1" hangingPunct="1">
              <a:defRPr/>
            </a:pPr>
            <a:r>
              <a:rPr lang="ru-RU" sz="2800" b="0" smtClean="0">
                <a:latin typeface="Times New Roman" pitchFamily="18" charset="0"/>
              </a:rPr>
              <a:t>Языки Сингапура</a:t>
            </a:r>
          </a:p>
        </p:txBody>
      </p:sp>
      <p:sp>
        <p:nvSpPr>
          <p:cNvPr id="87043" name="Rectangle 3"/>
          <p:cNvSpPr>
            <a:spLocks noGrp="1" noChangeArrowheads="1"/>
          </p:cNvSpPr>
          <p:nvPr>
            <p:ph type="body" idx="1"/>
          </p:nvPr>
        </p:nvSpPr>
        <p:spPr>
          <a:xfrm>
            <a:off x="611188" y="1484313"/>
            <a:ext cx="8147050" cy="3600450"/>
          </a:xfrm>
        </p:spPr>
        <p:txBody>
          <a:bodyPr/>
          <a:lstStyle/>
          <a:p>
            <a:pPr eaLnBrk="1" hangingPunct="1">
              <a:buFont typeface="Wingdings" panose="05000000000000000000" pitchFamily="2" charset="2"/>
              <a:buNone/>
              <a:defRPr/>
            </a:pPr>
            <a:r>
              <a:rPr lang="ru-RU" sz="1800" smtClean="0">
                <a:latin typeface="Times New Roman" pitchFamily="18" charset="0"/>
              </a:rPr>
              <a:t>     Национальным языком по историческим причинам является малайский язык, и государственный гимн Majulah Singapura поётся на малайском. Официальными языками являются английский, мандаринский китайски (</a:t>
            </a:r>
            <a:r>
              <a:rPr lang="ru-RU" altLang="ru-RU" sz="1800" smtClean="0">
                <a:latin typeface="Times New Roman" pitchFamily="18" charset="0"/>
                <a:ea typeface="新細明體" charset="-120"/>
              </a:rPr>
              <a:t>北方話</a:t>
            </a:r>
            <a:r>
              <a:rPr lang="ru-RU" sz="1800" smtClean="0">
                <a:latin typeface="Times New Roman" pitchFamily="18" charset="0"/>
              </a:rPr>
              <a:t>), малайский и тамильский. С момента обретения независимости администрация активно пользуется английским. Широкомасштабная кампания «Говорите по-мандарински» была проведена для объединения всех диалектов китайского языка. Многие объявления, газеты и издания печатаются только на английском и китайском</a:t>
            </a:r>
            <a:r>
              <a:rPr lang="ru-RU" smtClean="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plus(in)">
                                      <p:cBhvr>
                                        <p:cTn id="7" dur="2000"/>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1258888" y="188913"/>
            <a:ext cx="5627687" cy="850900"/>
          </a:xfrm>
        </p:spPr>
        <p:txBody>
          <a:bodyPr/>
          <a:lstStyle/>
          <a:p>
            <a:pPr eaLnBrk="1" hangingPunct="1">
              <a:defRPr/>
            </a:pPr>
            <a:r>
              <a:rPr lang="ru-RU" sz="2800" b="0" smtClean="0">
                <a:latin typeface="Times New Roman" pitchFamily="18" charset="0"/>
              </a:rPr>
              <a:t>Легенда Сингапура</a:t>
            </a:r>
            <a:br>
              <a:rPr lang="ru-RU" sz="2800" b="0" smtClean="0">
                <a:latin typeface="Times New Roman" pitchFamily="18" charset="0"/>
              </a:rPr>
            </a:br>
            <a:endParaRPr lang="ru-RU" sz="2800" b="0" smtClean="0">
              <a:latin typeface="Times New Roman" pitchFamily="18" charset="0"/>
            </a:endParaRPr>
          </a:p>
        </p:txBody>
      </p:sp>
      <p:sp>
        <p:nvSpPr>
          <p:cNvPr id="88067" name="Rectangle 3"/>
          <p:cNvSpPr>
            <a:spLocks noGrp="1" noChangeArrowheads="1"/>
          </p:cNvSpPr>
          <p:nvPr>
            <p:ph type="body" idx="1"/>
          </p:nvPr>
        </p:nvSpPr>
        <p:spPr>
          <a:xfrm>
            <a:off x="468313" y="1125538"/>
            <a:ext cx="8218487" cy="5000625"/>
          </a:xfrm>
        </p:spPr>
        <p:txBody>
          <a:bodyPr/>
          <a:lstStyle/>
          <a:p>
            <a:pPr eaLnBrk="1" hangingPunct="1">
              <a:lnSpc>
                <a:spcPct val="80000"/>
              </a:lnSpc>
              <a:buFont typeface="Wingdings" panose="05000000000000000000" pitchFamily="2" charset="2"/>
              <a:buNone/>
              <a:defRPr/>
            </a:pPr>
            <a:r>
              <a:rPr lang="ru-RU" sz="1800" smtClean="0"/>
              <a:t>     Мерлайон (англ. </a:t>
            </a:r>
            <a:r>
              <a:rPr lang="ru-RU" sz="1800" i="1" smtClean="0"/>
              <a:t>Merlion</a:t>
            </a:r>
            <a:r>
              <a:rPr lang="ru-RU" sz="1800" smtClean="0"/>
              <a:t>, в другой транскрипции Мерлион) — мифическое животное, родственное грифонам и драконам, — встречается в нескольких художественных традициях. Изображение существа с головой льва и рыбьим хвостом можно увидеть в Индии, на стенах в храме Аджанте и Матхуре, которое якобы охраняло древний Сингапур, на древних этрусских монетах периода эллинизма, а также на гербах английского графства Норфолк, города Манила (Филиппины) и Ост-Индийской компании, испепеляя его врагов красным огненным взором.</a:t>
            </a:r>
          </a:p>
          <a:p>
            <a:pPr eaLnBrk="1" hangingPunct="1">
              <a:lnSpc>
                <a:spcPct val="80000"/>
              </a:lnSpc>
              <a:buFont typeface="Wingdings" panose="05000000000000000000" pitchFamily="2" charset="2"/>
              <a:buNone/>
              <a:defRPr/>
            </a:pPr>
            <a:r>
              <a:rPr lang="ru-RU" sz="1800" smtClean="0"/>
              <a:t>      Согласно легенде, давным-давно здесь обитало чудище с головой льва и туловищем рыбы, которое вставало на защиту местных жителей. При виде врага у него загорались глаза красным светом и испепеляли неприятелей. Если был сильный шторм то он выходил из воды и спасал людей от гибели. И в память о спасителе выстроен фонтан в виде полурыбы-полульва. Его высота 8,6 м, вес 70 тонн и стоимость 165 тыс. сингапурских долларов . Автор-скульптор Лим Нанг Сенг. Построен в 1972 году.</a:t>
            </a:r>
          </a:p>
          <a:p>
            <a:pPr eaLnBrk="1" hangingPunct="1">
              <a:lnSpc>
                <a:spcPct val="80000"/>
              </a:lnSpc>
              <a:buFont typeface="Wingdings" panose="05000000000000000000" pitchFamily="2" charset="2"/>
              <a:buNone/>
              <a:defRPr/>
            </a:pPr>
            <a:r>
              <a:rPr lang="ru-RU" sz="1800" smtClean="0"/>
              <a:t>      В малайской летописи принца малайцев по имени Санг Нила Утама, правившем примерно с 1299 по 1347 годах, сыне индийского принца Раджи Кулана и подводной принцессы . Увидев необычное животное на острове Тамасек (Temasek) что означало «море», принц стал выяснять у своих подчиненных о его названии. Никто не знал, и только один мудрец смог распознать льва. Это так впечатлило принца, что он решил переименовать остров в Сингапур, в честь грациозного животного.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plus(in)">
                                      <p:cBhvr>
                                        <p:cTn id="7" dur="20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plus(in)">
                                      <p:cBhvr>
                                        <p:cTn id="12" dur="20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plus(in)">
                                      <p:cBhvr>
                                        <p:cTn id="17" dur="20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1258888" y="188913"/>
            <a:ext cx="5915025" cy="1138237"/>
          </a:xfrm>
        </p:spPr>
        <p:txBody>
          <a:bodyPr/>
          <a:lstStyle/>
          <a:p>
            <a:pPr eaLnBrk="1" hangingPunct="1">
              <a:defRPr/>
            </a:pPr>
            <a:r>
              <a:rPr lang="ru-RU" sz="2800" b="0" smtClean="0">
                <a:latin typeface="Times New Roman" pitchFamily="18" charset="0"/>
              </a:rPr>
              <a:t>Достопримечательности.</a:t>
            </a:r>
          </a:p>
        </p:txBody>
      </p:sp>
      <p:sp>
        <p:nvSpPr>
          <p:cNvPr id="89091" name="Rectangle 3"/>
          <p:cNvSpPr>
            <a:spLocks noGrp="1" noChangeArrowheads="1"/>
          </p:cNvSpPr>
          <p:nvPr>
            <p:ph type="body" idx="1"/>
          </p:nvPr>
        </p:nvSpPr>
        <p:spPr>
          <a:xfrm>
            <a:off x="457200" y="1268413"/>
            <a:ext cx="8291513" cy="4857750"/>
          </a:xfrm>
        </p:spPr>
        <p:txBody>
          <a:bodyPr/>
          <a:lstStyle/>
          <a:p>
            <a:pPr eaLnBrk="1" hangingPunct="1">
              <a:buFont typeface="Wingdings" panose="05000000000000000000" pitchFamily="2" charset="2"/>
              <a:buNone/>
              <a:defRPr/>
            </a:pPr>
            <a:r>
              <a:rPr lang="ru-RU" sz="1800" b="1" smtClean="0"/>
              <a:t>Набережная Клар-Ки</a:t>
            </a:r>
          </a:p>
        </p:txBody>
      </p:sp>
      <p:pic>
        <p:nvPicPr>
          <p:cNvPr id="89092" name="Picture 4" descr="220px-Singapore_Clarke-Quay_Nov-200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1989138"/>
            <a:ext cx="30718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220px-Singapore_Clarke-Quay_2_Nov-200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024063"/>
            <a:ext cx="302418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500" fill="hold"/>
                                        <p:tgtEl>
                                          <p:spTgt spid="89092"/>
                                        </p:tgtEl>
                                        <p:attrNameLst>
                                          <p:attrName>ppt_x</p:attrName>
                                        </p:attrNameLst>
                                      </p:cBhvr>
                                      <p:tavLst>
                                        <p:tav tm="0">
                                          <p:val>
                                            <p:strVal val="#ppt_x"/>
                                          </p:val>
                                        </p:tav>
                                        <p:tav tm="100000">
                                          <p:val>
                                            <p:strVal val="#ppt_x"/>
                                          </p:val>
                                        </p:tav>
                                      </p:tavLst>
                                    </p:anim>
                                    <p:anim calcmode="lin" valueType="num">
                                      <p:cBhvr additive="base">
                                        <p:cTn id="8"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89093"/>
                                        </p:tgtEl>
                                        <p:attrNameLst>
                                          <p:attrName>style.visibility</p:attrName>
                                        </p:attrNameLst>
                                      </p:cBhvr>
                                      <p:to>
                                        <p:strVal val="visible"/>
                                      </p:to>
                                    </p:set>
                                    <p:anim calcmode="lin" valueType="num">
                                      <p:cBhvr>
                                        <p:cTn id="13" dur="500" decel="50000" fill="hold">
                                          <p:stCondLst>
                                            <p:cond delay="0"/>
                                          </p:stCondLst>
                                        </p:cTn>
                                        <p:tgtEl>
                                          <p:spTgt spid="8909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909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9093"/>
                                        </p:tgtEl>
                                        <p:attrNameLst>
                                          <p:attrName>ppt_w</p:attrName>
                                        </p:attrNameLst>
                                      </p:cBhvr>
                                      <p:tavLst>
                                        <p:tav tm="0">
                                          <p:val>
                                            <p:strVal val="#ppt_w*.05"/>
                                          </p:val>
                                        </p:tav>
                                        <p:tav tm="100000">
                                          <p:val>
                                            <p:strVal val="#ppt_w"/>
                                          </p:val>
                                        </p:tav>
                                      </p:tavLst>
                                    </p:anim>
                                    <p:anim calcmode="lin" valueType="num">
                                      <p:cBhvr>
                                        <p:cTn id="16" dur="1000" fill="hold"/>
                                        <p:tgtEl>
                                          <p:spTgt spid="8909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909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909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909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1042988" y="4221163"/>
            <a:ext cx="5267325" cy="993775"/>
          </a:xfrm>
        </p:spPr>
        <p:txBody>
          <a:bodyPr/>
          <a:lstStyle/>
          <a:p>
            <a:pPr eaLnBrk="1" hangingPunct="1">
              <a:defRPr/>
            </a:pPr>
            <a:r>
              <a:rPr lang="ru-RU" sz="1800" smtClean="0">
                <a:latin typeface="Times New Roman" pitchFamily="18" charset="0"/>
              </a:rPr>
              <a:t>Риверсайд-Пойнт</a:t>
            </a:r>
          </a:p>
        </p:txBody>
      </p:sp>
      <p:pic>
        <p:nvPicPr>
          <p:cNvPr id="90116" name="Picture 4" descr="220px-Riverside_Point">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31913" y="908050"/>
            <a:ext cx="3887787" cy="259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500" fill="hold"/>
                                        <p:tgtEl>
                                          <p:spTgt spid="9011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011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011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0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971550" y="0"/>
            <a:ext cx="6202363" cy="1138238"/>
          </a:xfrm>
        </p:spPr>
        <p:txBody>
          <a:bodyPr/>
          <a:lstStyle/>
          <a:p>
            <a:pPr eaLnBrk="1" hangingPunct="1">
              <a:defRPr/>
            </a:pPr>
            <a:r>
              <a:rPr lang="ru-RU" sz="2800" smtClean="0">
                <a:latin typeface="Times New Roman" pitchFamily="18" charset="0"/>
              </a:rPr>
              <a:t>Набережная Клерки.</a:t>
            </a:r>
          </a:p>
        </p:txBody>
      </p:sp>
      <p:sp>
        <p:nvSpPr>
          <p:cNvPr id="91139" name="Rectangle 3"/>
          <p:cNvSpPr>
            <a:spLocks noGrp="1" noChangeArrowheads="1"/>
          </p:cNvSpPr>
          <p:nvPr>
            <p:ph type="body" idx="1"/>
          </p:nvPr>
        </p:nvSpPr>
        <p:spPr>
          <a:xfrm>
            <a:off x="395288" y="908050"/>
            <a:ext cx="8353425" cy="5472113"/>
          </a:xfrm>
        </p:spPr>
        <p:txBody>
          <a:bodyPr/>
          <a:lstStyle/>
          <a:p>
            <a:pPr eaLnBrk="1" hangingPunct="1">
              <a:lnSpc>
                <a:spcPct val="80000"/>
              </a:lnSpc>
              <a:buFont typeface="Wingdings" panose="05000000000000000000" pitchFamily="2" charset="2"/>
              <a:buNone/>
              <a:defRPr/>
            </a:pPr>
            <a:r>
              <a:rPr lang="ru-RU" sz="1800" smtClean="0">
                <a:latin typeface="Times New Roman" pitchFamily="18" charset="0"/>
              </a:rPr>
              <a:t>     Получила название в честь сэра Эндрю Кларка, второго губернатора Сингапура. Вдоль причала тянулись пакгаузы XIX в., принадлежавшие в основном китайцам. В начале 1990х эта зона привлекла внимание градостроителей и была превращена в компактный комплекс магазинов, пабов, плавучих ресторанов и ремесленных лавок. С этой набережной организовываются экскурсии по реке на прогулочных катерах. Днем Клар-Ки тих и почти пуст. Зато вечером здесь бурлит жизнь. Гостей ожидает теплая атмосфера и множество развлечений.</a:t>
            </a:r>
          </a:p>
          <a:p>
            <a:pPr eaLnBrk="1" hangingPunct="1">
              <a:lnSpc>
                <a:spcPct val="80000"/>
              </a:lnSpc>
              <a:buFont typeface="Wingdings" panose="05000000000000000000" pitchFamily="2" charset="2"/>
              <a:buNone/>
              <a:defRPr/>
            </a:pPr>
            <a:r>
              <a:rPr lang="ru-RU" sz="1800" smtClean="0">
                <a:latin typeface="Times New Roman" pitchFamily="18" charset="0"/>
              </a:rPr>
              <a:t>     Среди достопримечательностей в Сингапуре есть знаменитый зоопарк, в котором животные содержатся в природных условиях, заповедник «Букит Тима» представляет собой 70 гектаров нетронутого тропического леса, парк Птиц Джуронг, площадью 20 гектаров, где обитает множество тропических птиц. Остров Сентоза — это просто рай для туриста. Там есть много полей для гольфа, развит водный спорт и многое другое. Сингапур — один из крупнейших международных центров разведения декоративных рыб на экспорт. Наиболее важный, доминирующей вид в экспорте декоративных рыб Сингапуром — гуппи (Poecilia reticulata), другими важными видами являются скалярии (Pterophyllum scalare), моллиенезии (Poecilia latipinna, P. sphenops), меченосцы (Xiphophorus helleri), пецилии (X. maculatus), барбусы, представители сем. харациновых и гурами.</a:t>
            </a:r>
          </a:p>
          <a:p>
            <a:pPr eaLnBrk="1" hangingPunct="1">
              <a:lnSpc>
                <a:spcPct val="80000"/>
              </a:lnSpc>
              <a:buFont typeface="Wingdings" panose="05000000000000000000" pitchFamily="2" charset="2"/>
              <a:buNone/>
              <a:defRPr/>
            </a:pPr>
            <a:r>
              <a:rPr lang="ru-RU" sz="1800" smtClean="0">
                <a:latin typeface="Times New Roman" pitchFamily="18" charset="0"/>
              </a:rPr>
              <a:t>      По легенде, первым ступил сюда принц с Суматры, увидевший существо с львиной головой и рыбьим хвостом. Основанное им поселение получило название «Город льва», а мифическому животному возвели храм. Жители Сингапура, чтя традиции, называют свой город «Городом льва и храма».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457200" y="274638"/>
            <a:ext cx="7283450" cy="706437"/>
          </a:xfrm>
        </p:spPr>
        <p:txBody>
          <a:bodyPr/>
          <a:lstStyle/>
          <a:p>
            <a:pPr eaLnBrk="1" hangingPunct="1">
              <a:defRPr/>
            </a:pPr>
            <a:r>
              <a:rPr lang="ru-RU" sz="2800" smtClean="0">
                <a:latin typeface="Times New Roman" pitchFamily="18" charset="0"/>
              </a:rPr>
              <a:t>Шири Мариамман (Сингапур)</a:t>
            </a:r>
            <a:br>
              <a:rPr lang="ru-RU" sz="2800" smtClean="0">
                <a:latin typeface="Times New Roman" pitchFamily="18" charset="0"/>
              </a:rPr>
            </a:br>
            <a:endParaRPr lang="ru-RU" sz="2800" smtClean="0">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defRPr/>
            </a:pPr>
            <a:endParaRPr lang="ru-RU" smtClean="0"/>
          </a:p>
        </p:txBody>
      </p:sp>
      <p:pic>
        <p:nvPicPr>
          <p:cNvPr id="92164" name="Picture 4" descr="Inside_Sri_Mariamman_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276475"/>
            <a:ext cx="44640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plus(in)">
                                      <p:cBhvr>
                                        <p:cTn id="7" dur="2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eaLnBrk="1" hangingPunct="1">
              <a:defRPr/>
            </a:pPr>
            <a:r>
              <a:rPr lang="ru-RU" sz="2800" smtClean="0">
                <a:latin typeface="Times New Roman" pitchFamily="18" charset="0"/>
              </a:rPr>
              <a:t>Храм Шуан Линь</a:t>
            </a:r>
            <a:br>
              <a:rPr lang="ru-RU" sz="2800" smtClean="0">
                <a:latin typeface="Times New Roman" pitchFamily="18" charset="0"/>
              </a:rPr>
            </a:br>
            <a:endParaRPr lang="ru-RU" sz="2800" smtClean="0">
              <a:latin typeface="Times New Roman" pitchFamily="18" charset="0"/>
            </a:endParaRPr>
          </a:p>
        </p:txBody>
      </p:sp>
      <p:pic>
        <p:nvPicPr>
          <p:cNvPr id="1843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2060575"/>
            <a:ext cx="5689600" cy="3128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ru-RU" sz="2800" smtClean="0"/>
              <a:t>Старая школа Дао Нань.</a:t>
            </a:r>
          </a:p>
        </p:txBody>
      </p:sp>
      <p:pic>
        <p:nvPicPr>
          <p:cNvPr id="194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51050" y="2205038"/>
            <a:ext cx="5167313" cy="28416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457200" y="274638"/>
            <a:ext cx="7715250" cy="633412"/>
          </a:xfrm>
        </p:spPr>
        <p:txBody>
          <a:bodyPr/>
          <a:lstStyle/>
          <a:p>
            <a:pPr eaLnBrk="1" hangingPunct="1">
              <a:defRPr/>
            </a:pPr>
            <a:r>
              <a:rPr lang="ru-RU" sz="2800" smtClean="0">
                <a:latin typeface="Times New Roman" pitchFamily="18" charset="0"/>
              </a:rPr>
              <a:t>Telok Ayer Market</a:t>
            </a:r>
            <a:r>
              <a:rPr lang="ru-RU" sz="4000" smtClean="0"/>
              <a:t/>
            </a:r>
            <a:br>
              <a:rPr lang="ru-RU" sz="4000" smtClean="0"/>
            </a:br>
            <a:endParaRPr lang="ru-RU" sz="4000" smtClean="0"/>
          </a:p>
        </p:txBody>
      </p:sp>
      <p:pic>
        <p:nvPicPr>
          <p:cNvPr id="2048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2275" y="1989138"/>
            <a:ext cx="5554663" cy="30543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defRPr/>
            </a:pPr>
            <a:endParaRPr lang="ru-RU" smtClean="0"/>
          </a:p>
        </p:txBody>
      </p:sp>
      <p:sp>
        <p:nvSpPr>
          <p:cNvPr id="96259" name="Rectangle 3"/>
          <p:cNvSpPr>
            <a:spLocks noGrp="1" noChangeArrowheads="1"/>
          </p:cNvSpPr>
          <p:nvPr>
            <p:ph type="body" idx="1"/>
          </p:nvPr>
        </p:nvSpPr>
        <p:spPr/>
        <p:txBody>
          <a:bodyPr/>
          <a:lstStyle/>
          <a:p>
            <a:pPr eaLnBrk="1" hangingPunct="1">
              <a:defRPr/>
            </a:pPr>
            <a:endParaRPr lang="ru-RU" smtClean="0"/>
          </a:p>
        </p:txBody>
      </p:sp>
      <p:pic>
        <p:nvPicPr>
          <p:cNvPr id="96260" name="Picture 4" descr="singapu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25" y="1412875"/>
            <a:ext cx="33591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500" fill="hold"/>
                                        <p:tgtEl>
                                          <p:spTgt spid="9626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626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626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557463" y="301625"/>
            <a:ext cx="4257675" cy="757238"/>
          </a:xfrm>
        </p:spPr>
        <p:txBody>
          <a:bodyPr/>
          <a:lstStyle/>
          <a:p>
            <a:pPr eaLnBrk="1" hangingPunct="1">
              <a:defRPr/>
            </a:pPr>
            <a:r>
              <a:rPr lang="ru-RU" sz="2800" smtClean="0">
                <a:latin typeface="Franklin Gothic Heavy" pitchFamily="34" charset="0"/>
              </a:rPr>
              <a:t>Республика Сингапур.</a:t>
            </a:r>
          </a:p>
        </p:txBody>
      </p:sp>
      <p:sp>
        <p:nvSpPr>
          <p:cNvPr id="41987" name="Rectangle 3"/>
          <p:cNvSpPr>
            <a:spLocks noGrp="1" noChangeArrowheads="1"/>
          </p:cNvSpPr>
          <p:nvPr>
            <p:ph type="body" idx="1"/>
          </p:nvPr>
        </p:nvSpPr>
        <p:spPr>
          <a:xfrm>
            <a:off x="395288" y="1412875"/>
            <a:ext cx="8302625" cy="4618038"/>
          </a:xfrm>
        </p:spPr>
        <p:txBody>
          <a:bodyPr/>
          <a:lstStyle/>
          <a:p>
            <a:pPr eaLnBrk="1" hangingPunct="1">
              <a:lnSpc>
                <a:spcPct val="80000"/>
              </a:lnSpc>
              <a:buFont typeface="Wingdings" panose="05000000000000000000" pitchFamily="2" charset="2"/>
              <a:buNone/>
              <a:defRPr/>
            </a:pPr>
            <a:r>
              <a:rPr lang="ru-RU" sz="2000" smtClean="0">
                <a:latin typeface="Times New Roman" pitchFamily="18" charset="0"/>
              </a:rPr>
              <a:t>     Город-государство, расположенный на острове в Юго-Восточной Азии, отделённый от южной оконечности Малаккского полуострова узким Джохорским проливом. Граничит с султанатом Джохор, входящим в состав Малайзии и с островами Риау в составе Индонезии.</a:t>
            </a:r>
          </a:p>
          <a:p>
            <a:pPr eaLnBrk="1" hangingPunct="1">
              <a:lnSpc>
                <a:spcPct val="80000"/>
              </a:lnSpc>
              <a:buFont typeface="Wingdings" panose="05000000000000000000" pitchFamily="2" charset="2"/>
              <a:buNone/>
              <a:defRPr/>
            </a:pPr>
            <a:r>
              <a:rPr lang="ru-RU" sz="2000" smtClean="0">
                <a:latin typeface="Times New Roman" pitchFamily="18" charset="0"/>
              </a:rPr>
              <a:t>      Название </a:t>
            </a:r>
            <a:r>
              <a:rPr lang="ru-RU" sz="2000" i="1" smtClean="0">
                <a:latin typeface="Times New Roman" pitchFamily="18" charset="0"/>
              </a:rPr>
              <a:t>Сингапур</a:t>
            </a:r>
            <a:r>
              <a:rPr lang="ru-RU" sz="2000" smtClean="0">
                <a:latin typeface="Times New Roman" pitchFamily="18" charset="0"/>
              </a:rPr>
              <a:t> произошло от малайского </a:t>
            </a:r>
            <a:r>
              <a:rPr lang="ru-RU" sz="2000" i="1" smtClean="0">
                <a:latin typeface="Times New Roman" pitchFamily="18" charset="0"/>
              </a:rPr>
              <a:t>синга </a:t>
            </a:r>
            <a:r>
              <a:rPr lang="ru-RU" sz="2000" smtClean="0">
                <a:latin typeface="Times New Roman" pitchFamily="18" charset="0"/>
              </a:rPr>
              <a:t>(лев),заимствованного от санскритского सिंह </a:t>
            </a:r>
            <a:r>
              <a:rPr lang="ru-RU" sz="2000" i="1" smtClean="0">
                <a:latin typeface="Times New Roman" pitchFamily="18" charset="0"/>
              </a:rPr>
              <a:t>siMha</a:t>
            </a:r>
            <a:r>
              <a:rPr lang="ru-RU" sz="2000" smtClean="0">
                <a:latin typeface="Times New Roman" pitchFamily="18" charset="0"/>
              </a:rPr>
              <a:t> (лев), и санскритского पुर </a:t>
            </a:r>
            <a:r>
              <a:rPr lang="ru-RU" sz="2000" i="1" smtClean="0">
                <a:latin typeface="Times New Roman" pitchFamily="18" charset="0"/>
              </a:rPr>
              <a:t>pura</a:t>
            </a:r>
            <a:r>
              <a:rPr lang="ru-RU" sz="2000" smtClean="0">
                <a:latin typeface="Times New Roman" pitchFamily="18" charset="0"/>
              </a:rPr>
              <a:t> (город).</a:t>
            </a:r>
          </a:p>
          <a:p>
            <a:pPr eaLnBrk="1" hangingPunct="1">
              <a:lnSpc>
                <a:spcPct val="80000"/>
              </a:lnSpc>
              <a:buFont typeface="Wingdings" panose="05000000000000000000" pitchFamily="2" charset="2"/>
              <a:buNone/>
              <a:defRPr/>
            </a:pPr>
            <a:r>
              <a:rPr lang="ru-RU" sz="2000" smtClean="0">
                <a:latin typeface="Times New Roman" pitchFamily="18" charset="0"/>
              </a:rPr>
              <a:t>     Площадь Сингапура составляет 710,2 кв. км. (2008 год), площадь постепенно увеличивается благодаря программе намыва территории, действующей с 60-х годов. Территория включает главный остров Сингапур и 58 небольших островков, лежащих вдоль его побережья. Самые крупные из них Убин, Теконг-Бесар, Брани, Сентоса, Семакау и Судонг. Высшая точка — холм Букит Тимах (163,3 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down)">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down)">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down)">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defRPr/>
            </a:pPr>
            <a:endParaRPr lang="ru-RU" smtClean="0"/>
          </a:p>
        </p:txBody>
      </p:sp>
      <p:sp>
        <p:nvSpPr>
          <p:cNvPr id="97283" name="Rectangle 3"/>
          <p:cNvSpPr>
            <a:spLocks noGrp="1" noChangeArrowheads="1"/>
          </p:cNvSpPr>
          <p:nvPr>
            <p:ph type="body" idx="1"/>
          </p:nvPr>
        </p:nvSpPr>
        <p:spPr/>
        <p:txBody>
          <a:bodyPr/>
          <a:lstStyle/>
          <a:p>
            <a:pPr eaLnBrk="1" hangingPunct="1">
              <a:defRPr/>
            </a:pPr>
            <a:endParaRPr lang="ru-RU" dirty="0" smtClean="0"/>
          </a:p>
        </p:txBody>
      </p:sp>
      <p:pic>
        <p:nvPicPr>
          <p:cNvPr id="97284" name="Picture 4" descr="be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549275"/>
            <a:ext cx="47529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amond(in)">
                                      <p:cBhvr>
                                        <p:cTn id="7" dur="2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2124075" y="188913"/>
            <a:ext cx="5122863" cy="633412"/>
          </a:xfrm>
        </p:spPr>
        <p:txBody>
          <a:bodyPr/>
          <a:lstStyle/>
          <a:p>
            <a:pPr eaLnBrk="1" hangingPunct="1">
              <a:defRPr/>
            </a:pPr>
            <a:r>
              <a:rPr lang="ru-RU" sz="2800" smtClean="0">
                <a:latin typeface="Goudy Stout" pitchFamily="18" charset="0"/>
              </a:rPr>
              <a:t>История Сингапура</a:t>
            </a:r>
          </a:p>
        </p:txBody>
      </p:sp>
      <p:sp>
        <p:nvSpPr>
          <p:cNvPr id="79875" name="Rectangle 3"/>
          <p:cNvSpPr>
            <a:spLocks noGrp="1" noChangeArrowheads="1"/>
          </p:cNvSpPr>
          <p:nvPr>
            <p:ph type="body" idx="1"/>
          </p:nvPr>
        </p:nvSpPr>
        <p:spPr>
          <a:xfrm>
            <a:off x="395288" y="1052513"/>
            <a:ext cx="8497887" cy="5545137"/>
          </a:xfrm>
        </p:spPr>
        <p:txBody>
          <a:bodyPr/>
          <a:lstStyle/>
          <a:p>
            <a:pPr eaLnBrk="1" hangingPunct="1">
              <a:lnSpc>
                <a:spcPct val="80000"/>
              </a:lnSpc>
              <a:buFont typeface="Wingdings" panose="05000000000000000000" pitchFamily="2" charset="2"/>
              <a:buNone/>
              <a:defRPr/>
            </a:pPr>
            <a:r>
              <a:rPr lang="ru-RU" sz="1800" smtClean="0"/>
              <a:t>     Первые упоминания о Сингапуре имеются в китайских хрониках III века. Остров был оплотом империи Шривиджая, с центром на Суматре, и носил яванское имя </a:t>
            </a:r>
            <a:r>
              <a:rPr lang="ru-RU" sz="1800" i="1" smtClean="0"/>
              <a:t>Темасек</a:t>
            </a:r>
            <a:r>
              <a:rPr lang="ru-RU" sz="1800" smtClean="0"/>
              <a:t>. Темасек в какое-то время был важным торговым центром, но потом пришёл в упадок. Осталось очень мало свидетельств о городе </a:t>
            </a:r>
            <a:r>
              <a:rPr lang="ru-RU" sz="1800" i="1" smtClean="0"/>
              <a:t>Темасек</a:t>
            </a:r>
            <a:r>
              <a:rPr lang="ru-RU" sz="1800" smtClean="0"/>
              <a:t> кроме отдельных археологических находок.</a:t>
            </a:r>
          </a:p>
          <a:p>
            <a:pPr eaLnBrk="1" hangingPunct="1">
              <a:lnSpc>
                <a:spcPct val="80000"/>
              </a:lnSpc>
              <a:buFont typeface="Wingdings" panose="05000000000000000000" pitchFamily="2" charset="2"/>
              <a:buNone/>
              <a:defRPr/>
            </a:pPr>
            <a:r>
              <a:rPr lang="ru-RU" sz="1800" smtClean="0"/>
              <a:t>     В XV—XVI веках Сингапур входил в состав султаната Джохор. Во время Малайско-Португальской Войны 1617 Сингапур был атакован португальскими войсками.</a:t>
            </a:r>
          </a:p>
          <a:p>
            <a:pPr eaLnBrk="1" hangingPunct="1">
              <a:lnSpc>
                <a:spcPct val="80000"/>
              </a:lnSpc>
              <a:buFont typeface="Wingdings" panose="05000000000000000000" pitchFamily="2" charset="2"/>
              <a:buNone/>
              <a:defRPr/>
            </a:pPr>
            <a:r>
              <a:rPr lang="ru-RU" sz="1800" smtClean="0"/>
              <a:t>     В 1819 сэр Раффлз, представитель Британской Ост-Индской компании, заключил договор с султаном Джохора об организации в Сингапуре торговой зоны с разрешением иммиграции разных этнических групп. В 1867 Сингапур стал колонией Британской империи, англичане придавали Сингапуру большое значение как важному опорному пункту на пути в Китай. Во время Второй мировой войны Япония заняла Малайзию и выиграла битву за Сингапур, которую неподготовленные англичане проиграли, несмотря на значительное превосходство в живой силе, 15 февраля 1942 Сингапур перешёл к Японии вплоть до поражения Японии в сентябре 1945. С 1959 Сингапур стал самоуправляемым государством в составе Британской империи, Ли Куан Ю исполнял должность премьер-министра после выборов. В 1963 в результате референдума Сингапур вошёл в Федерацию Малайзия вместе с государствами Малайя, Сабах и Саравак. 7 августа 1965 в результате конфликта Сингапур был исключён из Малайзии, и 9 августа 1965 провозгласил независимость.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plus(in)">
                                      <p:cBhvr>
                                        <p:cTn id="7" dur="20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plus(in)">
                                      <p:cBhvr>
                                        <p:cTn id="12" dur="2000"/>
                                        <p:tgtEl>
                                          <p:spTgt spid="79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plus(in)">
                                      <p:cBhvr>
                                        <p:cTn id="17" dur="2000"/>
                                        <p:tgtEl>
                                          <p:spTgt spid="79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539750" y="404813"/>
            <a:ext cx="8147050" cy="5256212"/>
          </a:xfrm>
        </p:spPr>
        <p:txBody>
          <a:bodyPr/>
          <a:lstStyle/>
          <a:p>
            <a:pPr eaLnBrk="1" hangingPunct="1">
              <a:lnSpc>
                <a:spcPct val="80000"/>
              </a:lnSpc>
              <a:buFont typeface="Wingdings" panose="05000000000000000000" pitchFamily="2" charset="2"/>
              <a:buNone/>
              <a:defRPr/>
            </a:pPr>
            <a:r>
              <a:rPr lang="ru-RU" sz="1600" smtClean="0">
                <a:latin typeface="Times New Roman" pitchFamily="18" charset="0"/>
              </a:rPr>
              <a:t>       С 1959 по 1990, во время правления Ли Куан Ю, Сингапур, лишённый ресурсов, смог решить многие внутренние проблемы и совершил скачок от страны третьего мира до высокоразвитой страны с высоким уровнем жизни.</a:t>
            </a:r>
          </a:p>
          <a:p>
            <a:pPr eaLnBrk="1" hangingPunct="1">
              <a:lnSpc>
                <a:spcPct val="80000"/>
              </a:lnSpc>
              <a:buFont typeface="Wingdings" panose="05000000000000000000" pitchFamily="2" charset="2"/>
              <a:buNone/>
              <a:defRPr/>
            </a:pPr>
            <a:r>
              <a:rPr lang="ru-RU" sz="1600" smtClean="0">
                <a:latin typeface="Times New Roman" pitchFamily="18" charset="0"/>
              </a:rPr>
              <a:t>      10 августа 2004 г. 63-летний премьер-министр Сингапура Го Чок Тонг, занимавший этот пост последние 14 лет, подал официальное прошение об отставке президенту республики С. Р. Натану. Правительство возглавил 52-летний Ли Сянь Лун — старший сын Ли Куан Ю. Он также оставил за собой пост министра финансов. Сам 80-летний Ли Куан Ю, занимавший должность старшего министра после своего ухода из власти, получил статус советника правительства.</a:t>
            </a:r>
            <a:endParaRPr lang="ru-RU" sz="1600" b="1" smtClean="0">
              <a:latin typeface="Times New Roman" pitchFamily="18" charset="0"/>
            </a:endParaRPr>
          </a:p>
          <a:p>
            <a:pPr eaLnBrk="1" hangingPunct="1">
              <a:lnSpc>
                <a:spcPct val="80000"/>
              </a:lnSpc>
              <a:buFont typeface="Wingdings" panose="05000000000000000000" pitchFamily="2" charset="2"/>
              <a:buNone/>
              <a:defRPr/>
            </a:pPr>
            <a:r>
              <a:rPr lang="ru-RU" sz="1600" b="1" smtClean="0">
                <a:latin typeface="Times New Roman" pitchFamily="18" charset="0"/>
              </a:rPr>
              <a:t>       1959—1990 годы: модернизация Сингапура под руководством Ли Куан Ю</a:t>
            </a:r>
          </a:p>
          <a:p>
            <a:pPr eaLnBrk="1" hangingPunct="1">
              <a:lnSpc>
                <a:spcPct val="80000"/>
              </a:lnSpc>
              <a:buFont typeface="Wingdings" panose="05000000000000000000" pitchFamily="2" charset="2"/>
              <a:buNone/>
              <a:defRPr/>
            </a:pPr>
            <a:r>
              <a:rPr lang="ru-RU" sz="1600" smtClean="0">
                <a:latin typeface="Times New Roman" pitchFamily="18" charset="0"/>
              </a:rPr>
              <a:t>       В момент обретения независимости Сингапур представлял собой маленькую бедную страну, которой приходилось импортировать даже пресную воду и строительный песок. Соседние страны были настроены недружественно, а треть населения симпатизировала коммунистам. Себя и своих соратников Ли Куан Ю характеризовал как «группу буржуазных, получивших английское образование лидеров».</a:t>
            </a:r>
          </a:p>
          <a:p>
            <a:pPr eaLnBrk="1" hangingPunct="1">
              <a:lnSpc>
                <a:spcPct val="80000"/>
              </a:lnSpc>
              <a:buFont typeface="Wingdings" panose="05000000000000000000" pitchFamily="2" charset="2"/>
              <a:buNone/>
              <a:defRPr/>
            </a:pPr>
            <a:r>
              <a:rPr lang="ru-RU" sz="1600" smtClean="0">
                <a:latin typeface="Times New Roman" pitchFamily="18" charset="0"/>
              </a:rPr>
              <a:t>       Стратегия экономического развития правительства Ли Куан Ю строилась на превращении Сингапура в финансовый и торговый центр Юго-Восточной Азии, а также на привлечении иностранных инвесторов. «Мы приветствовали каждого инвестора… Мы просто из шкуры вон лезли, чтобы помочь ему начать производство», — писал Ли Куан Ю. В результате «американские транснациональные корпорации заложили фундамент масштабной высокотехнологичной промышленности Сингапура» и это небольшое государство стало, в частности, крупным производителем электроники.</a:t>
            </a:r>
          </a:p>
          <a:p>
            <a:pPr eaLnBrk="1" hangingPunct="1">
              <a:lnSpc>
                <a:spcPct val="80000"/>
              </a:lnSpc>
              <a:buFont typeface="Wingdings" panose="05000000000000000000" pitchFamily="2" charset="2"/>
              <a:buNone/>
              <a:defRPr/>
            </a:pPr>
            <a:r>
              <a:rPr lang="ru-RU" sz="1600" smtClean="0">
                <a:latin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323850" y="549275"/>
            <a:ext cx="8229600" cy="4525963"/>
          </a:xfrm>
        </p:spPr>
        <p:txBody>
          <a:bodyPr/>
          <a:lstStyle/>
          <a:p>
            <a:pPr eaLnBrk="1" hangingPunct="1">
              <a:buFont typeface="Wingdings" panose="05000000000000000000" pitchFamily="2" charset="2"/>
              <a:buNone/>
              <a:defRPr/>
            </a:pPr>
            <a:r>
              <a:rPr lang="ru-RU" smtClean="0"/>
              <a:t>   </a:t>
            </a:r>
            <a:r>
              <a:rPr lang="ru-RU" sz="1800" smtClean="0"/>
              <a:t>В 1960-1970-е годы была реформирована система образования. В Сингапуре имелось множество различных национальных школ, которые получили единые минимальные стандарты. Английский язык стал обязательным для изучения во всех школах, вузы были переведены на преподавание на английском языке. Правительство тратило крупные суммы на обучение сингапурских студентов в лучших университетах мира.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ox(in)">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1619250" y="260350"/>
            <a:ext cx="5122863" cy="777875"/>
          </a:xfrm>
        </p:spPr>
        <p:txBody>
          <a:bodyPr/>
          <a:lstStyle/>
          <a:p>
            <a:pPr eaLnBrk="1" hangingPunct="1">
              <a:defRPr/>
            </a:pPr>
            <a:r>
              <a:rPr lang="ru-RU" sz="2800" smtClean="0">
                <a:latin typeface="Times New Roman" pitchFamily="18" charset="0"/>
              </a:rPr>
              <a:t>Климат</a:t>
            </a:r>
            <a:br>
              <a:rPr lang="ru-RU" sz="2800" smtClean="0">
                <a:latin typeface="Times New Roman" pitchFamily="18" charset="0"/>
              </a:rPr>
            </a:br>
            <a:endParaRPr lang="ru-RU" sz="2800" smtClean="0">
              <a:latin typeface="Times New Roman" pitchFamily="18" charset="0"/>
            </a:endParaRPr>
          </a:p>
        </p:txBody>
      </p:sp>
      <p:sp>
        <p:nvSpPr>
          <p:cNvPr id="82947" name="Rectangle 3"/>
          <p:cNvSpPr>
            <a:spLocks noGrp="1" noChangeArrowheads="1"/>
          </p:cNvSpPr>
          <p:nvPr>
            <p:ph type="body" idx="1"/>
          </p:nvPr>
        </p:nvSpPr>
        <p:spPr>
          <a:xfrm>
            <a:off x="395288" y="908050"/>
            <a:ext cx="8229600" cy="4525963"/>
          </a:xfrm>
        </p:spPr>
        <p:txBody>
          <a:bodyPr/>
          <a:lstStyle/>
          <a:p>
            <a:pPr eaLnBrk="1" hangingPunct="1">
              <a:buFont typeface="Wingdings" panose="05000000000000000000" pitchFamily="2" charset="2"/>
              <a:buNone/>
              <a:defRPr/>
            </a:pPr>
            <a:r>
              <a:rPr lang="ru-RU" smtClean="0"/>
              <a:t>  </a:t>
            </a:r>
            <a:r>
              <a:rPr lang="ru-RU" sz="2000" smtClean="0"/>
              <a:t>Город находится почти на экваторе, поэтому температурные колебания климата минимальны. Средняя температура января на 1° ниже средней температуры июня (соответственно самого холодного и самого жаркого месяцев). Климат экваториальный. Осадков выпадает всегда много, от 170 до 250 мм в месяц. Самая низкая температура в городе составляла +19,4 °C, самая высокая — +36,0 °C. Палящая жара бывает относительно редко, но и похолоданий тоже не бывает.</a:t>
            </a:r>
            <a:endParaRPr lang="ru-RU" sz="2000" b="1" smtClean="0"/>
          </a:p>
          <a:p>
            <a:pPr eaLnBrk="1" hangingPunct="1">
              <a:buFont typeface="Wingdings" panose="05000000000000000000" pitchFamily="2" charset="2"/>
              <a:buNone/>
              <a:defRPr/>
            </a:pPr>
            <a:r>
              <a:rPr lang="ru-RU" sz="2000" b="1" smtClean="0"/>
              <a:t>  </a:t>
            </a:r>
          </a:p>
          <a:p>
            <a:pPr eaLnBrk="1" hangingPunct="1">
              <a:defRPr/>
            </a:pPr>
            <a:endParaRPr lang="ru-RU"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amond(in)">
                                      <p:cBhvr>
                                        <p:cTn id="7" dur="20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diamond(in)">
                                      <p:cBhvr>
                                        <p:cTn id="12" dur="2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457200" y="274638"/>
            <a:ext cx="6851650" cy="922337"/>
          </a:xfrm>
        </p:spPr>
        <p:txBody>
          <a:bodyPr/>
          <a:lstStyle/>
          <a:p>
            <a:pPr eaLnBrk="1" hangingPunct="1">
              <a:defRPr/>
            </a:pPr>
            <a:r>
              <a:rPr lang="ru-RU" sz="2800" smtClean="0">
                <a:latin typeface="Times New Roman" pitchFamily="18" charset="0"/>
              </a:rPr>
              <a:t>Государственный строй.</a:t>
            </a:r>
          </a:p>
        </p:txBody>
      </p:sp>
      <p:sp>
        <p:nvSpPr>
          <p:cNvPr id="83971" name="Rectangle 3"/>
          <p:cNvSpPr>
            <a:spLocks noGrp="1" noChangeArrowheads="1"/>
          </p:cNvSpPr>
          <p:nvPr>
            <p:ph type="body" idx="1"/>
          </p:nvPr>
        </p:nvSpPr>
        <p:spPr>
          <a:xfrm>
            <a:off x="468313" y="1052513"/>
            <a:ext cx="8229600" cy="4525962"/>
          </a:xfrm>
        </p:spPr>
        <p:txBody>
          <a:bodyPr/>
          <a:lstStyle/>
          <a:p>
            <a:pPr eaLnBrk="1" hangingPunct="1">
              <a:lnSpc>
                <a:spcPct val="80000"/>
              </a:lnSpc>
              <a:defRPr/>
            </a:pPr>
            <a:endParaRPr lang="ru-RU" sz="1800" b="1" smtClean="0"/>
          </a:p>
          <a:p>
            <a:pPr eaLnBrk="1" hangingPunct="1">
              <a:lnSpc>
                <a:spcPct val="80000"/>
              </a:lnSpc>
              <a:buFont typeface="Wingdings" panose="05000000000000000000" pitchFamily="2" charset="2"/>
              <a:buNone/>
              <a:defRPr/>
            </a:pPr>
            <a:r>
              <a:rPr lang="ru-RU" sz="1800" smtClean="0">
                <a:latin typeface="Times New Roman" pitchFamily="18" charset="0"/>
              </a:rPr>
              <a:t>     Сингапур — парламентская республика. Исполнительная власть принадлежит кабинету министров во главе с премьер-министром, президент выполняет более представительную роль, но в отдельных случаях он может наложить вето на критические решения.</a:t>
            </a:r>
          </a:p>
          <a:p>
            <a:pPr eaLnBrk="1" hangingPunct="1">
              <a:lnSpc>
                <a:spcPct val="80000"/>
              </a:lnSpc>
              <a:buFont typeface="Wingdings" panose="05000000000000000000" pitchFamily="2" charset="2"/>
              <a:buNone/>
              <a:defRPr/>
            </a:pPr>
            <a:r>
              <a:rPr lang="ru-RU" sz="1800" smtClean="0">
                <a:latin typeface="Times New Roman" pitchFamily="18" charset="0"/>
              </a:rPr>
              <a:t>      В Сингапуре с 1965 года политически доминирует Партия «Народное действие» (People’s Action Party, PAP). Критики называют Сингапур де-факто однопартийной страной, и обвиняют PAP в подавлении оппозиции (тем не менее, оппозиционные партии представлены в парламенте). Репортёры без границ ставят Сингапур на 140-е место в индексе свободы прессы из 167 стран.</a:t>
            </a:r>
          </a:p>
          <a:p>
            <a:pPr eaLnBrk="1" hangingPunct="1">
              <a:lnSpc>
                <a:spcPct val="80000"/>
              </a:lnSpc>
              <a:buFont typeface="Wingdings" panose="05000000000000000000" pitchFamily="2" charset="2"/>
              <a:buNone/>
              <a:defRPr/>
            </a:pPr>
            <a:r>
              <a:rPr lang="ru-RU" sz="1800" smtClean="0">
                <a:latin typeface="Times New Roman" pitchFamily="18" charset="0"/>
              </a:rPr>
              <a:t>      Несмотря на это, правительство Сингапура создало в стране крайне эффективную и прозрачную рыночную экономическую систему. Кроме того, правительство имеет репутацию честного и некоррумпированного, различные исследователи постоянно ставят Сингапур в первую десятку наименее коррумпированных стран в мире и на самое высшее место по отсутствию коррупции в Азии (см. Transparency International).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83971">
                                            <p:txEl>
                                              <p:pRg st="1" end="1"/>
                                            </p:txEl>
                                          </p:spTgt>
                                        </p:tgtEl>
                                        <p:attrNameLst>
                                          <p:attrName>style.visibility</p:attrName>
                                        </p:attrNameLst>
                                      </p:cBhvr>
                                      <p:to>
                                        <p:strVal val="visible"/>
                                      </p:to>
                                    </p:set>
                                    <p:set>
                                      <p:cBhvr>
                                        <p:cTn id="7" dur="455" fill="hold">
                                          <p:stCondLst>
                                            <p:cond delay="0"/>
                                          </p:stCondLst>
                                        </p:cTn>
                                        <p:tgtEl>
                                          <p:spTgt spid="83971">
                                            <p:txEl>
                                              <p:pRg st="1" end="1"/>
                                            </p:txEl>
                                          </p:spTgt>
                                        </p:tgtEl>
                                        <p:attrNameLst>
                                          <p:attrName>style.rotation</p:attrName>
                                        </p:attrNameLst>
                                      </p:cBhvr>
                                      <p:to>
                                        <p:strVal val="-45.0"/>
                                      </p:to>
                                    </p:set>
                                    <p:anim calcmode="lin" valueType="num">
                                      <p:cBhvr>
                                        <p:cTn id="8" dur="455" fill="hold">
                                          <p:stCondLst>
                                            <p:cond delay="455"/>
                                          </p:stCondLst>
                                        </p:cTn>
                                        <p:tgtEl>
                                          <p:spTgt spid="8397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3971">
                                            <p:txEl>
                                              <p:pRg st="1" end="1"/>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397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3971">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1476375" y="188913"/>
            <a:ext cx="5843588" cy="561975"/>
          </a:xfrm>
        </p:spPr>
        <p:txBody>
          <a:bodyPr/>
          <a:lstStyle/>
          <a:p>
            <a:pPr eaLnBrk="1" hangingPunct="1">
              <a:defRPr/>
            </a:pPr>
            <a:r>
              <a:rPr lang="ru-RU" sz="2800" smtClean="0">
                <a:latin typeface="Times New Roman" pitchFamily="18" charset="0"/>
              </a:rPr>
              <a:t>Экономика</a:t>
            </a:r>
            <a:br>
              <a:rPr lang="ru-RU" sz="2800" smtClean="0">
                <a:latin typeface="Times New Roman" pitchFamily="18" charset="0"/>
              </a:rPr>
            </a:br>
            <a:endParaRPr lang="ru-RU" sz="2800" smtClean="0">
              <a:latin typeface="Times New Roman" pitchFamily="18" charset="0"/>
            </a:endParaRPr>
          </a:p>
        </p:txBody>
      </p:sp>
      <p:sp>
        <p:nvSpPr>
          <p:cNvPr id="84995" name="Rectangle 3"/>
          <p:cNvSpPr>
            <a:spLocks noGrp="1" noChangeArrowheads="1"/>
          </p:cNvSpPr>
          <p:nvPr>
            <p:ph type="body" idx="1"/>
          </p:nvPr>
        </p:nvSpPr>
        <p:spPr>
          <a:xfrm>
            <a:off x="468313" y="981075"/>
            <a:ext cx="8218487" cy="5145088"/>
          </a:xfrm>
        </p:spPr>
        <p:txBody>
          <a:bodyPr/>
          <a:lstStyle/>
          <a:p>
            <a:pPr eaLnBrk="1" hangingPunct="1">
              <a:lnSpc>
                <a:spcPct val="80000"/>
              </a:lnSpc>
              <a:buFont typeface="Wingdings" panose="05000000000000000000" pitchFamily="2" charset="2"/>
              <a:buNone/>
              <a:defRPr/>
            </a:pPr>
            <a:r>
              <a:rPr lang="ru-RU" sz="1800" b="1" dirty="0" smtClean="0"/>
              <a:t>      </a:t>
            </a:r>
            <a:r>
              <a:rPr lang="ru-RU" sz="1800" b="1" dirty="0" smtClean="0">
                <a:solidFill>
                  <a:srgbClr val="FF0000"/>
                </a:solidFill>
              </a:rPr>
              <a:t>Преимущества</a:t>
            </a:r>
            <a:r>
              <a:rPr lang="ru-RU" sz="1800" dirty="0" smtClean="0"/>
              <a:t>: благоприятный инвестиционный климат, </a:t>
            </a:r>
            <a:r>
              <a:rPr lang="ru-RU" sz="1800" dirty="0" err="1" smtClean="0"/>
              <a:t>высококонкурентная</a:t>
            </a:r>
            <a:r>
              <a:rPr lang="ru-RU" sz="1800" dirty="0" smtClean="0"/>
              <a:t> среда, ведущие места в рейтингах экономической свободы, высокообразованное и дисциплинированное население, сильно выросший уровень благосостояния.</a:t>
            </a:r>
            <a:endParaRPr lang="ru-RU" sz="1800" b="1" dirty="0" smtClean="0"/>
          </a:p>
          <a:p>
            <a:pPr eaLnBrk="1" hangingPunct="1">
              <a:lnSpc>
                <a:spcPct val="80000"/>
              </a:lnSpc>
              <a:buFont typeface="Wingdings" panose="05000000000000000000" pitchFamily="2" charset="2"/>
              <a:buNone/>
              <a:defRPr/>
            </a:pPr>
            <a:r>
              <a:rPr lang="ru-RU" sz="1800" b="1" dirty="0" smtClean="0"/>
              <a:t>      </a:t>
            </a:r>
            <a:r>
              <a:rPr lang="ru-RU" sz="1800" b="1" dirty="0" smtClean="0">
                <a:solidFill>
                  <a:srgbClr val="FF0000"/>
                </a:solidFill>
              </a:rPr>
              <a:t>Слабые стороны</a:t>
            </a:r>
            <a:r>
              <a:rPr lang="ru-RU" sz="1800" dirty="0" smtClean="0">
                <a:solidFill>
                  <a:srgbClr val="FF0000"/>
                </a:solidFill>
              </a:rPr>
              <a:t>:</a:t>
            </a:r>
            <a:r>
              <a:rPr lang="ru-RU" sz="1800" dirty="0" smtClean="0"/>
              <a:t> зависимость от поставок воды из Малайзии. Импорт почти всего продовольствия и энергии. Дефицит специалистов. Кризис мирового рынка электроники привел к рецессии в 2001 г. Дефицит площадей.</a:t>
            </a:r>
          </a:p>
          <a:p>
            <a:pPr eaLnBrk="1" hangingPunct="1">
              <a:lnSpc>
                <a:spcPct val="80000"/>
              </a:lnSpc>
              <a:buFont typeface="Wingdings" panose="05000000000000000000" pitchFamily="2" charset="2"/>
              <a:buNone/>
              <a:defRPr/>
            </a:pPr>
            <a:r>
              <a:rPr lang="ru-RU" sz="1800" dirty="0" smtClean="0"/>
              <a:t>      Сингапур — высокоразвитая страна с рыночной экономикой и низким налогообложением, в которой важную роль играют транснациональные корпорации. Валовой национальный продукт на душу населения — один из самых высоких в мире (в 2008 году — 38972,1 долл. США). В рейтинге конкурентоспособности ВЭФ экономика Сингапура заняла в 2009 году 3-е место (в 2008 году 5-е место из 134 стран, в 2007 году 7-е место из 131 страны, в 2006 году — 5-е место).</a:t>
            </a:r>
          </a:p>
          <a:p>
            <a:pPr eaLnBrk="1" hangingPunct="1">
              <a:lnSpc>
                <a:spcPct val="80000"/>
              </a:lnSpc>
              <a:buFont typeface="Wingdings" panose="05000000000000000000" pitchFamily="2" charset="2"/>
              <a:buNone/>
              <a:defRPr/>
            </a:pPr>
            <a:r>
              <a:rPr lang="ru-RU" sz="1800" dirty="0" smtClean="0"/>
              <a:t>      Сингапур причисляют к восточноазиатским тиграм за быстрый скачок экономики до уровня развитых стран. В стране развиты производства электроники (как многих известных европейских, американских, японских компаний, так и сингапурских, например </a:t>
            </a:r>
            <a:r>
              <a:rPr lang="ru-RU" sz="1800" dirty="0" err="1" smtClean="0"/>
              <a:t>Flextronics</a:t>
            </a:r>
            <a:r>
              <a:rPr lang="ru-RU" sz="1800" dirty="0" smtClean="0"/>
              <a:t>), судостроение, сектор финансовых услуг. Один из крупнейших производителей CD-приводов. Ведутся масштабные исследования в области биотехнологий.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checkerboard(across)">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7" dur="5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checkerboard(across)">
                                      <p:cBhvr>
                                        <p:cTn id="2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835150" y="333375"/>
            <a:ext cx="5410200" cy="633413"/>
          </a:xfrm>
        </p:spPr>
        <p:txBody>
          <a:bodyPr/>
          <a:lstStyle/>
          <a:p>
            <a:pPr eaLnBrk="1" hangingPunct="1"/>
            <a:r>
              <a:rPr lang="ru-RU" altLang="ru-RU" sz="2800" smtClean="0">
                <a:effectLst/>
                <a:latin typeface="Times New Roman" panose="02020603050405020304" pitchFamily="18" charset="0"/>
              </a:rPr>
              <a:t>Население Сингапура, Религии Сингапура</a:t>
            </a:r>
            <a:br>
              <a:rPr lang="ru-RU" altLang="ru-RU" sz="2800" smtClean="0">
                <a:effectLst/>
                <a:latin typeface="Times New Roman" panose="02020603050405020304" pitchFamily="18" charset="0"/>
              </a:rPr>
            </a:br>
            <a:endParaRPr lang="ru-RU" altLang="ru-RU" sz="2800" smtClean="0">
              <a:effectLst/>
              <a:latin typeface="Times New Roman" panose="02020603050405020304" pitchFamily="18" charset="0"/>
            </a:endParaRPr>
          </a:p>
        </p:txBody>
      </p:sp>
      <p:sp>
        <p:nvSpPr>
          <p:cNvPr id="86019" name="Rectangle 3"/>
          <p:cNvSpPr>
            <a:spLocks noGrp="1" noChangeArrowheads="1"/>
          </p:cNvSpPr>
          <p:nvPr>
            <p:ph type="body" idx="1"/>
          </p:nvPr>
        </p:nvSpPr>
        <p:spPr>
          <a:xfrm>
            <a:off x="468313" y="1125538"/>
            <a:ext cx="8207375" cy="5183187"/>
          </a:xfrm>
        </p:spPr>
        <p:txBody>
          <a:bodyPr/>
          <a:lstStyle/>
          <a:p>
            <a:pPr eaLnBrk="1" hangingPunct="1">
              <a:lnSpc>
                <a:spcPct val="80000"/>
              </a:lnSpc>
              <a:buFont typeface="Wingdings" panose="05000000000000000000" pitchFamily="2" charset="2"/>
              <a:buNone/>
              <a:defRPr/>
            </a:pPr>
            <a:r>
              <a:rPr lang="ru-RU" sz="1800" smtClean="0"/>
              <a:t>      Сингапур — вторая в мире страна по плотности населения.</a:t>
            </a:r>
          </a:p>
          <a:p>
            <a:pPr eaLnBrk="1" hangingPunct="1">
              <a:lnSpc>
                <a:spcPct val="80000"/>
              </a:lnSpc>
              <a:buFont typeface="Wingdings" panose="05000000000000000000" pitchFamily="2" charset="2"/>
              <a:buNone/>
              <a:defRPr/>
            </a:pPr>
            <a:r>
              <a:rPr lang="ru-RU" sz="1800" smtClean="0"/>
              <a:t>      Население в 4,987 миллиона в 2009 году (4,42 миллиона в 2005 году) отличается по распределению от соседней Малайзии. Большинство населения составляют китайцы — 76,8 %. Малайцы разного происхождения составляют 13,9 %. Выходцы из Индии составляют 7,9 %, большинство из которых — тамилы, в меньшем количестве — малаяли, пенджабцы и бенгальцы. Небольшие группы составляют арабы, евреи, тайцы, армяне, японцы и метисы (евроазиаты.)</a:t>
            </a:r>
          </a:p>
          <a:p>
            <a:pPr eaLnBrk="1" hangingPunct="1">
              <a:lnSpc>
                <a:spcPct val="80000"/>
              </a:lnSpc>
              <a:buFont typeface="Wingdings" panose="05000000000000000000" pitchFamily="2" charset="2"/>
              <a:buNone/>
              <a:defRPr/>
            </a:pPr>
            <a:r>
              <a:rPr lang="ru-RU" sz="1800" smtClean="0"/>
              <a:t>     Сингапур — многорелигиозная страна. 40 % населения исповедуют буддизм. Большинство китайского населения следуют традиционным верованиям, сочетающим даосизм, конфуцианство, буддизм и древний анимизм. Большинство мусульман — малайцы, но ислам исповедуют и другие народы. Христианства придерживается 14 % населения; представлены как католичество, так и другие конфессии, в частности, православие.</a:t>
            </a:r>
          </a:p>
          <a:p>
            <a:pPr eaLnBrk="1" hangingPunct="1">
              <a:lnSpc>
                <a:spcPct val="80000"/>
              </a:lnSpc>
              <a:buFont typeface="Wingdings" panose="05000000000000000000" pitchFamily="2" charset="2"/>
              <a:buNone/>
              <a:defRPr/>
            </a:pPr>
            <a:r>
              <a:rPr lang="ru-RU" sz="1800" smtClean="0"/>
              <a:t>      После серьёзных национальных конфликтов, разыгравшихся в Сингапуре в 1960-е, правительство стало тщательно следить за национальными отношениями и провозгласило принцип гармонии, которому следуют системы образования, жилья, армии и других социальных сфер. С 1970-х годов конфликты практически прекратились. В настоящее время запрещается носить в школах исламские платки. В октябре 2005 за расистские комментарии один пользователь сети интернет был приговорён к месяцу тюрьмы.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86</TotalTime>
  <Words>695</Words>
  <Application>Microsoft Office PowerPoint</Application>
  <PresentationFormat>Экран (4:3)</PresentationFormat>
  <Paragraphs>51</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Garamond</vt:lpstr>
      <vt:lpstr>Arial</vt:lpstr>
      <vt:lpstr>Wingdings</vt:lpstr>
      <vt:lpstr>Calibri</vt:lpstr>
      <vt:lpstr>Times New Roman</vt:lpstr>
      <vt:lpstr>Franklin Gothic Heavy</vt:lpstr>
      <vt:lpstr>Goudy Stout</vt:lpstr>
      <vt:lpstr>新細明體</vt:lpstr>
      <vt:lpstr>Течение</vt:lpstr>
      <vt:lpstr>Республика Сингапур: географическая и экономическая характеристика</vt:lpstr>
      <vt:lpstr>Республика Сингапур.</vt:lpstr>
      <vt:lpstr>История Сингапура</vt:lpstr>
      <vt:lpstr>Презентация PowerPoint</vt:lpstr>
      <vt:lpstr>Презентация PowerPoint</vt:lpstr>
      <vt:lpstr>Климат </vt:lpstr>
      <vt:lpstr>Государственный строй.</vt:lpstr>
      <vt:lpstr>Экономика </vt:lpstr>
      <vt:lpstr>Население Сингапура, Религии Сингапура </vt:lpstr>
      <vt:lpstr>Языки Сингапура</vt:lpstr>
      <vt:lpstr>Легенда Сингапура </vt:lpstr>
      <vt:lpstr>Достопримечательности.</vt:lpstr>
      <vt:lpstr>Риверсайд-Пойнт</vt:lpstr>
      <vt:lpstr>Набережная Клерки.</vt:lpstr>
      <vt:lpstr>Шири Мариамман (Сингапур) </vt:lpstr>
      <vt:lpstr>Храм Шуан Линь </vt:lpstr>
      <vt:lpstr>Старая школа Дао Нань.</vt:lpstr>
      <vt:lpstr>Telok Ayer Market </vt:lpstr>
      <vt:lpstr>Презентация PowerPoint</vt:lpstr>
      <vt:lpstr>Презентация PowerPoint</vt:lpstr>
    </vt:vector>
  </TitlesOfParts>
  <Company>Организация</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Республика Сингапур</dc:title>
  <dc:creator>1</dc:creator>
  <cp:lastModifiedBy>admin</cp:lastModifiedBy>
  <cp:revision>38</cp:revision>
  <dcterms:created xsi:type="dcterms:W3CDTF">2010-11-08T14:04:14Z</dcterms:created>
  <dcterms:modified xsi:type="dcterms:W3CDTF">2015-04-08T17:58:42Z</dcterms:modified>
</cp:coreProperties>
</file>