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2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6387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/>
            </a:p>
          </p:txBody>
        </p:sp>
        <p:sp>
          <p:nvSpPr>
            <p:cNvPr id="16388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/>
            </a:p>
          </p:txBody>
        </p:sp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/>
            </a:p>
          </p:txBody>
        </p:sp>
        <p:grpSp>
          <p:nvGrpSpPr>
            <p:cNvPr id="16390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6391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6392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6393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639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9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639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397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398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399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400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401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1640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0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0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0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0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0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0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0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6410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6411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12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13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14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15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16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17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18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19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20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21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22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23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24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25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26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27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28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29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16430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31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32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33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34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35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36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37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38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/>
            </a:p>
          </p:txBody>
        </p:sp>
        <p:sp>
          <p:nvSpPr>
            <p:cNvPr id="16439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40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kumimoji="1" lang="ru-RU" altLang="ru-RU"/>
            </a:p>
          </p:txBody>
        </p:sp>
      </p:grpSp>
      <p:sp>
        <p:nvSpPr>
          <p:cNvPr id="16441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6442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6443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6444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6445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15FDD39-4C31-4D65-A367-3D8E6660EDE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6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6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41" grpId="0"/>
      <p:bldP spid="16442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44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4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64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64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26735-9AD5-4418-B84A-739B8C3EC8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2623880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39739-F57A-4E78-8C23-FD491D9DA4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0946789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C10ABE0E-AAD5-4B20-A928-E2FB5AD591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793362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15ACD16E-9247-41B0-8AB8-515C53F169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7738253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0C446-9C94-49A4-A15D-666798F69D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2216470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2655C-3F46-4FFD-86E8-71A3628485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1306847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5C7E0-A0A5-458D-8A2A-FC8447EB6F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9723191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A519B-C4EE-4A54-A522-B1393CD14D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3707503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D7E52-FA68-41B7-9BD4-80C455F388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6091199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02539-5D2B-4ADA-AAF1-6C67D58D53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998570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12D11-0A22-4260-A00F-1D2F87FE51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7986328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764A7-EC24-4F57-B579-7CEBDD0240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3427933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/>
            </a:p>
          </p:txBody>
        </p:sp>
        <p:sp>
          <p:nvSpPr>
            <p:cNvPr id="1536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/>
            </a:p>
          </p:txBody>
        </p:sp>
        <p:sp>
          <p:nvSpPr>
            <p:cNvPr id="1536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/>
            </a:p>
          </p:txBody>
        </p:sp>
        <p:grpSp>
          <p:nvGrpSpPr>
            <p:cNvPr id="15366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536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53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536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537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37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537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373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374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375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376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37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15378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79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80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81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82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83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84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85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5386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538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8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8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9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9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9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9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9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9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9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9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9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9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40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40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40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40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40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40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1540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0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0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0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1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1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1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1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1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/>
            </a:p>
          </p:txBody>
        </p:sp>
        <p:sp>
          <p:nvSpPr>
            <p:cNvPr id="1541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1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kumimoji="1" lang="ru-RU" altLang="ru-RU"/>
            </a:p>
          </p:txBody>
        </p:sp>
      </p:grpSp>
      <p:sp>
        <p:nvSpPr>
          <p:cNvPr id="1541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541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5419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 altLang="ru-RU"/>
          </a:p>
        </p:txBody>
      </p:sp>
      <p:sp>
        <p:nvSpPr>
          <p:cNvPr id="15420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 altLang="ru-RU"/>
          </a:p>
        </p:txBody>
      </p:sp>
      <p:sp>
        <p:nvSpPr>
          <p:cNvPr id="15421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A85C3D27-BDB4-4DDA-BFCD-982C2B2C93E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5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5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5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5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5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17" grpId="0"/>
      <p:bldP spid="15418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4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41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4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54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54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4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41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4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54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54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4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41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4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54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54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4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41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4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54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54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4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41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4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54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54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D%D0%BA%D0%B2%D0%B0%D0%B4%D0%BE%D1%80" TargetMode="External"/><Relationship Id="rId13" Type="http://schemas.openxmlformats.org/officeDocument/2006/relationships/hyperlink" Target="http://ru.wikipedia.org/wiki/%D0%90%D0%B9%D0%BC%D0%B0%D1%80%D0%B0" TargetMode="External"/><Relationship Id="rId3" Type="http://schemas.openxmlformats.org/officeDocument/2006/relationships/hyperlink" Target="http://ru.wikipedia.org/wiki/%D0%98%D1%81%D0%BF%D0%B0%D0%BD%D1%81%D0%BA%D0%B8%D0%B9_%D1%8F%D0%B7%D1%8B%D0%BA" TargetMode="External"/><Relationship Id="rId7" Type="http://schemas.openxmlformats.org/officeDocument/2006/relationships/hyperlink" Target="http://ru.wikipedia.org/wiki/%D0%9A%D0%B5%D1%87%D1%83%D0%B0" TargetMode="External"/><Relationship Id="rId12" Type="http://schemas.openxmlformats.org/officeDocument/2006/relationships/hyperlink" Target="http://ru.wikipedia.org/wiki/%D0%9F%D0%B0%D1%80%D0%B0%D0%B3%D0%B2%D0%B0%D0%B9" TargetMode="External"/><Relationship Id="rId2" Type="http://schemas.openxmlformats.org/officeDocument/2006/relationships/hyperlink" Target="http://ru.wikipedia.org/wiki/%D0%9F%D0%BE%D1%80%D1%82%D1%83%D0%B3%D0%B0%D0%BB%D1%8C%D1%81%D0%BA%D0%B8%D0%B9_%D1%8F%D0%B7%D1%8B%D0%BA" TargetMode="Externa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ru.wikipedia.org/wiki/%D0%98%D0%BD%D0%B4%D0%B5%D0%B9%D1%81%D0%BA%D0%B8%D0%B5_%D1%8F%D0%B7%D1%8B%D0%BA%D0%B8_%D0%AE%D0%B6%D0%BD%D0%BE%D0%B9_%D0%90%D0%BC%D0%B5%D1%80%D0%B8%D0%BA%D0%B8" TargetMode="External"/><Relationship Id="rId11" Type="http://schemas.openxmlformats.org/officeDocument/2006/relationships/hyperlink" Target="http://ru.wikipedia.org/wiki/%D0%93%D1%83%D0%B0%D1%80%D0%B0%D0%BD%D0%B8" TargetMode="External"/><Relationship Id="rId5" Type="http://schemas.openxmlformats.org/officeDocument/2006/relationships/hyperlink" Target="http://ru.wikipedia.org/wiki/%D0%A1%D1%83%D1%80%D0%B8%D0%BD%D0%B0%D0%BC" TargetMode="External"/><Relationship Id="rId15" Type="http://schemas.openxmlformats.org/officeDocument/2006/relationships/hyperlink" Target="http://ru.wikipedia.org/wiki/%D0%A7%D0%B8%D0%BB%D0%B8" TargetMode="External"/><Relationship Id="rId10" Type="http://schemas.openxmlformats.org/officeDocument/2006/relationships/hyperlink" Target="http://ru.wikipedia.org/wiki/%D0%9F%D0%B5%D1%80%D1%83" TargetMode="External"/><Relationship Id="rId4" Type="http://schemas.openxmlformats.org/officeDocument/2006/relationships/hyperlink" Target="http://ru.wikipedia.org/wiki/%D0%91%D1%80%D0%B0%D0%B7%D0%B8%D0%BB%D0%B8%D1%8F" TargetMode="External"/><Relationship Id="rId9" Type="http://schemas.openxmlformats.org/officeDocument/2006/relationships/hyperlink" Target="http://ru.wikipedia.org/wiki/%D0%91%D0%BE%D0%BB%D0%B8%D0%B2%D0%B8%D1%8F" TargetMode="External"/><Relationship Id="rId14" Type="http://schemas.openxmlformats.org/officeDocument/2006/relationships/hyperlink" Target="http://ru.wikipedia.org/wiki/%D0%90%D1%80%D0%B0%D1%83%D0%BA%D0%B0%D0%BD%D1%81%D0%BA%D0%B8%D0%B9_%D1%8F%D0%B7%D1%8B%D0%BA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B5%D0%B2%D0%B5%D1%80%D0%BD%D0%BE%D0%B5_%D0%BF%D0%BE%D0%BB%D1%83%D1%88%D0%B0%D1%80%D0%B8%D0%B5" TargetMode="External"/><Relationship Id="rId13" Type="http://schemas.openxmlformats.org/officeDocument/2006/relationships/hyperlink" Target="http://ru.wikipedia.org/wiki/%D0%9A%D0%B0%D1%80%D0%B8%D0%B1%D1%81%D0%BA%D0%BE%D0%B5_%D0%BC%D0%BE%D1%80%D0%B5" TargetMode="External"/><Relationship Id="rId3" Type="http://schemas.openxmlformats.org/officeDocument/2006/relationships/hyperlink" Target="http://ru.wikipedia.org/wiki/%D0%90%D0%BC%D0%B5%D1%80%D0%B8%D0%BA%D0%B0" TargetMode="External"/><Relationship Id="rId7" Type="http://schemas.openxmlformats.org/officeDocument/2006/relationships/hyperlink" Target="http://ru.wikipedia.org/wiki/%D0%97%D0%B5%D0%BC%D0%BB%D1%8F" TargetMode="External"/><Relationship Id="rId12" Type="http://schemas.openxmlformats.org/officeDocument/2006/relationships/hyperlink" Target="http://ru.wikipedia.org/w/index.php?title=%D0%94%D0%B0%D1%80%D1%8C%D0%B5%D0%BD%D1%81%D0%BA%D0%B8%D0%B9_%D0%BF%D0%B5%D1%80%D0%B5%D1%88%D0%B5%D0%B5%D0%BA&amp;action=edit&amp;redlink=1" TargetMode="External"/><Relationship Id="rId2" Type="http://schemas.openxmlformats.org/officeDocument/2006/relationships/hyperlink" Target="http://ru.wikipedia.org/wiki/%D0%9A%D0%BE%D0%BD%D1%82%D0%B8%D0%BD%D0%B5%D0%BD%D1%82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ru.wikipedia.org/wiki/%D0%9F%D0%BE%D0%BB%D1%83%D1%88%D0%B0%D1%80%D0%B8%D0%B5" TargetMode="External"/><Relationship Id="rId11" Type="http://schemas.openxmlformats.org/officeDocument/2006/relationships/hyperlink" Target="http://ru.wikipedia.org/wiki/%D0%A1%D0%B5%D0%B2%D0%B5%D1%80%D0%BD%D0%B0%D1%8F_%D0%90%D0%BC%D0%B5%D1%80%D0%B8%D0%BA%D0%B0" TargetMode="External"/><Relationship Id="rId5" Type="http://schemas.openxmlformats.org/officeDocument/2006/relationships/hyperlink" Target="http://ru.wikipedia.org/wiki/%D0%AE%D0%B6%D0%BD%D0%BE%D0%B5_%D0%BF%D0%BE%D0%BB%D1%83%D1%88%D0%B0%D1%80%D0%B8%D0%B5" TargetMode="External"/><Relationship Id="rId10" Type="http://schemas.openxmlformats.org/officeDocument/2006/relationships/hyperlink" Target="http://ru.wikipedia.org/wiki/%D0%90%D1%82%D0%BB%D0%B0%D0%BD%D1%82%D0%B8%D1%87%D0%B5%D1%81%D0%BA%D0%B8%D0%B9_%D0%BE%D0%BA%D0%B5%D0%B0%D0%BD" TargetMode="External"/><Relationship Id="rId4" Type="http://schemas.openxmlformats.org/officeDocument/2006/relationships/hyperlink" Target="http://ru.wikipedia.org/wiki/%D0%97%D0%B0%D0%BF%D0%B0%D0%B4%D0%BD%D0%BE%D0%B5_%D0%BF%D0%BE%D0%BB%D1%83%D1%88%D0%B0%D1%80%D0%B8%D0%B5" TargetMode="External"/><Relationship Id="rId9" Type="http://schemas.openxmlformats.org/officeDocument/2006/relationships/hyperlink" Target="http://ru.wikipedia.org/wiki/%D0%A2%D0%B8%D1%85%D0%B8%D0%B9_%D0%BE%D0%BA%D0%B5%D0%B0%D0%BD" TargetMode="External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3%D0%B0%D0%B9%D0%B0%D0%BD%D0%B0" TargetMode="External"/><Relationship Id="rId3" Type="http://schemas.openxmlformats.org/officeDocument/2006/relationships/hyperlink" Target="http://ru.wikipedia.org/wiki/%D0%9E%D1%81%D1%82%D1%80%D0%BE%D0%B2" TargetMode="External"/><Relationship Id="rId7" Type="http://schemas.openxmlformats.org/officeDocument/2006/relationships/hyperlink" Target="http://ru.wikipedia.org/wiki/%D0%92%D0%B5%D0%BD%D0%B5%D1%81%D1%83%D1%8D%D0%BB%D0%B0" TargetMode="External"/><Relationship Id="rId12" Type="http://schemas.openxmlformats.org/officeDocument/2006/relationships/image" Target="../media/image8.jpeg"/><Relationship Id="rId2" Type="http://schemas.openxmlformats.org/officeDocument/2006/relationships/hyperlink" Target="http://ru.wikipedia.org/wiki/%D0%A1%D0%BE%D1%81%D1%82%D0%B0%D0%B2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ru.wikipedia.org/wiki/%D0%9A%D0%BE%D0%BB%D1%83%D0%BC%D0%B1%D0%B8%D1%8F" TargetMode="External"/><Relationship Id="rId11" Type="http://schemas.openxmlformats.org/officeDocument/2006/relationships/hyperlink" Target="http://ru.wikipedia.org/w/index.php?title=%D0%9A%D0%B0%D1%80%D0%B8%D0%B1%D1%81%D0%BA%D0%B0%D1%8F_%D0%AE%D0%B6%D0%BD%D0%B0%D1%8F_%D0%90%D0%BC%D0%B5%D1%80%D0%B8%D0%BA%D0%B0&amp;action=edit&amp;redlink=1" TargetMode="External"/><Relationship Id="rId5" Type="http://schemas.openxmlformats.org/officeDocument/2006/relationships/hyperlink" Target="http://ru.wikipedia.org/wiki/%D0%A1%D0%B5%D0%B2%D0%B5%D1%80%D0%BD%D0%B0%D1%8F_%D0%90%D0%BC%D0%B5%D1%80%D0%B8%D0%BA%D0%B0" TargetMode="External"/><Relationship Id="rId10" Type="http://schemas.openxmlformats.org/officeDocument/2006/relationships/hyperlink" Target="http://ru.wikipedia.org/wiki/%D0%A4%D1%80%D0%B0%D0%BD%D1%86%D1%83%D0%B7%D1%81%D0%BA%D0%B0%D1%8F_%D0%93%D0%B2%D0%B8%D0%B0%D0%BD%D0%B0" TargetMode="External"/><Relationship Id="rId4" Type="http://schemas.openxmlformats.org/officeDocument/2006/relationships/hyperlink" Target="http://ru.wikipedia.org/wiki/%D0%9A%D0%B0%D1%80%D0%B8%D0%B1%D1%81%D0%BA%D0%BE%D0%B5_%D0%BC%D0%BE%D1%80%D0%B5" TargetMode="External"/><Relationship Id="rId9" Type="http://schemas.openxmlformats.org/officeDocument/2006/relationships/hyperlink" Target="http://ru.wikipedia.org/wiki/%D0%A1%D1%83%D1%80%D0%B8%D0%BD%D0%B0%D0%BC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1%80%D0%BE%D1%83%D0%BE%D1%80%D0%B4" TargetMode="External"/><Relationship Id="rId2" Type="http://schemas.openxmlformats.org/officeDocument/2006/relationships/hyperlink" Target="http://ru.wikipedia.org/wiki/%D0%93%D0%B0%D0%BB%D1%8C%D0%B8%D0%BD%D0%B0%D1%8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C%D1%8B%D1%81_%D0%93%D0%BE%D1%80%D0%BD" TargetMode="External"/><Relationship Id="rId5" Type="http://schemas.openxmlformats.org/officeDocument/2006/relationships/hyperlink" Target="http://ru.wikipedia.org/wiki/%D0%A1%D0%B5%D0%B9%D1%88%D0%B0%D1%81" TargetMode="External"/><Relationship Id="rId4" Type="http://schemas.openxmlformats.org/officeDocument/2006/relationships/hyperlink" Target="http://ru.wikipedia.org/wiki/%D0%9F%D0%B0%D1%80%D0%B8%D0%BD%D1%8C%D1%8F%D1%81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8%D0%BD%D0%B4%D0%B5%D0%B9%D1%86%D1%8B" TargetMode="External"/><Relationship Id="rId3" Type="http://schemas.openxmlformats.org/officeDocument/2006/relationships/hyperlink" Target="http://ru.wikipedia.org/wiki/%D0%A1%D1%83%D0%B1%D1%8D%D0%BA%D0%B2%D0%B0%D1%82%D0%BE%D1%80%D0%B8%D0%B0%D0%BB%D1%8C%D0%BD%D1%8B%D0%B9_%D0%BF%D0%BE%D1%8F%D1%81" TargetMode="External"/><Relationship Id="rId7" Type="http://schemas.openxmlformats.org/officeDocument/2006/relationships/hyperlink" Target="http://ru.wikipedia.org/wiki/%D0%A3%D0%BC%D0%B5%D1%80%D0%B5%D0%BD%D0%BD%D1%8B%D0%B9_%D0%BA%D0%BB%D0%B8%D0%BC%D0%B0%D1%82" TargetMode="External"/><Relationship Id="rId2" Type="http://schemas.openxmlformats.org/officeDocument/2006/relationships/hyperlink" Target="http://ru.wikipedia.org/wiki/%D0%9A%D0%BB%D0%B8%D0%BC%D0%B0%D1%82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ru.wikipedia.org/wiki/%D0%A1%D1%83%D0%B1%D1%82%D1%80%D0%BE%D0%BF%D0%B8%D1%87%D0%B5%D1%81%D0%BA%D0%B8%D0%B9_%D0%BF%D0%BE%D1%8F%D1%81" TargetMode="External"/><Relationship Id="rId11" Type="http://schemas.openxmlformats.org/officeDocument/2006/relationships/image" Target="../media/image11.jpeg"/><Relationship Id="rId5" Type="http://schemas.openxmlformats.org/officeDocument/2006/relationships/hyperlink" Target="http://ru.wikipedia.org/wiki/%D0%A2%D1%80%D0%BE%D0%BF%D0%B8%D1%87%D0%B5%D1%81%D0%BA%D0%B8%D0%B9_%D0%BF%D0%BE%D1%8F%D1%81" TargetMode="External"/><Relationship Id="rId10" Type="http://schemas.openxmlformats.org/officeDocument/2006/relationships/hyperlink" Target="http://ru.wikipedia.org/w/index.php?title=%D0%A2%D0%B5%D0%BC%D0%BD%D0%BE%D0%BA%D0%BE%D0%B6%D0%B8%D0%B5&amp;action=edit&amp;redlink=1" TargetMode="External"/><Relationship Id="rId4" Type="http://schemas.openxmlformats.org/officeDocument/2006/relationships/hyperlink" Target="http://ru.wikipedia.org/wiki/%D0%AD%D0%BA%D0%B2%D0%B0%D1%82%D0%BE%D1%80%D0%B8%D0%B0%D0%BB%D1%8C%D0%BD%D1%8B%D0%B9_%D0%BF%D0%BE%D1%8F%D1%81" TargetMode="External"/><Relationship Id="rId9" Type="http://schemas.openxmlformats.org/officeDocument/2006/relationships/hyperlink" Target="http://ru.wikipedia.org/wiki/%D0%91%D0%B5%D0%BB%D1%8B%D0%B5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ru.wikipedia.org/wiki/%D0%9E%D1%80%D0%B8%D0%BD%D0%BE%D0%BA%D0%BE" TargetMode="External"/><Relationship Id="rId7" Type="http://schemas.openxmlformats.org/officeDocument/2006/relationships/hyperlink" Target="http://ru.wikipedia.org/wiki/%D0%9C%D0%B0%D1%80%D0%B0%D0%BA%D0%B0%D0%B9%D0%B1%D0%BE_(%D0%BE%D0%B7%D0%B5%D1%80%D0%BE)" TargetMode="External"/><Relationship Id="rId2" Type="http://schemas.openxmlformats.org/officeDocument/2006/relationships/hyperlink" Target="http://ru.wikipedia.org/wiki/%D0%90%D0%BC%D0%B0%D0%B7%D0%BE%D0%BD%D0%BA%D0%B0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ru.wikipedia.org/wiki/%D0%A2%D0%B8%D1%82%D0%B8%D0%BA%D0%B0%D0%BA%D0%B0" TargetMode="External"/><Relationship Id="rId5" Type="http://schemas.openxmlformats.org/officeDocument/2006/relationships/hyperlink" Target="http://ru.wikipedia.org/wiki/%D0%90%D0%BD%D0%B4%D1%8B" TargetMode="External"/><Relationship Id="rId4" Type="http://schemas.openxmlformats.org/officeDocument/2006/relationships/hyperlink" Target="http://ru.wikipedia.org/wiki/%D0%9F%D0%B0%D1%80%D0%B0%D0%BD%D0%B0_(%D1%80%D0%B5%D0%BA%D0%B0)" TargetMode="External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2%D0%B0%D0%BD%D0%B3%D0%BE" TargetMode="External"/><Relationship Id="rId3" Type="http://schemas.openxmlformats.org/officeDocument/2006/relationships/hyperlink" Target="http://ru.wikipedia.org/wiki/%D0%9F%D0%BE%D1%80%D1%82%D1%83%D0%B3%D0%B0%D0%BB%D0%B8%D1%8F" TargetMode="External"/><Relationship Id="rId7" Type="http://schemas.openxmlformats.org/officeDocument/2006/relationships/hyperlink" Target="http://ru.wikipedia.org/wiki/%D0%91%D0%BE%D1%81%D1%81%D0%B0-%D0%BD%D0%BE%D0%B2%D0%B0" TargetMode="External"/><Relationship Id="rId2" Type="http://schemas.openxmlformats.org/officeDocument/2006/relationships/hyperlink" Target="http://ru.wikipedia.org/wiki/%D0%98%D1%81%D0%BF%D0%B0%D0%BD%D0%B8%D1%8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ru.wikipedia.org/wiki/%D0%A1%D0%B0%D0%BC%D0%B1%D0%B0" TargetMode="External"/><Relationship Id="rId11" Type="http://schemas.openxmlformats.org/officeDocument/2006/relationships/image" Target="../media/image15.jpeg"/><Relationship Id="rId5" Type="http://schemas.openxmlformats.org/officeDocument/2006/relationships/hyperlink" Target="http://ru.wikipedia.org/w/index.php?title=%D0%9A%D1%83%D0%BC%D0%B1%D0%B8%D1%8F&amp;action=edit&amp;redlink=1" TargetMode="External"/><Relationship Id="rId10" Type="http://schemas.openxmlformats.org/officeDocument/2006/relationships/image" Target="../media/image14.jpeg"/><Relationship Id="rId4" Type="http://schemas.openxmlformats.org/officeDocument/2006/relationships/hyperlink" Target="http://ru.wikipedia.org/wiki/%D0%9C%D0%B0%D1%81%D1%81%D0%BE%D0%B2%D0%B0%D1%8F_%D0%BA%D1%83%D0%BB%D1%8C%D1%82%D1%83%D1%80%D0%B0" TargetMode="External"/><Relationship Id="rId9" Type="http://schemas.openxmlformats.org/officeDocument/2006/relationships/hyperlink" Target="http://ru.wikipedia.org/w/index.php?title=%D0%9D%D1%83%D1%8D%D0%B2%D0%B0_%D0%9A%D0%B0%D0%BD%D1%81%D1%8C%D0%BE%D0%BD&amp;action=edit&amp;redli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539750" y="0"/>
            <a:ext cx="6965950" cy="2692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ru-RU" sz="3600" kern="10">
                <a:ln/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Южная Америка</a:t>
            </a:r>
          </a:p>
        </p:txBody>
      </p:sp>
      <p:pic>
        <p:nvPicPr>
          <p:cNvPr id="2054" name="Picture 6" descr="south-ame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92375"/>
            <a:ext cx="6049963" cy="43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3796" name="Picture 4" descr="indeec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0"/>
            <a:ext cx="6708775" cy="540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7" name="Picture 5" descr="369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686175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1a6c1d9e6b76bf9dd521717a6d21e7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0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Sunset-in-South-Ameri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3663"/>
            <a:ext cx="4319588" cy="295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15888"/>
            <a:ext cx="7477125" cy="1143000"/>
          </a:xfrm>
        </p:spPr>
        <p:txBody>
          <a:bodyPr/>
          <a:lstStyle/>
          <a:p>
            <a:pPr algn="ctr"/>
            <a:r>
              <a:rPr lang="ru-RU" altLang="ru-RU" i="1">
                <a:solidFill>
                  <a:srgbClr val="FFFFFF"/>
                </a:solidFill>
              </a:rPr>
              <a:t>Языки</a:t>
            </a:r>
            <a:br>
              <a:rPr lang="ru-RU" altLang="ru-RU" i="1">
                <a:solidFill>
                  <a:srgbClr val="FFFFFF"/>
                </a:solidFill>
              </a:rPr>
            </a:br>
            <a:endParaRPr lang="ru-RU" altLang="ru-RU" i="1">
              <a:solidFill>
                <a:srgbClr val="FFFFFF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3616325" cy="44973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800" i="1">
                <a:solidFill>
                  <a:srgbClr val="FFFFFF"/>
                </a:solidFill>
              </a:rPr>
              <a:t>Наиболее распространенными языками Южной Америки являются </a:t>
            </a:r>
            <a:r>
              <a:rPr lang="ru-RU" altLang="ru-RU" sz="1800" i="1">
                <a:solidFill>
                  <a:srgbClr val="FFFFFF"/>
                </a:solidFill>
                <a:hlinkClick r:id="rId2" tooltip="Португальский язык"/>
              </a:rPr>
              <a:t>португальский</a:t>
            </a:r>
            <a:r>
              <a:rPr lang="ru-RU" altLang="ru-RU" sz="1800" i="1">
                <a:solidFill>
                  <a:srgbClr val="FFFFFF"/>
                </a:solidFill>
              </a:rPr>
              <a:t> и </a:t>
            </a:r>
            <a:r>
              <a:rPr lang="ru-RU" altLang="ru-RU" sz="1800" i="1">
                <a:solidFill>
                  <a:srgbClr val="FFFFFF"/>
                </a:solidFill>
                <a:hlinkClick r:id="rId3" tooltip="Испанский язык"/>
              </a:rPr>
              <a:t>испанский</a:t>
            </a:r>
            <a:r>
              <a:rPr lang="ru-RU" altLang="ru-RU" sz="1800" i="1">
                <a:solidFill>
                  <a:srgbClr val="FFFFFF"/>
                </a:solidFill>
              </a:rPr>
              <a:t>. На португальском языке говорит </a:t>
            </a:r>
            <a:r>
              <a:rPr lang="ru-RU" altLang="ru-RU" sz="1800" i="1">
                <a:solidFill>
                  <a:srgbClr val="FFFFFF"/>
                </a:solidFill>
                <a:hlinkClick r:id="rId4" tooltip="Бразилия"/>
              </a:rPr>
              <a:t>Бразилия</a:t>
            </a:r>
            <a:r>
              <a:rPr lang="ru-RU" altLang="ru-RU" sz="1800" i="1">
                <a:solidFill>
                  <a:srgbClr val="FFFFFF"/>
                </a:solidFill>
              </a:rPr>
              <a:t>, население которой составляет около 50 % населения этого континента. </a:t>
            </a:r>
            <a:r>
              <a:rPr lang="ru-RU" altLang="ru-RU" sz="1800" i="1">
                <a:solidFill>
                  <a:srgbClr val="FFFFFF"/>
                </a:solidFill>
                <a:hlinkClick r:id="rId3" tooltip="Испанский язык"/>
              </a:rPr>
              <a:t>Испанский язык</a:t>
            </a:r>
            <a:r>
              <a:rPr lang="ru-RU" altLang="ru-RU" sz="1800" i="1">
                <a:solidFill>
                  <a:srgbClr val="FFFFFF"/>
                </a:solidFill>
              </a:rPr>
              <a:t> является официальным языком большинства стран этого континента. Также в Южной Америке изъясняются и на других языках: в </a:t>
            </a:r>
            <a:r>
              <a:rPr lang="ru-RU" altLang="ru-RU" sz="1800" i="1">
                <a:solidFill>
                  <a:srgbClr val="FFFFFF"/>
                </a:solidFill>
                <a:hlinkClick r:id="rId5" tooltip="Суринам"/>
              </a:rPr>
              <a:t>Суринаме</a:t>
            </a:r>
            <a:r>
              <a:rPr lang="ru-RU" altLang="ru-RU" sz="1800" i="1">
                <a:solidFill>
                  <a:srgbClr val="FFFFFF"/>
                </a:solidFill>
              </a:rPr>
              <a:t> говорят по-голландски, в Гайане — по-английски, а во Французской Гвиане — соответственно по-французски. Нередко можно услышать и </a:t>
            </a:r>
            <a:r>
              <a:rPr lang="ru-RU" altLang="ru-RU" sz="1800" i="1">
                <a:solidFill>
                  <a:srgbClr val="FFFFFF"/>
                </a:solidFill>
                <a:hlinkClick r:id="rId6" tooltip="Индейские языки Южной Америки"/>
              </a:rPr>
              <a:t>туземные языки индейцев</a:t>
            </a:r>
            <a:r>
              <a:rPr lang="ru-RU" altLang="ru-RU" sz="1800" i="1">
                <a:solidFill>
                  <a:srgbClr val="FFFFFF"/>
                </a:solidFill>
              </a:rPr>
              <a:t>: </a:t>
            </a:r>
            <a:r>
              <a:rPr lang="ru-RU" altLang="ru-RU" sz="1800" i="1">
                <a:solidFill>
                  <a:srgbClr val="FFFFFF"/>
                </a:solidFill>
                <a:hlinkClick r:id="rId7" tooltip="Кечуа"/>
              </a:rPr>
              <a:t>кечуа</a:t>
            </a:r>
            <a:r>
              <a:rPr lang="ru-RU" altLang="ru-RU" sz="1800" i="1">
                <a:solidFill>
                  <a:srgbClr val="FFFFFF"/>
                </a:solidFill>
              </a:rPr>
              <a:t> (</a:t>
            </a:r>
            <a:r>
              <a:rPr lang="ru-RU" altLang="ru-RU" sz="1800" i="1">
                <a:solidFill>
                  <a:srgbClr val="FFFFFF"/>
                </a:solidFill>
                <a:hlinkClick r:id="rId8" tooltip="Эквадор"/>
              </a:rPr>
              <a:t>Эквадор</a:t>
            </a:r>
            <a:r>
              <a:rPr lang="ru-RU" altLang="ru-RU" sz="1800" i="1">
                <a:solidFill>
                  <a:srgbClr val="FFFFFF"/>
                </a:solidFill>
              </a:rPr>
              <a:t>, </a:t>
            </a:r>
            <a:r>
              <a:rPr lang="ru-RU" altLang="ru-RU" sz="1800" i="1">
                <a:solidFill>
                  <a:srgbClr val="FFFFFF"/>
                </a:solidFill>
                <a:hlinkClick r:id="rId9" tooltip="Боливия"/>
              </a:rPr>
              <a:t>Боливия</a:t>
            </a:r>
            <a:r>
              <a:rPr lang="ru-RU" altLang="ru-RU" sz="1800" i="1">
                <a:solidFill>
                  <a:srgbClr val="FFFFFF"/>
                </a:solidFill>
              </a:rPr>
              <a:t> и </a:t>
            </a:r>
            <a:r>
              <a:rPr lang="ru-RU" altLang="ru-RU" sz="1800" i="1">
                <a:solidFill>
                  <a:srgbClr val="FFFFFF"/>
                </a:solidFill>
                <a:hlinkClick r:id="rId10" tooltip="Перу"/>
              </a:rPr>
              <a:t>Перу</a:t>
            </a:r>
            <a:r>
              <a:rPr lang="ru-RU" altLang="ru-RU" sz="1800" i="1">
                <a:solidFill>
                  <a:srgbClr val="FFFFFF"/>
                </a:solidFill>
              </a:rPr>
              <a:t>), </a:t>
            </a:r>
            <a:r>
              <a:rPr lang="ru-RU" altLang="ru-RU" sz="1800" i="1">
                <a:solidFill>
                  <a:srgbClr val="FFFFFF"/>
                </a:solidFill>
                <a:hlinkClick r:id="rId11" tooltip="Гуарани"/>
              </a:rPr>
              <a:t>гуарани</a:t>
            </a:r>
            <a:r>
              <a:rPr lang="ru-RU" altLang="ru-RU" sz="1800" i="1">
                <a:solidFill>
                  <a:srgbClr val="FFFFFF"/>
                </a:solidFill>
              </a:rPr>
              <a:t> (</a:t>
            </a:r>
            <a:r>
              <a:rPr lang="ru-RU" altLang="ru-RU" sz="1800" i="1">
                <a:solidFill>
                  <a:srgbClr val="FFFFFF"/>
                </a:solidFill>
                <a:hlinkClick r:id="rId12" tooltip="Парагвай"/>
              </a:rPr>
              <a:t>Парагвай</a:t>
            </a:r>
            <a:r>
              <a:rPr lang="ru-RU" altLang="ru-RU" sz="1800" i="1">
                <a:solidFill>
                  <a:srgbClr val="FFFFFF"/>
                </a:solidFill>
              </a:rPr>
              <a:t> и </a:t>
            </a:r>
            <a:r>
              <a:rPr lang="ru-RU" altLang="ru-RU" sz="1800" i="1">
                <a:solidFill>
                  <a:srgbClr val="FFFFFF"/>
                </a:solidFill>
                <a:hlinkClick r:id="rId9" tooltip="Боливия"/>
              </a:rPr>
              <a:t>Боливия</a:t>
            </a:r>
            <a:r>
              <a:rPr lang="ru-RU" altLang="ru-RU" sz="1800" i="1">
                <a:solidFill>
                  <a:srgbClr val="FFFFFF"/>
                </a:solidFill>
              </a:rPr>
              <a:t>), </a:t>
            </a:r>
            <a:r>
              <a:rPr lang="ru-RU" altLang="ru-RU" sz="1800" i="1">
                <a:solidFill>
                  <a:srgbClr val="FFFFFF"/>
                </a:solidFill>
                <a:hlinkClick r:id="rId13" tooltip="Аймара"/>
              </a:rPr>
              <a:t>аймара</a:t>
            </a:r>
            <a:r>
              <a:rPr lang="ru-RU" altLang="ru-RU" sz="1800" i="1">
                <a:solidFill>
                  <a:srgbClr val="FFFFFF"/>
                </a:solidFill>
              </a:rPr>
              <a:t> (</a:t>
            </a:r>
            <a:r>
              <a:rPr lang="ru-RU" altLang="ru-RU" sz="1800" i="1">
                <a:solidFill>
                  <a:srgbClr val="FFFFFF"/>
                </a:solidFill>
                <a:hlinkClick r:id="rId9" tooltip="Боливия"/>
              </a:rPr>
              <a:t>Боливия</a:t>
            </a:r>
            <a:r>
              <a:rPr lang="ru-RU" altLang="ru-RU" sz="1800" i="1">
                <a:solidFill>
                  <a:srgbClr val="FFFFFF"/>
                </a:solidFill>
              </a:rPr>
              <a:t> и </a:t>
            </a:r>
            <a:r>
              <a:rPr lang="ru-RU" altLang="ru-RU" sz="1800" i="1">
                <a:solidFill>
                  <a:srgbClr val="FFFFFF"/>
                </a:solidFill>
                <a:hlinkClick r:id="rId10" tooltip="Перу"/>
              </a:rPr>
              <a:t>Перу</a:t>
            </a:r>
            <a:r>
              <a:rPr lang="ru-RU" altLang="ru-RU" sz="1800" i="1">
                <a:solidFill>
                  <a:srgbClr val="FFFFFF"/>
                </a:solidFill>
              </a:rPr>
              <a:t>) и </a:t>
            </a:r>
            <a:r>
              <a:rPr lang="ru-RU" altLang="ru-RU" sz="1800" i="1">
                <a:solidFill>
                  <a:srgbClr val="FFFFFF"/>
                </a:solidFill>
                <a:hlinkClick r:id="rId14" tooltip="Арауканский язык"/>
              </a:rPr>
              <a:t>арауканский язык</a:t>
            </a:r>
            <a:r>
              <a:rPr lang="ru-RU" altLang="ru-RU" sz="1800" i="1">
                <a:solidFill>
                  <a:srgbClr val="FFFFFF"/>
                </a:solidFill>
              </a:rPr>
              <a:t> (юг </a:t>
            </a:r>
            <a:r>
              <a:rPr lang="ru-RU" altLang="ru-RU" sz="1800" i="1">
                <a:solidFill>
                  <a:srgbClr val="FFFFFF"/>
                </a:solidFill>
                <a:hlinkClick r:id="rId15" tooltip="Чили"/>
              </a:rPr>
              <a:t>Чили</a:t>
            </a:r>
            <a:r>
              <a:rPr lang="ru-RU" altLang="ru-RU" sz="1800" i="1">
                <a:solidFill>
                  <a:srgbClr val="FFFFFF"/>
                </a:solidFill>
              </a:rPr>
              <a:t> и Аргентины 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ru-RU" altLang="ru-RU" sz="2400"/>
          </a:p>
        </p:txBody>
      </p:sp>
      <p:sp>
        <p:nvSpPr>
          <p:cNvPr id="34822" name="Rectangle 6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ru-RU" altLang="ru-RU" sz="2400"/>
          </a:p>
        </p:txBody>
      </p:sp>
      <p:pic>
        <p:nvPicPr>
          <p:cNvPr id="34820" name="Picture 4" descr="fadea5f69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155700"/>
            <a:ext cx="5508625" cy="46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altLang="ru-RU" i="1">
                <a:solidFill>
                  <a:srgbClr val="FFFFFF"/>
                </a:solidFill>
              </a:rPr>
              <a:t>Работа</a:t>
            </a:r>
          </a:p>
          <a:p>
            <a:pPr algn="ctr">
              <a:buFontTx/>
              <a:buNone/>
            </a:pPr>
            <a:r>
              <a:rPr lang="ru-RU" altLang="ru-RU" i="1">
                <a:solidFill>
                  <a:srgbClr val="FFFFFF"/>
                </a:solidFill>
              </a:rPr>
              <a:t>Ярошик Любы 7 «а» класса</a:t>
            </a:r>
          </a:p>
          <a:p>
            <a:pPr algn="ctr">
              <a:buFontTx/>
              <a:buNone/>
            </a:pPr>
            <a:r>
              <a:rPr lang="ru-RU" altLang="ru-RU" i="1">
                <a:solidFill>
                  <a:srgbClr val="FFFFFF"/>
                </a:solidFill>
              </a:rPr>
              <a:t>Спасибо </a:t>
            </a:r>
          </a:p>
          <a:p>
            <a:pPr algn="ctr">
              <a:buFontTx/>
              <a:buNone/>
            </a:pPr>
            <a:r>
              <a:rPr lang="ru-RU" altLang="ru-RU" i="1">
                <a:solidFill>
                  <a:srgbClr val="FFFFFF"/>
                </a:solidFill>
              </a:rPr>
              <a:t>За внимание</a:t>
            </a:r>
          </a:p>
        </p:txBody>
      </p:sp>
      <p:pic>
        <p:nvPicPr>
          <p:cNvPr id="36868" name="Picture 4" descr="12217820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933825"/>
            <a:ext cx="26670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8050"/>
            <a:ext cx="3779838" cy="4895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b="1" i="1">
                <a:solidFill>
                  <a:srgbClr val="FFFFFF"/>
                </a:solidFill>
              </a:rPr>
              <a:t>Ю́жная Аме́рика</a:t>
            </a:r>
            <a:r>
              <a:rPr lang="ru-RU" altLang="ru-RU" sz="2000" i="1">
                <a:solidFill>
                  <a:srgbClr val="FFFFFF"/>
                </a:solidFill>
              </a:rPr>
              <a:t> — южный </a:t>
            </a:r>
            <a:r>
              <a:rPr lang="ru-RU" altLang="ru-RU" sz="2000" i="1">
                <a:solidFill>
                  <a:srgbClr val="FFFFFF"/>
                </a:solidFill>
                <a:hlinkClick r:id="rId2" tooltip="Континент"/>
              </a:rPr>
              <a:t>континент</a:t>
            </a:r>
            <a:r>
              <a:rPr lang="ru-RU" altLang="ru-RU" sz="2000" i="1">
                <a:solidFill>
                  <a:srgbClr val="FFFFFF"/>
                </a:solidFill>
              </a:rPr>
              <a:t> в </a:t>
            </a:r>
            <a:r>
              <a:rPr lang="ru-RU" altLang="ru-RU" sz="2000" i="1">
                <a:solidFill>
                  <a:srgbClr val="FFFFFF"/>
                </a:solidFill>
                <a:hlinkClick r:id="rId3" tooltip="Америка"/>
              </a:rPr>
              <a:t>Америке</a:t>
            </a:r>
            <a:r>
              <a:rPr lang="ru-RU" altLang="ru-RU" sz="2000" i="1">
                <a:solidFill>
                  <a:srgbClr val="FFFFFF"/>
                </a:solidFill>
              </a:rPr>
              <a:t>, расположенный в основном в </a:t>
            </a:r>
            <a:r>
              <a:rPr lang="ru-RU" altLang="ru-RU" sz="2000" i="1">
                <a:solidFill>
                  <a:srgbClr val="FFFFFF"/>
                </a:solidFill>
                <a:hlinkClick r:id="rId4" tooltip="Западное полушарие"/>
              </a:rPr>
              <a:t>Западном</a:t>
            </a:r>
            <a:r>
              <a:rPr lang="ru-RU" altLang="ru-RU" sz="2000" i="1">
                <a:solidFill>
                  <a:srgbClr val="FFFFFF"/>
                </a:solidFill>
              </a:rPr>
              <a:t> и </a:t>
            </a:r>
            <a:r>
              <a:rPr lang="ru-RU" altLang="ru-RU" sz="2000" i="1">
                <a:solidFill>
                  <a:srgbClr val="FFFFFF"/>
                </a:solidFill>
                <a:hlinkClick r:id="rId5" tooltip="Южное полушарие"/>
              </a:rPr>
              <a:t>Южном</a:t>
            </a:r>
            <a:r>
              <a:rPr lang="ru-RU" altLang="ru-RU" sz="2000" i="1">
                <a:solidFill>
                  <a:srgbClr val="FFFFFF"/>
                </a:solidFill>
              </a:rPr>
              <a:t> </a:t>
            </a:r>
            <a:r>
              <a:rPr lang="ru-RU" altLang="ru-RU" sz="2000" i="1">
                <a:solidFill>
                  <a:srgbClr val="FFFFFF"/>
                </a:solidFill>
                <a:hlinkClick r:id="rId6" tooltip="Полушарие"/>
              </a:rPr>
              <a:t>полушарии</a:t>
            </a:r>
            <a:r>
              <a:rPr lang="ru-RU" altLang="ru-RU" sz="2000" i="1">
                <a:solidFill>
                  <a:srgbClr val="FFFFFF"/>
                </a:solidFill>
              </a:rPr>
              <a:t> </a:t>
            </a:r>
            <a:r>
              <a:rPr lang="ru-RU" altLang="ru-RU" sz="2000" i="1">
                <a:solidFill>
                  <a:srgbClr val="FFFFFF"/>
                </a:solidFill>
                <a:hlinkClick r:id="rId7" tooltip="Земля"/>
              </a:rPr>
              <a:t>планеты Земля</a:t>
            </a:r>
            <a:r>
              <a:rPr lang="ru-RU" altLang="ru-RU" sz="2000" i="1">
                <a:solidFill>
                  <a:srgbClr val="FFFFFF"/>
                </a:solidFill>
              </a:rPr>
              <a:t>, тем не менее, частично континент располагается и в </a:t>
            </a:r>
            <a:r>
              <a:rPr lang="ru-RU" altLang="ru-RU" sz="2000" i="1">
                <a:solidFill>
                  <a:srgbClr val="FFFFFF"/>
                </a:solidFill>
                <a:hlinkClick r:id="rId8" tooltip="Северное полушарие"/>
              </a:rPr>
              <a:t>Северном полушарии</a:t>
            </a:r>
            <a:r>
              <a:rPr lang="ru-RU" altLang="ru-RU" sz="2000" i="1">
                <a:solidFill>
                  <a:srgbClr val="FFFFFF"/>
                </a:solidFill>
              </a:rPr>
              <a:t>. Омывается на западе </a:t>
            </a:r>
            <a:r>
              <a:rPr lang="ru-RU" altLang="ru-RU" sz="2000" i="1">
                <a:solidFill>
                  <a:srgbClr val="FFFFFF"/>
                </a:solidFill>
                <a:hlinkClick r:id="rId9" tooltip="Тихий океан"/>
              </a:rPr>
              <a:t>Тихим океаном</a:t>
            </a:r>
            <a:r>
              <a:rPr lang="ru-RU" altLang="ru-RU" sz="2000" i="1">
                <a:solidFill>
                  <a:srgbClr val="FFFFFF"/>
                </a:solidFill>
              </a:rPr>
              <a:t>, на востоке — </a:t>
            </a:r>
            <a:r>
              <a:rPr lang="ru-RU" altLang="ru-RU" sz="2000" i="1">
                <a:solidFill>
                  <a:srgbClr val="FFFFFF"/>
                </a:solidFill>
                <a:hlinkClick r:id="rId10" tooltip="Атлантический океан"/>
              </a:rPr>
              <a:t>Атлантическим</a:t>
            </a:r>
            <a:r>
              <a:rPr lang="ru-RU" altLang="ru-RU" sz="2000" i="1">
                <a:solidFill>
                  <a:srgbClr val="FFFFFF"/>
                </a:solidFill>
              </a:rPr>
              <a:t>, с севера ограничивается </a:t>
            </a:r>
            <a:r>
              <a:rPr lang="ru-RU" altLang="ru-RU" sz="2000" i="1">
                <a:solidFill>
                  <a:srgbClr val="FFFFFF"/>
                </a:solidFill>
                <a:hlinkClick r:id="rId11" tooltip="Северная Америка"/>
              </a:rPr>
              <a:t>Северной Америкой</a:t>
            </a:r>
            <a:r>
              <a:rPr lang="ru-RU" altLang="ru-RU" sz="2000" i="1">
                <a:solidFill>
                  <a:srgbClr val="FFFFFF"/>
                </a:solidFill>
              </a:rPr>
              <a:t>, граница между Америками проходит по </a:t>
            </a:r>
            <a:r>
              <a:rPr lang="ru-RU" altLang="ru-RU" sz="2000" i="1">
                <a:solidFill>
                  <a:srgbClr val="FFFFFF"/>
                </a:solidFill>
                <a:hlinkClick r:id="rId12" tooltip="Дарьенский перешеек (страница отсутствует)"/>
              </a:rPr>
              <a:t>Дарьенскому перешейку</a:t>
            </a:r>
            <a:r>
              <a:rPr lang="ru-RU" altLang="ru-RU" sz="2000" i="1">
                <a:solidFill>
                  <a:srgbClr val="FFFFFF"/>
                </a:solidFill>
              </a:rPr>
              <a:t> и </a:t>
            </a:r>
            <a:r>
              <a:rPr lang="ru-RU" altLang="ru-RU" sz="2000" i="1">
                <a:solidFill>
                  <a:srgbClr val="FFFFFF"/>
                </a:solidFill>
                <a:hlinkClick r:id="rId13" tooltip="Карибское море"/>
              </a:rPr>
              <a:t>Карибскому морю</a:t>
            </a:r>
            <a:r>
              <a:rPr lang="ru-RU" altLang="ru-RU" sz="2000" i="1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7414" name="Picture 6" descr="541px-South_America_(orthographic_projection)_svg"/>
          <p:cNvPicPr>
            <a:picLocks noChangeAspect="1" noChangeArrowheads="1"/>
          </p:cNvPicPr>
          <p:nvPr>
            <p:ph sz="half" idx="2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1412875"/>
            <a:ext cx="3617913" cy="3617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60350"/>
            <a:ext cx="3616325" cy="44672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i="1">
                <a:solidFill>
                  <a:srgbClr val="FFFFFF"/>
                </a:solidFill>
              </a:rPr>
              <a:t>В </a:t>
            </a:r>
            <a:r>
              <a:rPr lang="ru-RU" altLang="ru-RU" sz="2000" i="1">
                <a:solidFill>
                  <a:srgbClr val="FFFFFF"/>
                </a:solidFill>
                <a:hlinkClick r:id="rId2" tooltip="Состав"/>
              </a:rPr>
              <a:t>состав</a:t>
            </a:r>
            <a:r>
              <a:rPr lang="ru-RU" altLang="ru-RU" sz="2000" i="1">
                <a:solidFill>
                  <a:srgbClr val="FFFFFF"/>
                </a:solidFill>
              </a:rPr>
              <a:t> Южной Америки также входят различные </a:t>
            </a:r>
            <a:r>
              <a:rPr lang="ru-RU" altLang="ru-RU" sz="2000" i="1">
                <a:solidFill>
                  <a:srgbClr val="FFFFFF"/>
                </a:solidFill>
                <a:hlinkClick r:id="rId3" tooltip="Остров"/>
              </a:rPr>
              <a:t>острова</a:t>
            </a:r>
            <a:r>
              <a:rPr lang="ru-RU" altLang="ru-RU" sz="2000" i="1">
                <a:solidFill>
                  <a:srgbClr val="FFFFFF"/>
                </a:solidFill>
              </a:rPr>
              <a:t>, большинство из которых принадлежит странам континента. </a:t>
            </a:r>
            <a:r>
              <a:rPr lang="ru-RU" altLang="ru-RU" sz="2000" i="1">
                <a:solidFill>
                  <a:srgbClr val="FFFFFF"/>
                </a:solidFill>
                <a:hlinkClick r:id="rId4" tooltip="Карибское море"/>
              </a:rPr>
              <a:t>Карибские</a:t>
            </a:r>
            <a:r>
              <a:rPr lang="ru-RU" altLang="ru-RU" sz="2000" i="1">
                <a:solidFill>
                  <a:srgbClr val="FFFFFF"/>
                </a:solidFill>
              </a:rPr>
              <a:t> территории относятся к </a:t>
            </a:r>
            <a:r>
              <a:rPr lang="ru-RU" altLang="ru-RU" sz="2000" i="1">
                <a:solidFill>
                  <a:srgbClr val="FFFFFF"/>
                </a:solidFill>
                <a:hlinkClick r:id="rId5" tooltip="Северная Америка"/>
              </a:rPr>
              <a:t>Северной Америке</a:t>
            </a:r>
            <a:r>
              <a:rPr lang="ru-RU" altLang="ru-RU" sz="2000" i="1">
                <a:solidFill>
                  <a:srgbClr val="FFFFFF"/>
                </a:solidFill>
              </a:rPr>
              <a:t>. Страны Южной Америки, которые граничат с Карибским морем — включая </a:t>
            </a:r>
            <a:r>
              <a:rPr lang="ru-RU" altLang="ru-RU" sz="2000" i="1">
                <a:solidFill>
                  <a:srgbClr val="FFFFFF"/>
                </a:solidFill>
                <a:hlinkClick r:id="rId6" tooltip="Колумбия"/>
              </a:rPr>
              <a:t>Колумбию</a:t>
            </a:r>
            <a:r>
              <a:rPr lang="ru-RU" altLang="ru-RU" sz="2000" i="1">
                <a:solidFill>
                  <a:srgbClr val="FFFFFF"/>
                </a:solidFill>
              </a:rPr>
              <a:t>, </a:t>
            </a:r>
            <a:r>
              <a:rPr lang="ru-RU" altLang="ru-RU" sz="2000" i="1">
                <a:solidFill>
                  <a:srgbClr val="FFFFFF"/>
                </a:solidFill>
                <a:hlinkClick r:id="rId7" tooltip="Венесуэла"/>
              </a:rPr>
              <a:t>Венесуэлу</a:t>
            </a:r>
            <a:r>
              <a:rPr lang="ru-RU" altLang="ru-RU" sz="2000" i="1">
                <a:solidFill>
                  <a:srgbClr val="FFFFFF"/>
                </a:solidFill>
              </a:rPr>
              <a:t>, </a:t>
            </a:r>
            <a:r>
              <a:rPr lang="ru-RU" altLang="ru-RU" sz="2000" i="1">
                <a:solidFill>
                  <a:srgbClr val="FFFFFF"/>
                </a:solidFill>
                <a:hlinkClick r:id="rId8" tooltip="Гайана"/>
              </a:rPr>
              <a:t>Гайану</a:t>
            </a:r>
            <a:r>
              <a:rPr lang="ru-RU" altLang="ru-RU" sz="2000" i="1">
                <a:solidFill>
                  <a:srgbClr val="FFFFFF"/>
                </a:solidFill>
              </a:rPr>
              <a:t>, </a:t>
            </a:r>
            <a:r>
              <a:rPr lang="ru-RU" altLang="ru-RU" sz="2000" i="1">
                <a:solidFill>
                  <a:srgbClr val="FFFFFF"/>
                </a:solidFill>
                <a:hlinkClick r:id="rId9" tooltip="Суринам"/>
              </a:rPr>
              <a:t>Суринам</a:t>
            </a:r>
            <a:r>
              <a:rPr lang="ru-RU" altLang="ru-RU" sz="2000" i="1">
                <a:solidFill>
                  <a:srgbClr val="FFFFFF"/>
                </a:solidFill>
              </a:rPr>
              <a:t> и </a:t>
            </a:r>
            <a:r>
              <a:rPr lang="ru-RU" altLang="ru-RU" sz="2000" i="1">
                <a:solidFill>
                  <a:srgbClr val="FFFFFF"/>
                </a:solidFill>
                <a:hlinkClick r:id="rId10" tooltip="Французская Гвиана"/>
              </a:rPr>
              <a:t>Французскую Гвиану</a:t>
            </a:r>
            <a:r>
              <a:rPr lang="ru-RU" altLang="ru-RU" sz="2000" i="1">
                <a:solidFill>
                  <a:srgbClr val="FFFFFF"/>
                </a:solidFill>
              </a:rPr>
              <a:t> — известны как </a:t>
            </a:r>
            <a:r>
              <a:rPr lang="ru-RU" altLang="ru-RU" sz="2000" i="1">
                <a:solidFill>
                  <a:srgbClr val="FFFFFF"/>
                </a:solidFill>
                <a:hlinkClick r:id="rId11" tooltip="Карибская Южная Америка (страница отсутствует)"/>
              </a:rPr>
              <a:t>Карибская Южная Америка</a:t>
            </a:r>
            <a:r>
              <a:rPr lang="ru-RU" altLang="ru-RU" sz="2000" i="1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altLang="ru-RU" sz="2000" i="1">
                <a:solidFill>
                  <a:srgbClr val="FFFFFF"/>
                </a:solidFill>
              </a:rPr>
              <a:t>Площадь континента — 17,8 млн км² (5-е место среди континентов), а население — 385,742,554 человек (6-е место среди континентов).</a:t>
            </a:r>
          </a:p>
        </p:txBody>
      </p:sp>
      <p:pic>
        <p:nvPicPr>
          <p:cNvPr id="18440" name="Picture 8" descr="466px-South_america"/>
          <p:cNvPicPr>
            <a:picLocks noChangeAspect="1" noChangeArrowheads="1"/>
          </p:cNvPicPr>
          <p:nvPr>
            <p:ph sz="half" idx="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476250"/>
            <a:ext cx="4249738" cy="5794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sam_fi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256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0484" name="Picture 4" descr="Chile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33375"/>
            <a:ext cx="7667625" cy="6524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76250"/>
            <a:ext cx="7477125" cy="1143000"/>
          </a:xfrm>
        </p:spPr>
        <p:txBody>
          <a:bodyPr/>
          <a:lstStyle/>
          <a:p>
            <a:pPr algn="ctr"/>
            <a:r>
              <a:rPr lang="ru-RU" altLang="ru-RU" i="1">
                <a:solidFill>
                  <a:srgbClr val="FFFFFF"/>
                </a:solidFill>
              </a:rPr>
              <a:t>Крайние точки Южной Америки</a:t>
            </a:r>
            <a:br>
              <a:rPr lang="ru-RU" altLang="ru-RU" i="1">
                <a:solidFill>
                  <a:srgbClr val="FFFFFF"/>
                </a:solidFill>
              </a:rPr>
            </a:br>
            <a:endParaRPr lang="ru-RU" altLang="ru-RU" i="1">
              <a:solidFill>
                <a:srgbClr val="FFFFFF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 i="1">
                <a:solidFill>
                  <a:srgbClr val="FFFFFF"/>
                </a:solidFill>
              </a:rPr>
              <a:t>Северная — </a:t>
            </a:r>
            <a:r>
              <a:rPr lang="ru-RU" altLang="ru-RU" sz="2800" i="1">
                <a:solidFill>
                  <a:srgbClr val="FFFFFF"/>
                </a:solidFill>
                <a:hlinkClick r:id="rId2" tooltip="Гальинас"/>
              </a:rPr>
              <a:t>мыс Гальинас</a:t>
            </a:r>
            <a:r>
              <a:rPr lang="ru-RU" altLang="ru-RU" sz="2800" i="1">
                <a:solidFill>
                  <a:srgbClr val="FFFFFF"/>
                </a:solidFill>
              </a:rPr>
              <a:t> 12°25' с.ш., 71°39' з.д.</a:t>
            </a:r>
          </a:p>
          <a:p>
            <a:pPr>
              <a:lnSpc>
                <a:spcPct val="90000"/>
              </a:lnSpc>
            </a:pPr>
            <a:r>
              <a:rPr lang="ru-RU" altLang="ru-RU" sz="2800" i="1">
                <a:solidFill>
                  <a:srgbClr val="FFFFFF"/>
                </a:solidFill>
              </a:rPr>
              <a:t>Южная (материковая) — </a:t>
            </a:r>
            <a:r>
              <a:rPr lang="ru-RU" altLang="ru-RU" sz="2800" i="1">
                <a:solidFill>
                  <a:srgbClr val="FFFFFF"/>
                </a:solidFill>
                <a:hlinkClick r:id="rId3" tooltip="Фроуорд"/>
              </a:rPr>
              <a:t>мыс Фроуорд</a:t>
            </a:r>
            <a:r>
              <a:rPr lang="ru-RU" altLang="ru-RU" sz="2800" i="1">
                <a:solidFill>
                  <a:srgbClr val="FFFFFF"/>
                </a:solidFill>
              </a:rPr>
              <a:t> 53°54' ю.ш., 71°18' з.д.</a:t>
            </a:r>
          </a:p>
          <a:p>
            <a:pPr>
              <a:lnSpc>
                <a:spcPct val="90000"/>
              </a:lnSpc>
            </a:pPr>
            <a:r>
              <a:rPr lang="ru-RU" altLang="ru-RU" sz="2800" i="1">
                <a:solidFill>
                  <a:srgbClr val="FFFFFF"/>
                </a:solidFill>
              </a:rPr>
              <a:t>Западная — </a:t>
            </a:r>
            <a:r>
              <a:rPr lang="ru-RU" altLang="ru-RU" sz="2800" i="1">
                <a:solidFill>
                  <a:srgbClr val="FFFFFF"/>
                </a:solidFill>
                <a:hlinkClick r:id="rId4" tooltip="Париньяс"/>
              </a:rPr>
              <a:t>мыс Париньяс</a:t>
            </a:r>
            <a:r>
              <a:rPr lang="ru-RU" altLang="ru-RU" sz="2800" i="1">
                <a:solidFill>
                  <a:srgbClr val="FFFFFF"/>
                </a:solidFill>
              </a:rPr>
              <a:t> 81°20' з.д., 4°40' ю.ш.</a:t>
            </a:r>
          </a:p>
          <a:p>
            <a:pPr>
              <a:lnSpc>
                <a:spcPct val="90000"/>
              </a:lnSpc>
            </a:pPr>
            <a:r>
              <a:rPr lang="ru-RU" altLang="ru-RU" sz="2800" i="1">
                <a:solidFill>
                  <a:srgbClr val="FFFFFF"/>
                </a:solidFill>
              </a:rPr>
              <a:t>Восточная — </a:t>
            </a:r>
            <a:r>
              <a:rPr lang="ru-RU" altLang="ru-RU" sz="2800" i="1">
                <a:solidFill>
                  <a:srgbClr val="FFFFFF"/>
                </a:solidFill>
                <a:hlinkClick r:id="rId5" tooltip="Сейшас"/>
              </a:rPr>
              <a:t>мыс Сейшас</a:t>
            </a:r>
            <a:r>
              <a:rPr lang="ru-RU" altLang="ru-RU" sz="2800" i="1">
                <a:solidFill>
                  <a:srgbClr val="FFFFFF"/>
                </a:solidFill>
              </a:rPr>
              <a:t> 34°47' з.д., 7°10' ю.ш.</a:t>
            </a:r>
          </a:p>
          <a:p>
            <a:pPr>
              <a:lnSpc>
                <a:spcPct val="90000"/>
              </a:lnSpc>
            </a:pPr>
            <a:r>
              <a:rPr lang="ru-RU" altLang="ru-RU" sz="2800" i="1">
                <a:solidFill>
                  <a:srgbClr val="FFFFFF"/>
                </a:solidFill>
              </a:rPr>
              <a:t>Южная (островная) — </a:t>
            </a:r>
            <a:r>
              <a:rPr lang="ru-RU" altLang="ru-RU" sz="2800" i="1">
                <a:solidFill>
                  <a:srgbClr val="FFFFFF"/>
                </a:solidFill>
                <a:hlinkClick r:id="rId6" tooltip="Мыс Горн"/>
              </a:rPr>
              <a:t>мыс Горн</a:t>
            </a:r>
            <a:r>
              <a:rPr lang="ru-RU" altLang="ru-RU" sz="2800" i="1">
                <a:solidFill>
                  <a:srgbClr val="FFFFFF"/>
                </a:solidFill>
              </a:rPr>
              <a:t> 55°59′ ю. ш. 67°16′ з. д.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477125" cy="1143000"/>
          </a:xfrm>
        </p:spPr>
        <p:txBody>
          <a:bodyPr/>
          <a:lstStyle/>
          <a:p>
            <a:pPr algn="ctr"/>
            <a:r>
              <a:rPr lang="ru-RU" altLang="ru-RU" i="1">
                <a:solidFill>
                  <a:srgbClr val="FFFFFF"/>
                </a:solidFill>
                <a:hlinkClick r:id="rId2" tooltip="Климат"/>
              </a:rPr>
              <a:t>Климатические пояса</a:t>
            </a:r>
            <a:r>
              <a:rPr lang="ru-RU" altLang="ru-RU" i="1">
                <a:solidFill>
                  <a:srgbClr val="FFFFFF"/>
                </a:solidFill>
              </a:rPr>
              <a:t/>
            </a:r>
            <a:br>
              <a:rPr lang="ru-RU" altLang="ru-RU" i="1">
                <a:solidFill>
                  <a:srgbClr val="FFFFFF"/>
                </a:solidFill>
              </a:rPr>
            </a:br>
            <a:endParaRPr lang="ru-RU" altLang="ru-RU" i="1">
              <a:solidFill>
                <a:srgbClr val="FFFFFF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76250"/>
            <a:ext cx="3616325" cy="44973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i="1">
                <a:solidFill>
                  <a:srgbClr val="FFFFFF"/>
                </a:solidFill>
              </a:rPr>
              <a:t>В Южной Америке 5 климатических поясов: </a:t>
            </a:r>
            <a:r>
              <a:rPr lang="ru-RU" altLang="ru-RU" sz="2000" i="1">
                <a:solidFill>
                  <a:srgbClr val="FFFFFF"/>
                </a:solidFill>
                <a:hlinkClick r:id="rId3" tooltip="Субэкваториальный пояс"/>
              </a:rPr>
              <a:t>Субэкваториальный пояс</a:t>
            </a:r>
            <a:r>
              <a:rPr lang="ru-RU" altLang="ru-RU" sz="2000" i="1">
                <a:solidFill>
                  <a:srgbClr val="FFFFFF"/>
                </a:solidFill>
              </a:rPr>
              <a:t> (2 раза), </a:t>
            </a:r>
            <a:r>
              <a:rPr lang="ru-RU" altLang="ru-RU" sz="2000" i="1">
                <a:solidFill>
                  <a:srgbClr val="FFFFFF"/>
                </a:solidFill>
                <a:hlinkClick r:id="rId4" tooltip="Экваториальный пояс"/>
              </a:rPr>
              <a:t>Экваториальный пояс</a:t>
            </a:r>
            <a:r>
              <a:rPr lang="ru-RU" altLang="ru-RU" sz="2000" i="1">
                <a:solidFill>
                  <a:srgbClr val="FFFFFF"/>
                </a:solidFill>
              </a:rPr>
              <a:t>, </a:t>
            </a:r>
            <a:r>
              <a:rPr lang="ru-RU" altLang="ru-RU" sz="2000" i="1">
                <a:solidFill>
                  <a:srgbClr val="FFFFFF"/>
                </a:solidFill>
                <a:hlinkClick r:id="rId5" tooltip="Тропический пояс"/>
              </a:rPr>
              <a:t>Тропический пояс</a:t>
            </a:r>
            <a:r>
              <a:rPr lang="ru-RU" altLang="ru-RU" sz="2000" i="1">
                <a:solidFill>
                  <a:srgbClr val="FFFFFF"/>
                </a:solidFill>
              </a:rPr>
              <a:t>, </a:t>
            </a:r>
            <a:r>
              <a:rPr lang="ru-RU" altLang="ru-RU" sz="2000" i="1">
                <a:solidFill>
                  <a:srgbClr val="FFFFFF"/>
                </a:solidFill>
                <a:hlinkClick r:id="rId6" tooltip="Субтропический пояс"/>
              </a:rPr>
              <a:t>Субтропический пояс</a:t>
            </a:r>
            <a:r>
              <a:rPr lang="ru-RU" altLang="ru-RU" sz="2000" i="1">
                <a:solidFill>
                  <a:srgbClr val="FFFFFF"/>
                </a:solidFill>
              </a:rPr>
              <a:t> и </a:t>
            </a:r>
            <a:r>
              <a:rPr lang="ru-RU" altLang="ru-RU" sz="2000" i="1">
                <a:solidFill>
                  <a:srgbClr val="FFFFFF"/>
                </a:solidFill>
                <a:hlinkClick r:id="rId7" tooltip="Умеренный климат"/>
              </a:rPr>
              <a:t>умеренный пояс</a:t>
            </a:r>
            <a:r>
              <a:rPr lang="ru-RU" altLang="ru-RU" sz="2000" i="1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altLang="ru-RU" sz="2000" i="1">
                <a:solidFill>
                  <a:srgbClr val="FFFFFF"/>
                </a:solidFill>
              </a:rPr>
              <a:t>На этническом уровне население Южной Америки можно разделить на три типа: </a:t>
            </a:r>
            <a:r>
              <a:rPr lang="ru-RU" altLang="ru-RU" sz="2000" i="1">
                <a:solidFill>
                  <a:srgbClr val="FFFFFF"/>
                </a:solidFill>
                <a:hlinkClick r:id="rId8" tooltip="Индейцы"/>
              </a:rPr>
              <a:t>индейцы</a:t>
            </a:r>
            <a:r>
              <a:rPr lang="ru-RU" altLang="ru-RU" sz="2000" i="1">
                <a:solidFill>
                  <a:srgbClr val="FFFFFF"/>
                </a:solidFill>
              </a:rPr>
              <a:t>, </a:t>
            </a:r>
            <a:r>
              <a:rPr lang="ru-RU" altLang="ru-RU" sz="2000" i="1">
                <a:solidFill>
                  <a:srgbClr val="FFFFFF"/>
                </a:solidFill>
                <a:hlinkClick r:id="rId9" tooltip="Белые"/>
              </a:rPr>
              <a:t>белые</a:t>
            </a:r>
            <a:r>
              <a:rPr lang="ru-RU" altLang="ru-RU" sz="2000" i="1">
                <a:solidFill>
                  <a:srgbClr val="FFFFFF"/>
                </a:solidFill>
              </a:rPr>
              <a:t> и </a:t>
            </a:r>
            <a:r>
              <a:rPr lang="ru-RU" altLang="ru-RU" sz="2000" i="1">
                <a:solidFill>
                  <a:srgbClr val="FFFFFF"/>
                </a:solidFill>
                <a:hlinkClick r:id="rId10" tooltip="Темнокожие (страница отсутствует)"/>
              </a:rPr>
              <a:t>темнокожие</a:t>
            </a:r>
            <a:r>
              <a:rPr lang="ru-RU" altLang="ru-RU" sz="2000" i="1">
                <a:solidFill>
                  <a:srgbClr val="FFFFFF"/>
                </a:solidFill>
              </a:rPr>
              <a:t>. В таких странах, как Колумбия, Эквадор, Парагвай и Венесуэла в демографическом плане преобладают метисы (потомки межрасовых браков испанцев и туземного населения). Лишь в двух странах (Перу и Боливии) индейцы образуют большинство</a:t>
            </a:r>
          </a:p>
        </p:txBody>
      </p:sp>
      <p:pic>
        <p:nvPicPr>
          <p:cNvPr id="25710" name="Picture 110" descr="poyasa_klimat"/>
          <p:cNvPicPr>
            <a:picLocks noChangeAspect="1" noChangeArrowheads="1"/>
          </p:cNvPicPr>
          <p:nvPr>
            <p:ph sz="half" idx="2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908050"/>
            <a:ext cx="5651500" cy="5472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-1765300" y="115888"/>
            <a:ext cx="7477125" cy="1143000"/>
          </a:xfrm>
        </p:spPr>
        <p:txBody>
          <a:bodyPr/>
          <a:lstStyle/>
          <a:p>
            <a:pPr algn="ctr"/>
            <a:r>
              <a:rPr lang="ru-RU" altLang="ru-RU" i="1">
                <a:solidFill>
                  <a:srgbClr val="FFFFFF"/>
                </a:solidFill>
              </a:rPr>
              <a:t>Гидрография</a:t>
            </a:r>
            <a:br>
              <a:rPr lang="ru-RU" altLang="ru-RU" i="1">
                <a:solidFill>
                  <a:srgbClr val="FFFFFF"/>
                </a:solidFill>
              </a:rPr>
            </a:br>
            <a:endParaRPr lang="ru-RU" altLang="ru-RU" i="1">
              <a:solidFill>
                <a:srgbClr val="FFFFFF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52513"/>
            <a:ext cx="3616325" cy="44973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800" i="1">
                <a:solidFill>
                  <a:srgbClr val="FFFFFF"/>
                </a:solidFill>
              </a:rPr>
              <a:t>Наиболее важными речными системами в Южной Америке являются </a:t>
            </a:r>
            <a:r>
              <a:rPr lang="ru-RU" altLang="ru-RU" sz="1800" i="1">
                <a:solidFill>
                  <a:srgbClr val="FFFFFF"/>
                </a:solidFill>
                <a:hlinkClick r:id="rId2" tooltip="Амазонка"/>
              </a:rPr>
              <a:t>Амазонка</a:t>
            </a:r>
            <a:r>
              <a:rPr lang="ru-RU" altLang="ru-RU" sz="1800" i="1">
                <a:solidFill>
                  <a:srgbClr val="FFFFFF"/>
                </a:solidFill>
              </a:rPr>
              <a:t> (самая длинная и полноводная река в мире), </a:t>
            </a:r>
            <a:r>
              <a:rPr lang="ru-RU" altLang="ru-RU" sz="1800" i="1">
                <a:solidFill>
                  <a:srgbClr val="FFFFFF"/>
                </a:solidFill>
                <a:hlinkClick r:id="rId3" tooltip="Ориноко"/>
              </a:rPr>
              <a:t>Ориноко</a:t>
            </a:r>
            <a:r>
              <a:rPr lang="ru-RU" altLang="ru-RU" sz="1800" i="1">
                <a:solidFill>
                  <a:srgbClr val="FFFFFF"/>
                </a:solidFill>
              </a:rPr>
              <a:t> и </a:t>
            </a:r>
            <a:r>
              <a:rPr lang="ru-RU" altLang="ru-RU" sz="1800" i="1">
                <a:solidFill>
                  <a:srgbClr val="FFFFFF"/>
                </a:solidFill>
                <a:hlinkClick r:id="rId4" tooltip="Парана (река)"/>
              </a:rPr>
              <a:t>Парана</a:t>
            </a:r>
            <a:r>
              <a:rPr lang="ru-RU" altLang="ru-RU" sz="1800" i="1">
                <a:solidFill>
                  <a:srgbClr val="FFFFFF"/>
                </a:solidFill>
              </a:rPr>
              <a:t>, общий бассейн которых составляет 9 583 000 км² (площадь Южной Америки 17 850 568 км²). Большинство озер Южной Америки находятся в </a:t>
            </a:r>
            <a:r>
              <a:rPr lang="ru-RU" altLang="ru-RU" sz="1800" i="1">
                <a:solidFill>
                  <a:srgbClr val="FFFFFF"/>
                </a:solidFill>
                <a:hlinkClick r:id="rId5" tooltip="Анды"/>
              </a:rPr>
              <a:t>Андах</a:t>
            </a:r>
            <a:r>
              <a:rPr lang="ru-RU" altLang="ru-RU" sz="1800" i="1">
                <a:solidFill>
                  <a:srgbClr val="FFFFFF"/>
                </a:solidFill>
              </a:rPr>
              <a:t>, крупнейшим из которых и высочайшим в мире судоходным озером является </a:t>
            </a:r>
            <a:r>
              <a:rPr lang="ru-RU" altLang="ru-RU" sz="1800" i="1">
                <a:solidFill>
                  <a:srgbClr val="FFFFFF"/>
                </a:solidFill>
                <a:hlinkClick r:id="rId6" tooltip="Титикака"/>
              </a:rPr>
              <a:t>Титикака</a:t>
            </a:r>
            <a:r>
              <a:rPr lang="ru-RU" altLang="ru-RU" sz="1800" i="1">
                <a:solidFill>
                  <a:srgbClr val="FFFFFF"/>
                </a:solidFill>
              </a:rPr>
              <a:t>, на границе Боливии и Перу. Самым большим по площади является озеро </a:t>
            </a:r>
            <a:r>
              <a:rPr lang="ru-RU" altLang="ru-RU" sz="1800" i="1">
                <a:solidFill>
                  <a:srgbClr val="FFFFFF"/>
                </a:solidFill>
                <a:hlinkClick r:id="rId7" tooltip="Маракайбо (озеро)"/>
              </a:rPr>
              <a:t>Маракайбо</a:t>
            </a:r>
            <a:r>
              <a:rPr lang="ru-RU" altLang="ru-RU" sz="1800" i="1">
                <a:solidFill>
                  <a:srgbClr val="FFFFFF"/>
                </a:solidFill>
              </a:rPr>
              <a:t> в Венесуэле, оно также и одно из самых древних на планете.</a:t>
            </a:r>
          </a:p>
        </p:txBody>
      </p:sp>
      <p:pic>
        <p:nvPicPr>
          <p:cNvPr id="26632" name="Picture 8" descr="800PX-~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0"/>
            <a:ext cx="4022725" cy="364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3" name="Picture 9" descr="panorama_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997200"/>
            <a:ext cx="5087938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i="1">
                <a:solidFill>
                  <a:srgbClr val="FFFFFF"/>
                </a:solidFill>
              </a:rPr>
              <a:t>Культура</a:t>
            </a:r>
            <a:br>
              <a:rPr lang="ru-RU" altLang="ru-RU" i="1">
                <a:solidFill>
                  <a:srgbClr val="FFFFFF"/>
                </a:solidFill>
              </a:rPr>
            </a:br>
            <a:endParaRPr lang="ru-RU" altLang="ru-RU" i="1">
              <a:solidFill>
                <a:srgbClr val="FFFFFF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6613"/>
            <a:ext cx="3616325" cy="44672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i="1">
                <a:solidFill>
                  <a:srgbClr val="FFFFFF"/>
                </a:solidFill>
              </a:rPr>
              <a:t>На культуру южноамериканцев оказали влияние исторические связи с Европой, особенно с </a:t>
            </a:r>
            <a:r>
              <a:rPr lang="ru-RU" altLang="ru-RU" sz="2000" i="1">
                <a:solidFill>
                  <a:srgbClr val="FFFFFF"/>
                </a:solidFill>
                <a:hlinkClick r:id="rId2" tooltip="Испания"/>
              </a:rPr>
              <a:t>Испанией</a:t>
            </a:r>
            <a:r>
              <a:rPr lang="ru-RU" altLang="ru-RU" sz="2000" i="1">
                <a:solidFill>
                  <a:srgbClr val="FFFFFF"/>
                </a:solidFill>
              </a:rPr>
              <a:t> и </a:t>
            </a:r>
            <a:r>
              <a:rPr lang="ru-RU" altLang="ru-RU" sz="2000" i="1">
                <a:solidFill>
                  <a:srgbClr val="FFFFFF"/>
                </a:solidFill>
                <a:hlinkClick r:id="rId3" tooltip="Португалия"/>
              </a:rPr>
              <a:t>Португалией</a:t>
            </a:r>
            <a:r>
              <a:rPr lang="ru-RU" altLang="ru-RU" sz="2000" i="1">
                <a:solidFill>
                  <a:srgbClr val="FFFFFF"/>
                </a:solidFill>
              </a:rPr>
              <a:t>, а также — </a:t>
            </a:r>
            <a:r>
              <a:rPr lang="ru-RU" altLang="ru-RU" sz="2000" i="1">
                <a:solidFill>
                  <a:srgbClr val="FFFFFF"/>
                </a:solidFill>
                <a:hlinkClick r:id="rId4" tooltip="Массовая культура"/>
              </a:rPr>
              <a:t>массовая культура</a:t>
            </a:r>
            <a:r>
              <a:rPr lang="ru-RU" altLang="ru-RU" sz="2000" i="1">
                <a:solidFill>
                  <a:srgbClr val="FFFFFF"/>
                </a:solidFill>
              </a:rPr>
              <a:t> из Соединенных Штатов Америки. Южноамериканские страны имеют богатые традиции музыки. Наиболее известные жанры: </a:t>
            </a:r>
            <a:r>
              <a:rPr lang="ru-RU" altLang="ru-RU" sz="2000" i="1">
                <a:solidFill>
                  <a:srgbClr val="FFFFFF"/>
                </a:solidFill>
                <a:hlinkClick r:id="rId5" tooltip="Кумбия (страница отсутствует)"/>
              </a:rPr>
              <a:t>кумбия</a:t>
            </a:r>
            <a:r>
              <a:rPr lang="ru-RU" altLang="ru-RU" sz="2000" i="1">
                <a:solidFill>
                  <a:srgbClr val="FFFFFF"/>
                </a:solidFill>
              </a:rPr>
              <a:t> из Колумбии, </a:t>
            </a:r>
            <a:r>
              <a:rPr lang="ru-RU" altLang="ru-RU" sz="2000" i="1">
                <a:solidFill>
                  <a:srgbClr val="FFFFFF"/>
                </a:solidFill>
                <a:hlinkClick r:id="rId6" tooltip="Самба"/>
              </a:rPr>
              <a:t>самба</a:t>
            </a:r>
            <a:r>
              <a:rPr lang="ru-RU" altLang="ru-RU" sz="2000" i="1">
                <a:solidFill>
                  <a:srgbClr val="FFFFFF"/>
                </a:solidFill>
              </a:rPr>
              <a:t>, </a:t>
            </a:r>
            <a:r>
              <a:rPr lang="ru-RU" altLang="ru-RU" sz="2000" i="1">
                <a:solidFill>
                  <a:srgbClr val="FFFFFF"/>
                </a:solidFill>
                <a:hlinkClick r:id="rId7" tooltip="Босса-нова"/>
              </a:rPr>
              <a:t>босса-нова</a:t>
            </a:r>
            <a:r>
              <a:rPr lang="ru-RU" altLang="ru-RU" sz="2000" i="1">
                <a:solidFill>
                  <a:srgbClr val="FFFFFF"/>
                </a:solidFill>
              </a:rPr>
              <a:t> из Бразилии, и </a:t>
            </a:r>
            <a:r>
              <a:rPr lang="ru-RU" altLang="ru-RU" sz="2000" i="1">
                <a:solidFill>
                  <a:srgbClr val="FFFFFF"/>
                </a:solidFill>
                <a:hlinkClick r:id="rId8" tooltip="Танго"/>
              </a:rPr>
              <a:t>танго</a:t>
            </a:r>
            <a:r>
              <a:rPr lang="ru-RU" altLang="ru-RU" sz="2000" i="1">
                <a:solidFill>
                  <a:srgbClr val="FFFFFF"/>
                </a:solidFill>
              </a:rPr>
              <a:t> из Аргентины и Уругвая. Также хорошо известным является некоммерческий народный жанр </a:t>
            </a:r>
            <a:r>
              <a:rPr lang="ru-RU" altLang="ru-RU" sz="2000" i="1">
                <a:solidFill>
                  <a:srgbClr val="FFFFFF"/>
                </a:solidFill>
                <a:hlinkClick r:id="rId9" tooltip="Нуэва Кансьон (страница отсутствует)"/>
              </a:rPr>
              <a:t>Нуэва Кансьон</a:t>
            </a:r>
            <a:r>
              <a:rPr lang="ru-RU" altLang="ru-RU" sz="2000" i="1">
                <a:solidFill>
                  <a:srgbClr val="FFFFFF"/>
                </a:solidFill>
              </a:rPr>
              <a:t> — музыкальное направление</a:t>
            </a:r>
          </a:p>
        </p:txBody>
      </p:sp>
      <p:pic>
        <p:nvPicPr>
          <p:cNvPr id="27655" name="Picture 7" descr="0_33319_2c035503_L"/>
          <p:cNvPicPr>
            <a:picLocks noChangeAspect="1" noChangeArrowheads="1"/>
          </p:cNvPicPr>
          <p:nvPr>
            <p:ph sz="half" idx="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15888"/>
            <a:ext cx="3003550" cy="4497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6" name="Picture 8" descr="40046220_1235302705_14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709988"/>
            <a:ext cx="5205412" cy="314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310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Arial</vt:lpstr>
      <vt:lpstr>Кимоно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Крайние точки Южной Америки </vt:lpstr>
      <vt:lpstr>Климатические пояса </vt:lpstr>
      <vt:lpstr>Гидрография </vt:lpstr>
      <vt:lpstr>Культура </vt:lpstr>
      <vt:lpstr>Презентация PowerPoint</vt:lpstr>
      <vt:lpstr>Языки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2</cp:revision>
  <dcterms:created xsi:type="dcterms:W3CDTF">2010-03-12T14:22:10Z</dcterms:created>
  <dcterms:modified xsi:type="dcterms:W3CDTF">2015-04-08T14:24:30Z</dcterms:modified>
</cp:coreProperties>
</file>