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72" r:id="rId10"/>
    <p:sldId id="274" r:id="rId11"/>
    <p:sldId id="273" r:id="rId12"/>
    <p:sldId id="266" r:id="rId13"/>
    <p:sldId id="267" r:id="rId14"/>
    <p:sldId id="268" r:id="rId15"/>
    <p:sldId id="269" r:id="rId16"/>
    <p:sldId id="270" r:id="rId17"/>
    <p:sldId id="271" r:id="rId18"/>
    <p:sldId id="275" r:id="rId19"/>
    <p:sldId id="263" r:id="rId20"/>
    <p:sldId id="262" r:id="rId21"/>
    <p:sldId id="276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3" d="100"/>
          <a:sy n="43" d="100"/>
        </p:scale>
        <p:origin x="129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6DB6C3-235E-4756-AFE1-F96F06771AE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18172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146F42-778F-44D2-A27A-FE7E509BAD02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450028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AF2F885-8F74-497C-983F-FA6440AA1FAB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870046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>
  <p:cSld name="Заголовок, два объекта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half" idx="3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C38254-D96C-42C6-B04A-F412486D803D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78808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E2C27-36D0-4E99-8682-54C2199DBAF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28362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D37EF2-0C88-4317-942D-3BA74B9C7949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0481731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B656D7-06DA-45DB-8ADE-AEA5C415FEB0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758739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2" y="1812927"/>
            <a:ext cx="347127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1812927"/>
            <a:ext cx="347127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4E89E5-8F31-4FC0-9A87-4355336C1AA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556693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A29DB1-A4F9-4D54-BF6E-FA0767FA97B1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5996665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CF1AAA-5B2B-4C81-922F-7BDDAED75863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607991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1pPr>
              <a:defRPr sz="1400"/>
            </a:lvl1pPr>
            <a:lvl2pPr>
              <a:defRPr sz="12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E98EE1-77AA-40A1-A2E8-48C506E15567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1249862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4516438" y="993775"/>
            <a:ext cx="1846262" cy="1530350"/>
            <a:chOff x="4718762" y="993075"/>
            <a:chExt cx="1847138" cy="1530439"/>
          </a:xfrm>
        </p:grpSpPr>
        <p:sp>
          <p:nvSpPr>
            <p:cNvPr id="6" name="Oval 65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7" name="Oval 66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8" name="Oval 67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9" name="Oval 68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0" name="Oval 69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1" name="Oval 70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2" name="Oval 71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13" name="Oval 72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tx2">
                <a:lumMod val="75000"/>
              </a:schemeClr>
            </a:solidFill>
            <a:ln>
              <a:solidFill>
                <a:schemeClr val="tx2">
                  <a:lumMod val="75000"/>
                </a:schemeClr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1387058"/>
            <a:ext cx="3297953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3" y="2500312"/>
            <a:ext cx="3297954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674192" y="1601512"/>
            <a:ext cx="3429000" cy="3429000"/>
          </a:xfrm>
          <a:prstGeom prst="ellipse">
            <a:avLst/>
          </a:prstGeom>
          <a:ln w="76200">
            <a:solidFill>
              <a:schemeClr val="tx2">
                <a:lumMod val="75000"/>
              </a:schemeClr>
            </a:solidFill>
          </a:ln>
        </p:spPr>
        <p:txBody>
          <a:bodyPr rtlCol="0">
            <a:normAutofit/>
          </a:bodyPr>
          <a:lstStyle/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14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0DD79A29-D903-49BA-92AC-B11F609FA806}" type="slidenum">
              <a:rPr lang="ru-RU" altLang="ru-RU"/>
              <a:pPr/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21765720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485335"/>
            </a:gs>
            <a:gs pos="100000">
              <a:srgbClr val="412D1A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Oval 55"/>
          <p:cNvSpPr>
            <a:spLocks noChangeAspect="1"/>
          </p:cNvSpPr>
          <p:nvPr/>
        </p:nvSpPr>
        <p:spPr>
          <a:xfrm>
            <a:off x="-69625" y="4042576"/>
            <a:ext cx="1743945" cy="1909234"/>
          </a:xfrm>
          <a:custGeom>
            <a:avLst/>
            <a:gdLst/>
            <a:ahLst/>
            <a:cxnLst/>
            <a:rect l="l" t="t" r="r" b="b"/>
            <a:pathLst>
              <a:path w="1743945" h="1909234">
                <a:moveTo>
                  <a:pt x="789328" y="0"/>
                </a:moveTo>
                <a:cubicBezTo>
                  <a:pt x="1316548" y="0"/>
                  <a:pt x="1743945" y="427397"/>
                  <a:pt x="1743945" y="954617"/>
                </a:cubicBezTo>
                <a:cubicBezTo>
                  <a:pt x="1743945" y="1481837"/>
                  <a:pt x="1316548" y="1909234"/>
                  <a:pt x="789328" y="1909234"/>
                </a:cubicBezTo>
                <a:cubicBezTo>
                  <a:pt x="461080" y="1909234"/>
                  <a:pt x="171527" y="1743562"/>
                  <a:pt x="0" y="1491086"/>
                </a:cubicBezTo>
                <a:lnTo>
                  <a:pt x="0" y="418149"/>
                </a:lnTo>
                <a:cubicBezTo>
                  <a:pt x="171527" y="165673"/>
                  <a:pt x="461080" y="0"/>
                  <a:pt x="789328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3" name="Oval 52"/>
          <p:cNvSpPr>
            <a:spLocks noChangeAspect="1"/>
          </p:cNvSpPr>
          <p:nvPr/>
        </p:nvSpPr>
        <p:spPr>
          <a:xfrm>
            <a:off x="520638" y="1095310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2" name="Oval 51"/>
          <p:cNvSpPr>
            <a:spLocks noChangeAspect="1"/>
          </p:cNvSpPr>
          <p:nvPr/>
        </p:nvSpPr>
        <p:spPr>
          <a:xfrm>
            <a:off x="1878729" y="28293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4" name="Oval 53"/>
          <p:cNvSpPr>
            <a:spLocks noChangeAspect="1"/>
          </p:cNvSpPr>
          <p:nvPr/>
        </p:nvSpPr>
        <p:spPr>
          <a:xfrm>
            <a:off x="520637" y="5729135"/>
            <a:ext cx="1909234" cy="1193756"/>
          </a:xfrm>
          <a:custGeom>
            <a:avLst/>
            <a:gdLst/>
            <a:ahLst/>
            <a:cxnLst/>
            <a:rect l="l" t="t" r="r" b="b"/>
            <a:pathLst>
              <a:path w="1909234" h="1193756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037305"/>
                  <a:pt x="1898721" y="1117537"/>
                  <a:pt x="1877819" y="1193756"/>
                </a:cubicBezTo>
                <a:lnTo>
                  <a:pt x="31415" y="1193756"/>
                </a:lnTo>
                <a:cubicBezTo>
                  <a:pt x="10513" y="1117537"/>
                  <a:pt x="0" y="103730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0" name="Oval 129"/>
          <p:cNvSpPr>
            <a:spLocks noChangeAspect="1"/>
          </p:cNvSpPr>
          <p:nvPr/>
        </p:nvSpPr>
        <p:spPr>
          <a:xfrm>
            <a:off x="-46711" y="-61709"/>
            <a:ext cx="1449107" cy="1677064"/>
          </a:xfrm>
          <a:custGeom>
            <a:avLst/>
            <a:gdLst/>
            <a:ahLst/>
            <a:cxnLst/>
            <a:rect l="l" t="t" r="r" b="b"/>
            <a:pathLst>
              <a:path w="1449107" h="1677064">
                <a:moveTo>
                  <a:pt x="0" y="0"/>
                </a:moveTo>
                <a:lnTo>
                  <a:pt x="1112019" y="0"/>
                </a:lnTo>
                <a:cubicBezTo>
                  <a:pt x="1319407" y="171874"/>
                  <a:pt x="1449107" y="432014"/>
                  <a:pt x="1449107" y="722447"/>
                </a:cubicBezTo>
                <a:cubicBezTo>
                  <a:pt x="1449107" y="1249667"/>
                  <a:pt x="1021710" y="1677064"/>
                  <a:pt x="494490" y="1677064"/>
                </a:cubicBezTo>
                <a:cubicBezTo>
                  <a:pt x="313232" y="1677064"/>
                  <a:pt x="143772" y="1626546"/>
                  <a:pt x="0" y="1537872"/>
                </a:cubicBezTo>
                <a:close/>
              </a:path>
            </a:pathLst>
          </a:custGeom>
          <a:solidFill>
            <a:schemeClr val="tx2">
              <a:lumMod val="75000"/>
              <a:alpha val="14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1" name="Oval 130"/>
          <p:cNvSpPr>
            <a:spLocks noChangeAspect="1"/>
          </p:cNvSpPr>
          <p:nvPr/>
        </p:nvSpPr>
        <p:spPr>
          <a:xfrm>
            <a:off x="924113" y="-161623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2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2" name="Oval 131"/>
          <p:cNvSpPr>
            <a:spLocks noChangeAspect="1"/>
          </p:cNvSpPr>
          <p:nvPr/>
        </p:nvSpPr>
        <p:spPr>
          <a:xfrm>
            <a:off x="0" y="66073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3" name="Oval 132"/>
          <p:cNvSpPr>
            <a:spLocks noChangeAspect="1"/>
          </p:cNvSpPr>
          <p:nvPr/>
        </p:nvSpPr>
        <p:spPr>
          <a:xfrm>
            <a:off x="7497531" y="-61709"/>
            <a:ext cx="1694467" cy="1677064"/>
          </a:xfrm>
          <a:custGeom>
            <a:avLst/>
            <a:gdLst/>
            <a:ahLst/>
            <a:cxnLst/>
            <a:rect l="l" t="t" r="r" b="b"/>
            <a:pathLst>
              <a:path w="1694467" h="1677064">
                <a:moveTo>
                  <a:pt x="337088" y="0"/>
                </a:moveTo>
                <a:lnTo>
                  <a:pt x="1573463" y="0"/>
                </a:lnTo>
                <a:cubicBezTo>
                  <a:pt x="1618202" y="37449"/>
                  <a:pt x="1658454" y="79950"/>
                  <a:pt x="1694467" y="126010"/>
                </a:cubicBezTo>
                <a:lnTo>
                  <a:pt x="1694467" y="1318884"/>
                </a:lnTo>
                <a:cubicBezTo>
                  <a:pt x="1522840" y="1538397"/>
                  <a:pt x="1254922" y="1677064"/>
                  <a:pt x="954617" y="1677064"/>
                </a:cubicBezTo>
                <a:cubicBezTo>
                  <a:pt x="427397" y="1677064"/>
                  <a:pt x="0" y="1249667"/>
                  <a:pt x="0" y="722447"/>
                </a:cubicBezTo>
                <a:cubicBezTo>
                  <a:pt x="0" y="432014"/>
                  <a:pt x="129700" y="171874"/>
                  <a:pt x="337088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4" name="Oval 133"/>
          <p:cNvSpPr>
            <a:spLocks noChangeAspect="1"/>
          </p:cNvSpPr>
          <p:nvPr/>
        </p:nvSpPr>
        <p:spPr>
          <a:xfrm>
            <a:off x="6117502" y="-61708"/>
            <a:ext cx="1909234" cy="1705448"/>
          </a:xfrm>
          <a:custGeom>
            <a:avLst/>
            <a:gdLst/>
            <a:ahLst/>
            <a:cxnLst/>
            <a:rect l="l" t="t" r="r" b="b"/>
            <a:pathLst>
              <a:path w="1909234" h="1705448">
                <a:moveTo>
                  <a:pt x="371490" y="0"/>
                </a:moveTo>
                <a:lnTo>
                  <a:pt x="1537745" y="0"/>
                </a:lnTo>
                <a:cubicBezTo>
                  <a:pt x="1764760" y="171517"/>
                  <a:pt x="1909234" y="444302"/>
                  <a:pt x="1909234" y="750831"/>
                </a:cubicBezTo>
                <a:cubicBezTo>
                  <a:pt x="1909234" y="1278051"/>
                  <a:pt x="1481837" y="1705448"/>
                  <a:pt x="954617" y="1705448"/>
                </a:cubicBezTo>
                <a:cubicBezTo>
                  <a:pt x="427397" y="1705448"/>
                  <a:pt x="0" y="1278051"/>
                  <a:pt x="0" y="750831"/>
                </a:cubicBezTo>
                <a:cubicBezTo>
                  <a:pt x="0" y="444302"/>
                  <a:pt x="144474" y="171517"/>
                  <a:pt x="37149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5" name="Oval 134"/>
          <p:cNvSpPr>
            <a:spLocks noChangeAspect="1"/>
          </p:cNvSpPr>
          <p:nvPr/>
        </p:nvSpPr>
        <p:spPr>
          <a:xfrm>
            <a:off x="7494454" y="1095309"/>
            <a:ext cx="1697544" cy="1909234"/>
          </a:xfrm>
          <a:custGeom>
            <a:avLst/>
            <a:gdLst/>
            <a:ahLst/>
            <a:cxnLst/>
            <a:rect l="l" t="t" r="r" b="b"/>
            <a:pathLst>
              <a:path w="1697544" h="1909234">
                <a:moveTo>
                  <a:pt x="954617" y="0"/>
                </a:moveTo>
                <a:cubicBezTo>
                  <a:pt x="1256666" y="0"/>
                  <a:pt x="1525952" y="140283"/>
                  <a:pt x="1697544" y="361910"/>
                </a:cubicBezTo>
                <a:lnTo>
                  <a:pt x="1697544" y="1547324"/>
                </a:lnTo>
                <a:cubicBezTo>
                  <a:pt x="1525952" y="1768951"/>
                  <a:pt x="1256666" y="1909234"/>
                  <a:pt x="954617" y="1909234"/>
                </a:cubicBezTo>
                <a:cubicBezTo>
                  <a:pt x="427397" y="1909234"/>
                  <a:pt x="0" y="1481837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6" name="Oval 135"/>
          <p:cNvSpPr>
            <a:spLocks noChangeAspect="1"/>
          </p:cNvSpPr>
          <p:nvPr/>
        </p:nvSpPr>
        <p:spPr>
          <a:xfrm>
            <a:off x="8056674" y="5140346"/>
            <a:ext cx="1137194" cy="1759729"/>
          </a:xfrm>
          <a:custGeom>
            <a:avLst/>
            <a:gdLst/>
            <a:ahLst/>
            <a:cxnLst/>
            <a:rect l="l" t="t" r="r" b="b"/>
            <a:pathLst>
              <a:path w="1137194" h="1759729">
                <a:moveTo>
                  <a:pt x="954617" y="0"/>
                </a:moveTo>
                <a:cubicBezTo>
                  <a:pt x="1017088" y="0"/>
                  <a:pt x="1078157" y="6001"/>
                  <a:pt x="1137194" y="17897"/>
                </a:cubicBezTo>
                <a:lnTo>
                  <a:pt x="1137194" y="1759729"/>
                </a:lnTo>
                <a:lnTo>
                  <a:pt x="443151" y="1759729"/>
                </a:lnTo>
                <a:cubicBezTo>
                  <a:pt x="176544" y="1591075"/>
                  <a:pt x="0" y="1293463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7" name="Oval 136"/>
          <p:cNvSpPr>
            <a:spLocks noChangeAspect="1"/>
          </p:cNvSpPr>
          <p:nvPr/>
        </p:nvSpPr>
        <p:spPr>
          <a:xfrm>
            <a:off x="6661711" y="4362912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8" name="Oval 137"/>
          <p:cNvSpPr>
            <a:spLocks noChangeAspect="1"/>
          </p:cNvSpPr>
          <p:nvPr/>
        </p:nvSpPr>
        <p:spPr>
          <a:xfrm>
            <a:off x="-69625" y="4948766"/>
            <a:ext cx="1353860" cy="1909234"/>
          </a:xfrm>
          <a:custGeom>
            <a:avLst/>
            <a:gdLst/>
            <a:ahLst/>
            <a:cxnLst/>
            <a:rect l="l" t="t" r="r" b="b"/>
            <a:pathLst>
              <a:path w="1353860" h="1909234">
                <a:moveTo>
                  <a:pt x="399243" y="0"/>
                </a:moveTo>
                <a:cubicBezTo>
                  <a:pt x="926463" y="0"/>
                  <a:pt x="1353860" y="427397"/>
                  <a:pt x="1353860" y="954617"/>
                </a:cubicBezTo>
                <a:cubicBezTo>
                  <a:pt x="1353860" y="1481837"/>
                  <a:pt x="926463" y="1909234"/>
                  <a:pt x="399243" y="1909234"/>
                </a:cubicBezTo>
                <a:cubicBezTo>
                  <a:pt x="256544" y="1909234"/>
                  <a:pt x="121158" y="1877924"/>
                  <a:pt x="0" y="1820890"/>
                </a:cubicBezTo>
                <a:lnTo>
                  <a:pt x="0" y="88345"/>
                </a:lnTo>
                <a:cubicBezTo>
                  <a:pt x="121158" y="31311"/>
                  <a:pt x="256544" y="0"/>
                  <a:pt x="399243" y="0"/>
                </a:cubicBezTo>
                <a:close/>
              </a:path>
            </a:pathLst>
          </a:custGeom>
          <a:solidFill>
            <a:schemeClr val="tx2">
              <a:lumMod val="75000"/>
              <a:alpha val="16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39" name="Oval 138"/>
          <p:cNvSpPr>
            <a:spLocks noChangeAspect="1"/>
          </p:cNvSpPr>
          <p:nvPr/>
        </p:nvSpPr>
        <p:spPr>
          <a:xfrm>
            <a:off x="708471" y="479033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0" name="Oval 139"/>
          <p:cNvSpPr>
            <a:spLocks noChangeAspect="1"/>
          </p:cNvSpPr>
          <p:nvPr/>
        </p:nvSpPr>
        <p:spPr>
          <a:xfrm>
            <a:off x="6117503" y="783988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5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41" name="Oval 140"/>
          <p:cNvSpPr>
            <a:spLocks noChangeAspect="1"/>
          </p:cNvSpPr>
          <p:nvPr/>
        </p:nvSpPr>
        <p:spPr>
          <a:xfrm>
            <a:off x="6459053" y="5140346"/>
            <a:ext cx="1909233" cy="190923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118" name="Oval 117"/>
          <p:cNvSpPr>
            <a:spLocks noChangeAspect="1"/>
          </p:cNvSpPr>
          <p:nvPr/>
        </p:nvSpPr>
        <p:spPr>
          <a:xfrm>
            <a:off x="8398204" y="597861"/>
            <a:ext cx="793794" cy="1252918"/>
          </a:xfrm>
          <a:custGeom>
            <a:avLst/>
            <a:gdLst/>
            <a:ahLst/>
            <a:cxnLst/>
            <a:rect l="l" t="t" r="r" b="b"/>
            <a:pathLst>
              <a:path w="793794" h="1252918">
                <a:moveTo>
                  <a:pt x="626459" y="0"/>
                </a:moveTo>
                <a:cubicBezTo>
                  <a:pt x="684682" y="0"/>
                  <a:pt x="741049" y="7943"/>
                  <a:pt x="793794" y="25480"/>
                </a:cubicBezTo>
                <a:lnTo>
                  <a:pt x="793794" y="1227438"/>
                </a:lnTo>
                <a:cubicBezTo>
                  <a:pt x="741049" y="1244975"/>
                  <a:pt x="684682" y="1252918"/>
                  <a:pt x="626459" y="1252918"/>
                </a:cubicBezTo>
                <a:cubicBezTo>
                  <a:pt x="280475" y="1252918"/>
                  <a:pt x="0" y="972443"/>
                  <a:pt x="0" y="626459"/>
                </a:cubicBezTo>
                <a:cubicBezTo>
                  <a:pt x="0" y="280475"/>
                  <a:pt x="280475" y="0"/>
                  <a:pt x="626459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9" name="Oval 118"/>
          <p:cNvSpPr>
            <a:spLocks noChangeAspect="1"/>
          </p:cNvSpPr>
          <p:nvPr/>
        </p:nvSpPr>
        <p:spPr>
          <a:xfrm>
            <a:off x="6350100" y="206512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0" name="Oval 119"/>
          <p:cNvSpPr>
            <a:spLocks noChangeAspect="1"/>
          </p:cNvSpPr>
          <p:nvPr/>
        </p:nvSpPr>
        <p:spPr>
          <a:xfrm>
            <a:off x="6872127" y="1450645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1" name="Oval 120"/>
          <p:cNvSpPr>
            <a:spLocks noChangeAspect="1"/>
          </p:cNvSpPr>
          <p:nvPr/>
        </p:nvSpPr>
        <p:spPr>
          <a:xfrm>
            <a:off x="7219068" y="2049927"/>
            <a:ext cx="1041276" cy="1041276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2" name="Oval 121"/>
          <p:cNvSpPr>
            <a:spLocks noChangeAspect="1"/>
          </p:cNvSpPr>
          <p:nvPr/>
        </p:nvSpPr>
        <p:spPr>
          <a:xfrm>
            <a:off x="7749416" y="2661634"/>
            <a:ext cx="721308" cy="721308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3" name="Oval 122"/>
          <p:cNvSpPr>
            <a:spLocks noChangeAspect="1"/>
          </p:cNvSpPr>
          <p:nvPr/>
        </p:nvSpPr>
        <p:spPr>
          <a:xfrm>
            <a:off x="685054" y="-100976"/>
            <a:ext cx="1193676" cy="697815"/>
          </a:xfrm>
          <a:custGeom>
            <a:avLst/>
            <a:gdLst/>
            <a:ahLst/>
            <a:cxnLst/>
            <a:rect l="l" t="t" r="r" b="b"/>
            <a:pathLst>
              <a:path w="1193676" h="697815">
                <a:moveTo>
                  <a:pt x="10179" y="0"/>
                </a:moveTo>
                <a:lnTo>
                  <a:pt x="1183497" y="0"/>
                </a:lnTo>
                <a:cubicBezTo>
                  <a:pt x="1190746" y="32633"/>
                  <a:pt x="1193676" y="66463"/>
                  <a:pt x="1193676" y="100977"/>
                </a:cubicBezTo>
                <a:cubicBezTo>
                  <a:pt x="1193676" y="430602"/>
                  <a:pt x="926463" y="697815"/>
                  <a:pt x="596838" y="697815"/>
                </a:cubicBezTo>
                <a:cubicBezTo>
                  <a:pt x="267213" y="697815"/>
                  <a:pt x="0" y="430602"/>
                  <a:pt x="0" y="100977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4" name="Oval 123"/>
          <p:cNvSpPr>
            <a:spLocks noChangeAspect="1"/>
          </p:cNvSpPr>
          <p:nvPr/>
        </p:nvSpPr>
        <p:spPr>
          <a:xfrm>
            <a:off x="1502638" y="-100976"/>
            <a:ext cx="1029028" cy="459889"/>
          </a:xfrm>
          <a:custGeom>
            <a:avLst/>
            <a:gdLst/>
            <a:ahLst/>
            <a:cxnLst/>
            <a:rect l="l" t="t" r="r" b="b"/>
            <a:pathLst>
              <a:path w="1029028" h="459889">
                <a:moveTo>
                  <a:pt x="0" y="0"/>
                </a:moveTo>
                <a:lnTo>
                  <a:pt x="1029028" y="0"/>
                </a:lnTo>
                <a:cubicBezTo>
                  <a:pt x="1001386" y="259074"/>
                  <a:pt x="781401" y="459889"/>
                  <a:pt x="514514" y="459889"/>
                </a:cubicBezTo>
                <a:cubicBezTo>
                  <a:pt x="247627" y="459889"/>
                  <a:pt x="27642" y="259074"/>
                  <a:pt x="0" y="0"/>
                </a:cubicBez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5" name="Oval 124"/>
          <p:cNvSpPr>
            <a:spLocks noChangeAspect="1"/>
          </p:cNvSpPr>
          <p:nvPr/>
        </p:nvSpPr>
        <p:spPr>
          <a:xfrm>
            <a:off x="-69624" y="-100976"/>
            <a:ext cx="590263" cy="612289"/>
          </a:xfrm>
          <a:custGeom>
            <a:avLst/>
            <a:gdLst/>
            <a:ahLst/>
            <a:cxnLst/>
            <a:rect l="l" t="t" r="r" b="b"/>
            <a:pathLst>
              <a:path w="590263" h="612289">
                <a:moveTo>
                  <a:pt x="0" y="0"/>
                </a:moveTo>
                <a:lnTo>
                  <a:pt x="581024" y="0"/>
                </a:lnTo>
                <a:cubicBezTo>
                  <a:pt x="587493" y="29611"/>
                  <a:pt x="590263" y="60308"/>
                  <a:pt x="590263" y="91651"/>
                </a:cubicBezTo>
                <a:cubicBezTo>
                  <a:pt x="590263" y="379191"/>
                  <a:pt x="357165" y="612289"/>
                  <a:pt x="69625" y="612289"/>
                </a:cubicBezTo>
                <a:lnTo>
                  <a:pt x="0" y="605270"/>
                </a:lnTo>
                <a:close/>
              </a:path>
            </a:pathLst>
          </a:cu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6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6" name="Oval 125"/>
          <p:cNvSpPr>
            <a:spLocks noChangeAspect="1"/>
          </p:cNvSpPr>
          <p:nvPr/>
        </p:nvSpPr>
        <p:spPr>
          <a:xfrm>
            <a:off x="277432" y="4321783"/>
            <a:ext cx="1396887" cy="1396887"/>
          </a:xfrm>
          <a:prstGeom prst="ellipse">
            <a:avLst/>
          </a:pr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7" name="Oval 126"/>
          <p:cNvSpPr>
            <a:spLocks noChangeAspect="1"/>
          </p:cNvSpPr>
          <p:nvPr/>
        </p:nvSpPr>
        <p:spPr>
          <a:xfrm>
            <a:off x="5792131" y="6489965"/>
            <a:ext cx="1115939" cy="443769"/>
          </a:xfrm>
          <a:custGeom>
            <a:avLst/>
            <a:gdLst/>
            <a:ahLst/>
            <a:cxnLst/>
            <a:rect l="l" t="t" r="r" b="b"/>
            <a:pathLst>
              <a:path w="1115939" h="443769">
                <a:moveTo>
                  <a:pt x="557969" y="0"/>
                </a:moveTo>
                <a:cubicBezTo>
                  <a:pt x="830120" y="0"/>
                  <a:pt x="1058049" y="189335"/>
                  <a:pt x="1115939" y="443769"/>
                </a:cubicBezTo>
                <a:lnTo>
                  <a:pt x="0" y="443769"/>
                </a:lnTo>
                <a:cubicBezTo>
                  <a:pt x="57889" y="189335"/>
                  <a:pt x="285818" y="0"/>
                  <a:pt x="55796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8" name="Oval 127"/>
          <p:cNvSpPr>
            <a:spLocks noChangeAspect="1"/>
          </p:cNvSpPr>
          <p:nvPr/>
        </p:nvSpPr>
        <p:spPr>
          <a:xfrm>
            <a:off x="6127999" y="6408840"/>
            <a:ext cx="1237019" cy="524894"/>
          </a:xfrm>
          <a:custGeom>
            <a:avLst/>
            <a:gdLst/>
            <a:ahLst/>
            <a:cxnLst/>
            <a:rect l="l" t="t" r="r" b="b"/>
            <a:pathLst>
              <a:path w="1237019" h="524894">
                <a:moveTo>
                  <a:pt x="618509" y="0"/>
                </a:moveTo>
                <a:cubicBezTo>
                  <a:pt x="930325" y="0"/>
                  <a:pt x="1189147" y="226891"/>
                  <a:pt x="1237019" y="524894"/>
                </a:cubicBezTo>
                <a:lnTo>
                  <a:pt x="0" y="524894"/>
                </a:lnTo>
                <a:cubicBezTo>
                  <a:pt x="47872" y="226891"/>
                  <a:pt x="306694" y="0"/>
                  <a:pt x="618509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29" name="Oval 128"/>
          <p:cNvSpPr>
            <a:spLocks noChangeAspect="1"/>
          </p:cNvSpPr>
          <p:nvPr/>
        </p:nvSpPr>
        <p:spPr>
          <a:xfrm>
            <a:off x="7577655" y="6408841"/>
            <a:ext cx="1211408" cy="524893"/>
          </a:xfrm>
          <a:custGeom>
            <a:avLst/>
            <a:gdLst/>
            <a:ahLst/>
            <a:cxnLst/>
            <a:rect l="l" t="t" r="r" b="b"/>
            <a:pathLst>
              <a:path w="1211408" h="524893">
                <a:moveTo>
                  <a:pt x="605704" y="0"/>
                </a:moveTo>
                <a:cubicBezTo>
                  <a:pt x="914574" y="0"/>
                  <a:pt x="1170243" y="227782"/>
                  <a:pt x="1211408" y="524893"/>
                </a:cubicBezTo>
                <a:lnTo>
                  <a:pt x="0" y="524893"/>
                </a:lnTo>
                <a:cubicBezTo>
                  <a:pt x="41165" y="227782"/>
                  <a:pt x="296834" y="0"/>
                  <a:pt x="605704" y="0"/>
                </a:cubicBezTo>
                <a:close/>
              </a:path>
            </a:pathLst>
          </a:custGeom>
          <a:solidFill>
            <a:schemeClr val="tx2">
              <a:lumMod val="75000"/>
              <a:alpha val="6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4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7" name="Oval 96"/>
          <p:cNvSpPr>
            <a:spLocks noChangeAspect="1"/>
          </p:cNvSpPr>
          <p:nvPr/>
        </p:nvSpPr>
        <p:spPr>
          <a:xfrm>
            <a:off x="11113" y="4941888"/>
            <a:ext cx="611187" cy="61118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8" name="Oval 97"/>
          <p:cNvSpPr>
            <a:spLocks noChangeAspect="1"/>
          </p:cNvSpPr>
          <p:nvPr/>
        </p:nvSpPr>
        <p:spPr>
          <a:xfrm>
            <a:off x="-69625" y="6172569"/>
            <a:ext cx="778097" cy="750322"/>
          </a:xfrm>
          <a:custGeom>
            <a:avLst/>
            <a:gdLst/>
            <a:ahLst/>
            <a:cxnLst/>
            <a:rect l="l" t="t" r="r" b="b"/>
            <a:pathLst>
              <a:path w="778097" h="750322">
                <a:moveTo>
                  <a:pt x="261411" y="0"/>
                </a:moveTo>
                <a:cubicBezTo>
                  <a:pt x="546769" y="0"/>
                  <a:pt x="778097" y="231328"/>
                  <a:pt x="778097" y="516686"/>
                </a:cubicBezTo>
                <a:cubicBezTo>
                  <a:pt x="778097" y="601179"/>
                  <a:pt x="757816" y="680934"/>
                  <a:pt x="719843" y="750322"/>
                </a:cubicBezTo>
                <a:lnTo>
                  <a:pt x="0" y="750322"/>
                </a:lnTo>
                <a:lnTo>
                  <a:pt x="0" y="73330"/>
                </a:lnTo>
                <a:cubicBezTo>
                  <a:pt x="75863" y="26083"/>
                  <a:pt x="165591" y="0"/>
                  <a:pt x="26141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9" name="Oval 98"/>
          <p:cNvSpPr>
            <a:spLocks noChangeAspect="1"/>
          </p:cNvSpPr>
          <p:nvPr/>
        </p:nvSpPr>
        <p:spPr>
          <a:xfrm>
            <a:off x="-69625" y="5158575"/>
            <a:ext cx="563524" cy="897560"/>
          </a:xfrm>
          <a:custGeom>
            <a:avLst/>
            <a:gdLst/>
            <a:ahLst/>
            <a:cxnLst/>
            <a:rect l="l" t="t" r="r" b="b"/>
            <a:pathLst>
              <a:path w="563524" h="897560">
                <a:moveTo>
                  <a:pt x="114744" y="0"/>
                </a:moveTo>
                <a:cubicBezTo>
                  <a:pt x="362598" y="0"/>
                  <a:pt x="563524" y="200926"/>
                  <a:pt x="563524" y="448780"/>
                </a:cubicBezTo>
                <a:cubicBezTo>
                  <a:pt x="563524" y="696634"/>
                  <a:pt x="362598" y="897560"/>
                  <a:pt x="114744" y="897560"/>
                </a:cubicBezTo>
                <a:cubicBezTo>
                  <a:pt x="74918" y="897560"/>
                  <a:pt x="36304" y="892373"/>
                  <a:pt x="0" y="880900"/>
                </a:cubicBezTo>
                <a:lnTo>
                  <a:pt x="0" y="16661"/>
                </a:lnTo>
                <a:cubicBezTo>
                  <a:pt x="36304" y="5188"/>
                  <a:pt x="74918" y="0"/>
                  <a:pt x="11474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0" name="Oval 99"/>
          <p:cNvSpPr>
            <a:spLocks noChangeAspect="1"/>
          </p:cNvSpPr>
          <p:nvPr/>
        </p:nvSpPr>
        <p:spPr>
          <a:xfrm>
            <a:off x="-25400" y="482600"/>
            <a:ext cx="598488" cy="904875"/>
          </a:xfrm>
          <a:custGeom>
            <a:avLst/>
            <a:gdLst/>
            <a:ahLst/>
            <a:cxnLst/>
            <a:rect l="l" t="t" r="r" b="b"/>
            <a:pathLst>
              <a:path w="598416" h="905704">
                <a:moveTo>
                  <a:pt x="145564" y="0"/>
                </a:moveTo>
                <a:cubicBezTo>
                  <a:pt x="395667" y="0"/>
                  <a:pt x="598416" y="202749"/>
                  <a:pt x="598416" y="452852"/>
                </a:cubicBezTo>
                <a:cubicBezTo>
                  <a:pt x="598416" y="702955"/>
                  <a:pt x="395667" y="905704"/>
                  <a:pt x="145564" y="905704"/>
                </a:cubicBezTo>
                <a:cubicBezTo>
                  <a:pt x="94398" y="905704"/>
                  <a:pt x="45214" y="897218"/>
                  <a:pt x="0" y="879648"/>
                </a:cubicBezTo>
                <a:lnTo>
                  <a:pt x="0" y="26056"/>
                </a:lnTo>
                <a:cubicBezTo>
                  <a:pt x="45214" y="8486"/>
                  <a:pt x="94398" y="0"/>
                  <a:pt x="14556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1" name="Oval 100"/>
          <p:cNvSpPr>
            <a:spLocks noChangeAspect="1"/>
          </p:cNvSpPr>
          <p:nvPr/>
        </p:nvSpPr>
        <p:spPr>
          <a:xfrm>
            <a:off x="474208" y="836793"/>
            <a:ext cx="910817" cy="91081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2" name="Oval 101"/>
          <p:cNvSpPr>
            <a:spLocks noChangeAspect="1"/>
          </p:cNvSpPr>
          <p:nvPr/>
        </p:nvSpPr>
        <p:spPr>
          <a:xfrm>
            <a:off x="319223" y="1452260"/>
            <a:ext cx="772993" cy="77299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3" name="Oval 102"/>
          <p:cNvSpPr>
            <a:spLocks noChangeAspect="1"/>
          </p:cNvSpPr>
          <p:nvPr/>
        </p:nvSpPr>
        <p:spPr>
          <a:xfrm>
            <a:off x="371475" y="1887538"/>
            <a:ext cx="609600" cy="60960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4" name="Oval 103"/>
          <p:cNvSpPr>
            <a:spLocks noChangeAspect="1"/>
          </p:cNvSpPr>
          <p:nvPr/>
        </p:nvSpPr>
        <p:spPr>
          <a:xfrm>
            <a:off x="154676" y="1919682"/>
            <a:ext cx="521764" cy="52176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5" name="Oval 104"/>
          <p:cNvSpPr>
            <a:spLocks noChangeAspect="1"/>
          </p:cNvSpPr>
          <p:nvPr/>
        </p:nvSpPr>
        <p:spPr>
          <a:xfrm>
            <a:off x="7302517" y="-61709"/>
            <a:ext cx="910818" cy="750833"/>
          </a:xfrm>
          <a:custGeom>
            <a:avLst/>
            <a:gdLst/>
            <a:ahLst/>
            <a:cxnLst/>
            <a:rect l="l" t="t" r="r" b="b"/>
            <a:pathLst>
              <a:path w="910818" h="750833">
                <a:moveTo>
                  <a:pt x="111441" y="0"/>
                </a:moveTo>
                <a:lnTo>
                  <a:pt x="799378" y="0"/>
                </a:lnTo>
                <a:cubicBezTo>
                  <a:pt x="869408" y="78400"/>
                  <a:pt x="910818" y="182076"/>
                  <a:pt x="910818" y="295424"/>
                </a:cubicBezTo>
                <a:cubicBezTo>
                  <a:pt x="910818" y="546939"/>
                  <a:pt x="706924" y="750833"/>
                  <a:pt x="455409" y="750833"/>
                </a:cubicBezTo>
                <a:cubicBezTo>
                  <a:pt x="203894" y="750833"/>
                  <a:pt x="0" y="546939"/>
                  <a:pt x="0" y="295424"/>
                </a:cubicBezTo>
                <a:cubicBezTo>
                  <a:pt x="0" y="182076"/>
                  <a:pt x="41410" y="78400"/>
                  <a:pt x="111441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6" name="Oval 105"/>
          <p:cNvSpPr>
            <a:spLocks noChangeAspect="1"/>
          </p:cNvSpPr>
          <p:nvPr/>
        </p:nvSpPr>
        <p:spPr>
          <a:xfrm>
            <a:off x="8718124" y="-61709"/>
            <a:ext cx="473874" cy="613011"/>
          </a:xfrm>
          <a:custGeom>
            <a:avLst/>
            <a:gdLst/>
            <a:ahLst/>
            <a:cxnLst/>
            <a:rect l="l" t="t" r="r" b="b"/>
            <a:pathLst>
              <a:path w="473874" h="613011">
                <a:moveTo>
                  <a:pt x="29684" y="0"/>
                </a:moveTo>
                <a:lnTo>
                  <a:pt x="473874" y="0"/>
                </a:lnTo>
                <a:lnTo>
                  <a:pt x="473874" y="611150"/>
                </a:lnTo>
                <a:cubicBezTo>
                  <a:pt x="467789" y="612887"/>
                  <a:pt x="461614" y="613011"/>
                  <a:pt x="455409" y="613011"/>
                </a:cubicBezTo>
                <a:cubicBezTo>
                  <a:pt x="203894" y="613011"/>
                  <a:pt x="0" y="409117"/>
                  <a:pt x="0" y="157602"/>
                </a:cubicBezTo>
                <a:cubicBezTo>
                  <a:pt x="0" y="101995"/>
                  <a:pt x="9966" y="48716"/>
                  <a:pt x="29684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7" name="Oval 106"/>
          <p:cNvSpPr>
            <a:spLocks noChangeAspect="1"/>
          </p:cNvSpPr>
          <p:nvPr/>
        </p:nvSpPr>
        <p:spPr>
          <a:xfrm>
            <a:off x="7748588" y="282575"/>
            <a:ext cx="1128712" cy="112871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8" name="Oval 107"/>
          <p:cNvSpPr>
            <a:spLocks noChangeAspect="1"/>
          </p:cNvSpPr>
          <p:nvPr/>
        </p:nvSpPr>
        <p:spPr>
          <a:xfrm>
            <a:off x="8914718" y="749603"/>
            <a:ext cx="277280" cy="907992"/>
          </a:xfrm>
          <a:custGeom>
            <a:avLst/>
            <a:gdLst/>
            <a:ahLst/>
            <a:cxnLst/>
            <a:rect l="l" t="t" r="r" b="b"/>
            <a:pathLst>
              <a:path w="277280" h="907992">
                <a:moveTo>
                  <a:pt x="277280" y="0"/>
                </a:moveTo>
                <a:lnTo>
                  <a:pt x="277280" y="907992"/>
                </a:lnTo>
                <a:cubicBezTo>
                  <a:pt x="112021" y="824131"/>
                  <a:pt x="0" y="652146"/>
                  <a:pt x="0" y="453996"/>
                </a:cubicBezTo>
                <a:cubicBezTo>
                  <a:pt x="0" y="255847"/>
                  <a:pt x="112021" y="83861"/>
                  <a:pt x="277280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9" name="Oval 108"/>
          <p:cNvSpPr>
            <a:spLocks noChangeAspect="1"/>
          </p:cNvSpPr>
          <p:nvPr/>
        </p:nvSpPr>
        <p:spPr>
          <a:xfrm>
            <a:off x="7590871" y="728498"/>
            <a:ext cx="969734" cy="9697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0" name="Oval 109"/>
          <p:cNvSpPr>
            <a:spLocks noChangeAspect="1"/>
          </p:cNvSpPr>
          <p:nvPr/>
        </p:nvSpPr>
        <p:spPr>
          <a:xfrm>
            <a:off x="7470775" y="1327150"/>
            <a:ext cx="608013" cy="60801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3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1" name="Oval 110"/>
          <p:cNvSpPr>
            <a:spLocks noChangeAspect="1"/>
          </p:cNvSpPr>
          <p:nvPr/>
        </p:nvSpPr>
        <p:spPr>
          <a:xfrm>
            <a:off x="7629525" y="5611813"/>
            <a:ext cx="738188" cy="73818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2" name="Oval 111"/>
          <p:cNvSpPr>
            <a:spLocks noChangeAspect="1"/>
          </p:cNvSpPr>
          <p:nvPr/>
        </p:nvSpPr>
        <p:spPr>
          <a:xfrm>
            <a:off x="6972882" y="5242254"/>
            <a:ext cx="738345" cy="7383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3" name="Oval 112"/>
          <p:cNvSpPr>
            <a:spLocks noChangeAspect="1"/>
          </p:cNvSpPr>
          <p:nvPr/>
        </p:nvSpPr>
        <p:spPr>
          <a:xfrm>
            <a:off x="7494588" y="4927600"/>
            <a:ext cx="738187" cy="738188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4" name="Oval 113"/>
          <p:cNvSpPr>
            <a:spLocks noChangeAspect="1"/>
          </p:cNvSpPr>
          <p:nvPr/>
        </p:nvSpPr>
        <p:spPr>
          <a:xfrm>
            <a:off x="8229034" y="5666511"/>
            <a:ext cx="605634" cy="605634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5" name="Oval 114"/>
          <p:cNvSpPr>
            <a:spLocks noChangeAspect="1"/>
          </p:cNvSpPr>
          <p:nvPr/>
        </p:nvSpPr>
        <p:spPr>
          <a:xfrm>
            <a:off x="8078231" y="4097842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6" name="Oval 115"/>
          <p:cNvSpPr>
            <a:spLocks noChangeAspect="1"/>
          </p:cNvSpPr>
          <p:nvPr/>
        </p:nvSpPr>
        <p:spPr>
          <a:xfrm>
            <a:off x="8411816" y="5057878"/>
            <a:ext cx="553549" cy="553549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7" name="Oval 116"/>
          <p:cNvSpPr>
            <a:spLocks noChangeAspect="1"/>
          </p:cNvSpPr>
          <p:nvPr/>
        </p:nvSpPr>
        <p:spPr>
          <a:xfrm>
            <a:off x="8688590" y="4790335"/>
            <a:ext cx="503408" cy="553550"/>
          </a:xfrm>
          <a:custGeom>
            <a:avLst/>
            <a:gdLst/>
            <a:ahLst/>
            <a:cxnLst/>
            <a:rect l="l" t="t" r="r" b="b"/>
            <a:pathLst>
              <a:path w="503408" h="553550">
                <a:moveTo>
                  <a:pt x="276775" y="0"/>
                </a:moveTo>
                <a:cubicBezTo>
                  <a:pt x="370698" y="0"/>
                  <a:pt x="453694" y="46784"/>
                  <a:pt x="503408" y="118545"/>
                </a:cubicBezTo>
                <a:lnTo>
                  <a:pt x="503408" y="435005"/>
                </a:lnTo>
                <a:cubicBezTo>
                  <a:pt x="453694" y="506767"/>
                  <a:pt x="370698" y="553550"/>
                  <a:pt x="276775" y="553550"/>
                </a:cubicBezTo>
                <a:cubicBezTo>
                  <a:pt x="123916" y="553550"/>
                  <a:pt x="0" y="429634"/>
                  <a:pt x="0" y="276775"/>
                </a:cubicBezTo>
                <a:cubicBezTo>
                  <a:pt x="0" y="123916"/>
                  <a:pt x="123916" y="0"/>
                  <a:pt x="276775" y="0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59" name="Title Placeholder 1"/>
          <p:cNvSpPr>
            <a:spLocks noGrp="1"/>
          </p:cNvSpPr>
          <p:nvPr>
            <p:ph type="title"/>
          </p:nvPr>
        </p:nvSpPr>
        <p:spPr bwMode="auto">
          <a:xfrm>
            <a:off x="1009650" y="676275"/>
            <a:ext cx="71247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title style</a:t>
            </a:r>
          </a:p>
        </p:txBody>
      </p:sp>
      <p:sp>
        <p:nvSpPr>
          <p:cNvPr id="116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09650" y="1806575"/>
            <a:ext cx="7124700" cy="405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13" y="595153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1100" y="5951538"/>
            <a:ext cx="5256213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3088" y="5951538"/>
            <a:ext cx="608012" cy="3651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042C613-56EA-42B1-BD06-B952D554A3AA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5" name="Oval 54"/>
          <p:cNvSpPr>
            <a:spLocks noChangeAspect="1"/>
          </p:cNvSpPr>
          <p:nvPr/>
        </p:nvSpPr>
        <p:spPr>
          <a:xfrm>
            <a:off x="1583172" y="5454223"/>
            <a:ext cx="1909234" cy="1468668"/>
          </a:xfrm>
          <a:custGeom>
            <a:avLst/>
            <a:gdLst/>
            <a:ahLst/>
            <a:cxnLst/>
            <a:rect l="l" t="t" r="r" b="b"/>
            <a:pathLst>
              <a:path w="1909234" h="1468668">
                <a:moveTo>
                  <a:pt x="954617" y="0"/>
                </a:moveTo>
                <a:cubicBezTo>
                  <a:pt x="1481837" y="0"/>
                  <a:pt x="1909234" y="427397"/>
                  <a:pt x="1909234" y="954617"/>
                </a:cubicBezTo>
                <a:cubicBezTo>
                  <a:pt x="1909234" y="1144075"/>
                  <a:pt x="1854043" y="1320642"/>
                  <a:pt x="1758159" y="1468668"/>
                </a:cubicBezTo>
                <a:lnTo>
                  <a:pt x="151075" y="1468668"/>
                </a:lnTo>
                <a:cubicBezTo>
                  <a:pt x="55192" y="1320642"/>
                  <a:pt x="0" y="1144075"/>
                  <a:pt x="0" y="954617"/>
                </a:cubicBezTo>
                <a:cubicBezTo>
                  <a:pt x="0" y="427397"/>
                  <a:pt x="427397" y="0"/>
                  <a:pt x="954617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57" name="Oval 56"/>
          <p:cNvSpPr>
            <a:spLocks noChangeAspect="1"/>
          </p:cNvSpPr>
          <p:nvPr/>
        </p:nvSpPr>
        <p:spPr>
          <a:xfrm>
            <a:off x="8570944" y="3382942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8" name="Oval 57"/>
          <p:cNvSpPr>
            <a:spLocks noChangeAspect="1"/>
          </p:cNvSpPr>
          <p:nvPr/>
        </p:nvSpPr>
        <p:spPr>
          <a:xfrm>
            <a:off x="8398204" y="35360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9" name="Oval 58"/>
          <p:cNvSpPr>
            <a:spLocks noChangeAspect="1"/>
          </p:cNvSpPr>
          <p:nvPr/>
        </p:nvSpPr>
        <p:spPr>
          <a:xfrm>
            <a:off x="8608408" y="3688497"/>
            <a:ext cx="306310" cy="306310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0" name="Oval 59"/>
          <p:cNvSpPr>
            <a:spLocks noChangeAspect="1"/>
          </p:cNvSpPr>
          <p:nvPr/>
        </p:nvSpPr>
        <p:spPr>
          <a:xfrm>
            <a:off x="153988" y="2698750"/>
            <a:ext cx="468312" cy="468313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1" name="Oval 60"/>
          <p:cNvSpPr>
            <a:spLocks noChangeAspect="1"/>
          </p:cNvSpPr>
          <p:nvPr/>
        </p:nvSpPr>
        <p:spPr>
          <a:xfrm>
            <a:off x="474663" y="3167063"/>
            <a:ext cx="458787" cy="458787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127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2" name="Oval 61"/>
          <p:cNvSpPr>
            <a:spLocks noChangeAspect="1"/>
          </p:cNvSpPr>
          <p:nvPr/>
        </p:nvSpPr>
        <p:spPr>
          <a:xfrm>
            <a:off x="270258" y="3382942"/>
            <a:ext cx="352045" cy="352045"/>
          </a:xfrm>
          <a:prstGeom prst="ellipse">
            <a:avLst/>
          </a:prstGeom>
          <a:solidFill>
            <a:schemeClr val="accent3">
              <a:lumMod val="60000"/>
              <a:lumOff val="40000"/>
              <a:alpha val="5000"/>
            </a:schemeClr>
          </a:solidFill>
          <a:ln w="63500" cap="rnd" cmpd="sng" algn="ctr">
            <a:solidFill>
              <a:schemeClr val="accent3">
                <a:lumMod val="60000"/>
                <a:lumOff val="40000"/>
                <a:alpha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3" name="Oval 62"/>
          <p:cNvSpPr>
            <a:spLocks noChangeAspect="1"/>
          </p:cNvSpPr>
          <p:nvPr/>
        </p:nvSpPr>
        <p:spPr>
          <a:xfrm>
            <a:off x="-86601" y="2581479"/>
            <a:ext cx="1360441" cy="1909234"/>
          </a:xfrm>
          <a:custGeom>
            <a:avLst/>
            <a:gdLst/>
            <a:ahLst/>
            <a:cxnLst/>
            <a:rect l="l" t="t" r="r" b="b"/>
            <a:pathLst>
              <a:path w="1360441" h="1909234">
                <a:moveTo>
                  <a:pt x="405824" y="0"/>
                </a:moveTo>
                <a:cubicBezTo>
                  <a:pt x="933044" y="0"/>
                  <a:pt x="1360441" y="427397"/>
                  <a:pt x="1360441" y="954617"/>
                </a:cubicBezTo>
                <a:cubicBezTo>
                  <a:pt x="1360441" y="1481837"/>
                  <a:pt x="933044" y="1909234"/>
                  <a:pt x="405824" y="1909234"/>
                </a:cubicBezTo>
                <a:cubicBezTo>
                  <a:pt x="260527" y="1909234"/>
                  <a:pt x="122812" y="1876773"/>
                  <a:pt x="0" y="1817719"/>
                </a:cubicBezTo>
                <a:lnTo>
                  <a:pt x="0" y="91515"/>
                </a:lnTo>
                <a:cubicBezTo>
                  <a:pt x="122812" y="32461"/>
                  <a:pt x="260527" y="0"/>
                  <a:pt x="405824" y="0"/>
                </a:cubicBezTo>
                <a:close/>
              </a:path>
            </a:pathLst>
          </a:custGeom>
          <a:solidFill>
            <a:schemeClr val="tx2">
              <a:lumMod val="75000"/>
              <a:alpha val="8000"/>
            </a:schemeClr>
          </a:solidFill>
          <a:ln w="330200" cap="rnd" cmpd="sng" algn="ctr">
            <a:solidFill>
              <a:schemeClr val="accent3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3175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ln w="317500">
                <a:solidFill>
                  <a:schemeClr val="tx1"/>
                </a:solidFill>
              </a:ln>
            </a:endParaRPr>
          </a:p>
        </p:txBody>
      </p:sp>
      <p:sp>
        <p:nvSpPr>
          <p:cNvPr id="64" name="Oval 63"/>
          <p:cNvSpPr>
            <a:spLocks noChangeAspect="1"/>
          </p:cNvSpPr>
          <p:nvPr/>
        </p:nvSpPr>
        <p:spPr>
          <a:xfrm>
            <a:off x="6173123" y="2395416"/>
            <a:ext cx="1218253" cy="1218253"/>
          </a:xfrm>
          <a:prstGeom prst="ellipse">
            <a:avLst/>
          </a:prstGeom>
          <a:solidFill>
            <a:schemeClr val="tx2">
              <a:lumMod val="75000"/>
              <a:alpha val="10000"/>
            </a:schemeClr>
          </a:solidFill>
          <a:ln w="177800" cap="rnd" cmpd="sng" algn="ctr">
            <a:solidFill>
              <a:schemeClr val="tx2">
                <a:lumMod val="60000"/>
                <a:lumOff val="40000"/>
                <a:alpha val="0"/>
              </a:schemeClr>
            </a:solidFill>
            <a:prstDash val="solid"/>
            <a:round/>
            <a:headEnd type="none" w="med" len="med"/>
            <a:tailEnd type="none" w="med" len="med"/>
          </a:ln>
          <a:effectLst>
            <a:softEdge rad="152400"/>
          </a:effectLst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36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7" r:id="rId9"/>
    <p:sldLayoutId id="2147483944" r:id="rId10"/>
    <p:sldLayoutId id="2147483945" r:id="rId11"/>
    <p:sldLayoutId id="2147483946" r:id="rId12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Trebuchet MS" pitchFamily="34" charset="0"/>
          <a:cs typeface="Trebuchet M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Trebuchet MS" pitchFamily="34" charset="0"/>
          <a:cs typeface="Trebuchet MS" pitchFamily="34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Trebuchet MS" pitchFamily="34" charset="0"/>
          <a:cs typeface="Trebuchet MS" pitchFamily="34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Trebuchet MS" pitchFamily="34" charset="0"/>
          <a:cs typeface="Trebuchet MS" pitchFamily="34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Verdana" pitchFamily="34" charset="0"/>
          <a:ea typeface="Trebuchet MS" pitchFamily="34" charset="0"/>
          <a:cs typeface="Trebuchet MS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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ts val="600"/>
        </a:spcAft>
        <a:buClr>
          <a:schemeClr val="tx2"/>
        </a:buClr>
        <a:buFont typeface="Wingdings 2" panose="05020102010507070707" pitchFamily="18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altLang="ru-RU" smtClean="0">
                <a:cs typeface="Trebuchet MS" panose="020B0603020202020204" pitchFamily="34" charset="0"/>
              </a:rPr>
              <a:t>ІРАН</a:t>
            </a:r>
            <a:endParaRPr lang="ru-RU" altLang="ru-RU" smtClean="0">
              <a:cs typeface="Trebuchet MS" panose="020B0603020202020204" pitchFamily="34" charset="0"/>
            </a:endParaRPr>
          </a:p>
        </p:txBody>
      </p:sp>
      <p:sp>
        <p:nvSpPr>
          <p:cNvPr id="2051" name="Rectangle 7"/>
          <p:cNvSpPr>
            <a:spLocks noGrp="1" noChangeArrowheads="1"/>
          </p:cNvSpPr>
          <p:nvPr>
            <p:ph type="body" sz="half" idx="3"/>
          </p:nvPr>
        </p:nvSpPr>
        <p:spPr>
          <a:xfrm>
            <a:off x="3851275" y="1600200"/>
            <a:ext cx="4835525" cy="4525963"/>
          </a:xfrm>
        </p:spPr>
        <p:txBody>
          <a:bodyPr rtlCol="0">
            <a:normAutofit lnSpcReduction="10000"/>
          </a:bodyPr>
          <a:lstStyle/>
          <a:p>
            <a:pPr marL="0" indent="0" algn="just" eaLnBrk="1" fontAlgn="auto" hangingPunct="1">
              <a:buFontTx/>
              <a:buNone/>
              <a:defRPr/>
            </a:pPr>
            <a:r>
              <a:rPr lang="uk-UA" sz="2400" dirty="0" smtClean="0"/>
              <a:t>Столиця – Тегеран </a:t>
            </a:r>
            <a:r>
              <a:rPr lang="ru-RU" sz="2400" dirty="0" err="1" smtClean="0"/>
              <a:t>з</a:t>
            </a:r>
            <a:r>
              <a:rPr lang="ru-RU" sz="2400" dirty="0" smtClean="0"/>
              <a:t> </a:t>
            </a:r>
            <a:r>
              <a:rPr lang="ru-RU" sz="2400" dirty="0" err="1" smtClean="0"/>
              <a:t>передмістям</a:t>
            </a:r>
            <a:r>
              <a:rPr lang="ru-RU" sz="2400" dirty="0" smtClean="0"/>
              <a:t> </a:t>
            </a:r>
            <a:r>
              <a:rPr lang="ru-RU" sz="2400" dirty="0" err="1" smtClean="0"/>
              <a:t>понад</a:t>
            </a:r>
            <a:r>
              <a:rPr lang="ru-RU" sz="2400" dirty="0" smtClean="0"/>
              <a:t> 10 млн. </a:t>
            </a:r>
            <a:r>
              <a:rPr lang="ru-RU" sz="2400" dirty="0" err="1" smtClean="0"/>
              <a:t>осіб</a:t>
            </a:r>
            <a:r>
              <a:rPr lang="ru-RU" sz="2400" dirty="0" smtClean="0"/>
              <a:t>. </a:t>
            </a:r>
            <a:endParaRPr lang="uk-UA" sz="2400" dirty="0" smtClean="0"/>
          </a:p>
          <a:p>
            <a:pPr marL="0" indent="0" algn="just" eaLnBrk="1" fontAlgn="auto" hangingPunct="1">
              <a:buFontTx/>
              <a:buNone/>
              <a:defRPr/>
            </a:pPr>
            <a:r>
              <a:rPr lang="uk-UA" sz="2400" dirty="0" smtClean="0"/>
              <a:t>Форма правління </a:t>
            </a:r>
            <a:r>
              <a:rPr lang="uk-UA" sz="2400" dirty="0" err="1" smtClean="0"/>
              <a:t>–ісламська</a:t>
            </a:r>
            <a:r>
              <a:rPr lang="en-US" sz="2400" dirty="0" smtClean="0"/>
              <a:t> </a:t>
            </a:r>
            <a:r>
              <a:rPr lang="uk-UA" sz="2400" dirty="0" smtClean="0"/>
              <a:t>республіка.</a:t>
            </a:r>
          </a:p>
          <a:p>
            <a:pPr marL="0" indent="0" algn="just" eaLnBrk="1" fontAlgn="auto" hangingPunct="1">
              <a:buFontTx/>
              <a:buNone/>
              <a:defRPr/>
            </a:pPr>
            <a:r>
              <a:rPr lang="uk-UA" sz="2400" dirty="0" smtClean="0"/>
              <a:t>Населення - </a:t>
            </a:r>
            <a:r>
              <a:rPr lang="ru-RU" sz="2400" dirty="0" smtClean="0"/>
              <a:t>80 млн. </a:t>
            </a:r>
            <a:r>
              <a:rPr lang="ru-RU" sz="2400" dirty="0" err="1" smtClean="0"/>
              <a:t>осіб</a:t>
            </a:r>
            <a:r>
              <a:rPr lang="ru-RU" sz="2400" dirty="0" smtClean="0"/>
              <a:t> </a:t>
            </a:r>
            <a:endParaRPr lang="uk-UA" sz="2400" dirty="0" smtClean="0"/>
          </a:p>
          <a:p>
            <a:pPr marL="0" indent="0" algn="just" eaLnBrk="1" fontAlgn="auto" hangingPunct="1">
              <a:buFontTx/>
              <a:buNone/>
              <a:defRPr/>
            </a:pPr>
            <a:r>
              <a:rPr lang="uk-UA" sz="2400" dirty="0" smtClean="0"/>
              <a:t>ВВП - </a:t>
            </a:r>
            <a:r>
              <a:rPr lang="ru-RU" sz="2400" dirty="0" smtClean="0"/>
              <a:t>$852,6 </a:t>
            </a:r>
            <a:r>
              <a:rPr lang="ru-RU" sz="2400" dirty="0" err="1" smtClean="0"/>
              <a:t>млрд</a:t>
            </a:r>
            <a:r>
              <a:rPr lang="ru-RU" sz="2400" dirty="0" smtClean="0"/>
              <a:t>,— 5,8 %. (14 </a:t>
            </a:r>
            <a:r>
              <a:rPr lang="ru-RU" sz="2400" dirty="0" err="1" smtClean="0"/>
              <a:t>місце</a:t>
            </a:r>
            <a:r>
              <a:rPr lang="ru-RU" sz="2400" dirty="0" smtClean="0"/>
              <a:t>)</a:t>
            </a:r>
          </a:p>
          <a:p>
            <a:pPr marL="0" indent="0" algn="just" eaLnBrk="1" fontAlgn="auto" hangingPunct="1">
              <a:buFontTx/>
              <a:buNone/>
              <a:defRPr/>
            </a:pPr>
            <a:r>
              <a:rPr lang="uk-UA" sz="2400" dirty="0" smtClean="0"/>
              <a:t>Валюта -</a:t>
            </a:r>
            <a:r>
              <a:rPr lang="uk-UA" sz="2000" dirty="0" smtClean="0"/>
              <a:t> </a:t>
            </a:r>
            <a:r>
              <a:rPr lang="ru-RU" sz="2400" dirty="0" err="1" smtClean="0"/>
              <a:t>іранський</a:t>
            </a:r>
            <a:r>
              <a:rPr lang="ru-RU" sz="2400" dirty="0" smtClean="0"/>
              <a:t> </a:t>
            </a:r>
            <a:r>
              <a:rPr lang="ru-RU" sz="2400" dirty="0" err="1" smtClean="0"/>
              <a:t>ріал</a:t>
            </a:r>
            <a:r>
              <a:rPr lang="ru-RU" sz="2400" dirty="0" smtClean="0"/>
              <a:t> = 100 </a:t>
            </a:r>
            <a:r>
              <a:rPr lang="ru-RU" sz="2400" dirty="0" err="1" smtClean="0"/>
              <a:t>динарів</a:t>
            </a:r>
            <a:r>
              <a:rPr lang="ru-RU" sz="2400" dirty="0" smtClean="0"/>
              <a:t>.</a:t>
            </a:r>
            <a:br>
              <a:rPr lang="ru-RU" sz="2400" dirty="0" smtClean="0"/>
            </a:br>
            <a:endParaRPr lang="ru-RU" sz="2400" dirty="0" smtClean="0"/>
          </a:p>
        </p:txBody>
      </p:sp>
      <p:pic>
        <p:nvPicPr>
          <p:cNvPr id="3076" name="Picture 5" descr="C:\Users\Tanichka\Desktop\пЕРЖИН\x_71b8810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8" y="785813"/>
            <a:ext cx="3071812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Прямоугольник 2"/>
          <p:cNvSpPr>
            <a:spLocks noChangeArrowheads="1"/>
          </p:cNvSpPr>
          <p:nvPr/>
        </p:nvSpPr>
        <p:spPr bwMode="auto">
          <a:xfrm>
            <a:off x="500063" y="357188"/>
            <a:ext cx="8143875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ОДЯГ</a:t>
            </a:r>
            <a:r>
              <a:rPr lang="ru-RU" altLang="ru-RU"/>
              <a:t> </a:t>
            </a:r>
            <a:br>
              <a:rPr lang="ru-RU" altLang="ru-RU"/>
            </a:b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Іранські бізнесмени одягаються елегантно, як правило, піджак і краватку. </a:t>
            </a:r>
            <a:r>
              <a:rPr lang="ru-RU" altLang="ru-RU"/>
              <a:t/>
            </a:r>
            <a:br>
              <a:rPr lang="ru-RU" altLang="ru-RU"/>
            </a:br>
            <a:r>
              <a:rPr lang="ru-RU" altLang="ru-RU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ПАТРІОТИЗМ</a:t>
            </a:r>
            <a:r>
              <a:rPr lang="ru-RU" altLang="ru-RU"/>
              <a:t> </a:t>
            </a:r>
            <a:br>
              <a:rPr lang="ru-RU" altLang="ru-RU"/>
            </a:b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пристрасний.</a:t>
            </a:r>
            <a:r>
              <a:rPr lang="ru-RU" altLang="ru-RU"/>
              <a:t> </a:t>
            </a:r>
            <a:br>
              <a:rPr lang="ru-RU" altLang="ru-RU"/>
            </a:br>
            <a:r>
              <a:rPr lang="ru-RU" altLang="ru-RU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ЗВИЧАЇ ЗА СТОЛОМ </a:t>
            </a:r>
            <a:r>
              <a:rPr lang="ru-RU" altLang="ru-RU"/>
              <a:t/>
            </a:r>
            <a:br>
              <a:rPr lang="ru-RU" altLang="ru-RU"/>
            </a:b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Найчастіше використовуються ніж і виделка. Їсти правою рукою-звичайне явище. </a:t>
            </a:r>
            <a:r>
              <a:rPr lang="ru-RU" altLang="ru-RU"/>
              <a:t/>
            </a:r>
            <a:br>
              <a:rPr lang="ru-RU" altLang="ru-RU"/>
            </a:br>
            <a:endParaRPr lang="ru-RU" altLang="ru-RU"/>
          </a:p>
        </p:txBody>
      </p:sp>
      <p:sp>
        <p:nvSpPr>
          <p:cNvPr id="12291" name="Прямоугольник 3"/>
          <p:cNvSpPr>
            <a:spLocks noChangeArrowheads="1"/>
          </p:cNvSpPr>
          <p:nvPr/>
        </p:nvSpPr>
        <p:spPr bwMode="auto">
          <a:xfrm>
            <a:off x="500063" y="2286000"/>
            <a:ext cx="8072437" cy="434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ПОДАРУНКИ</a:t>
            </a:r>
            <a:r>
              <a:rPr lang="ru-RU" altLang="ru-RU"/>
              <a:t> </a:t>
            </a:r>
            <a:br>
              <a:rPr lang="ru-RU" altLang="ru-RU"/>
            </a:b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Їх від Вас не чекають, але цінують. </a:t>
            </a:r>
            <a:r>
              <a:rPr lang="ru-RU" altLang="ru-RU"/>
              <a:t/>
            </a:r>
            <a:br>
              <a:rPr lang="ru-RU" altLang="ru-RU"/>
            </a:br>
            <a:r>
              <a:rPr lang="ru-RU" altLang="ru-RU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ПОДАРУНКИ / ПРЕДСТАВНИЦЬКІ </a:t>
            </a:r>
            <a:r>
              <a:rPr lang="ru-RU" altLang="ru-RU"/>
              <a:t/>
            </a:r>
            <a:br>
              <a:rPr lang="ru-RU" altLang="ru-RU"/>
            </a:b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Ні в якому разі не алкоголь і не те, що забороняє іслам. </a:t>
            </a:r>
            <a:r>
              <a:rPr lang="ru-RU" altLang="ru-RU"/>
              <a:t/>
            </a:r>
            <a:br>
              <a:rPr lang="ru-RU" altLang="ru-RU"/>
            </a:br>
            <a:r>
              <a:rPr lang="ru-RU" altLang="ru-RU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ПРЕДСТАВНИЦЬКІ ЗАХОДИ </a:t>
            </a:r>
            <a:r>
              <a:rPr lang="ru-RU" altLang="ru-RU"/>
              <a:t/>
            </a:r>
            <a:br>
              <a:rPr lang="ru-RU" altLang="ru-RU"/>
            </a:b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Вас пригостять кавою по-турецьки або солодким чаєм. Гарним тоном вважається прийняти частування.</a:t>
            </a:r>
            <a:r>
              <a:rPr lang="ru-RU" altLang="ru-RU"/>
              <a:t> </a:t>
            </a:r>
            <a:br>
              <a:rPr lang="ru-RU" altLang="ru-RU"/>
            </a:br>
            <a:r>
              <a:rPr lang="ru-RU" altLang="ru-RU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ПРОТОКОЛ</a:t>
            </a:r>
            <a:r>
              <a:rPr lang="ru-RU" altLang="ru-RU"/>
              <a:t> </a:t>
            </a:r>
            <a:br>
              <a:rPr lang="ru-RU" altLang="ru-RU"/>
            </a:b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Господар покаже Вам Ваше місце за столом. </a:t>
            </a:r>
            <a:r>
              <a:rPr lang="ru-RU" altLang="ru-RU"/>
              <a:t/>
            </a:r>
            <a:br>
              <a:rPr lang="ru-RU" altLang="ru-RU"/>
            </a:br>
            <a:r>
              <a:rPr lang="ru-RU" altLang="ru-RU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РОБОЧЕ / ВІЛЬНИЙ ЧАС </a:t>
            </a:r>
            <a:r>
              <a:rPr lang="ru-RU" altLang="ru-RU"/>
              <a:t/>
            </a:r>
            <a:br>
              <a:rPr lang="ru-RU" altLang="ru-RU"/>
            </a:b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Робочі дні довгі. П'ятниця - вихідний. Релігійні свята - за змінним календарем. </a:t>
            </a:r>
            <a:r>
              <a:rPr lang="ru-RU" altLang="ru-RU"/>
              <a:t/>
            </a:r>
            <a:br>
              <a:rPr lang="ru-RU" altLang="ru-RU"/>
            </a:br>
            <a:r>
              <a:rPr lang="ru-RU" altLang="ru-RU" sz="2400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Привітність </a:t>
            </a:r>
            <a:r>
              <a:rPr lang="ru-RU" altLang="ru-RU"/>
              <a:t/>
            </a:r>
            <a:br>
              <a:rPr lang="ru-RU" altLang="ru-RU"/>
            </a:b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Ваше привітність винагородиться. </a:t>
            </a:r>
            <a:r>
              <a:rPr lang="ru-RU" altLang="ru-RU"/>
              <a:t/>
            </a:r>
            <a:br>
              <a:rPr lang="ru-RU" altLang="ru-RU"/>
            </a:br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Прямоугольник 2"/>
          <p:cNvSpPr>
            <a:spLocks noChangeArrowheads="1"/>
          </p:cNvSpPr>
          <p:nvPr/>
        </p:nvSpPr>
        <p:spPr bwMode="auto">
          <a:xfrm>
            <a:off x="357188" y="285750"/>
            <a:ext cx="8072437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ТАБУ</a:t>
            </a:r>
            <a:r>
              <a:rPr lang="ru-RU" altLang="ru-RU"/>
              <a:t> </a:t>
            </a:r>
            <a:br>
              <a:rPr lang="ru-RU" altLang="ru-RU"/>
            </a:b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Ірак, Ізраїль і релігія</a:t>
            </a:r>
            <a:r>
              <a:rPr lang="ru-RU" altLang="ru-RU"/>
              <a:t>.</a:t>
            </a:r>
          </a:p>
        </p:txBody>
      </p:sp>
      <p:sp>
        <p:nvSpPr>
          <p:cNvPr id="13315" name="Прямоугольник 3"/>
          <p:cNvSpPr>
            <a:spLocks noChangeArrowheads="1"/>
          </p:cNvSpPr>
          <p:nvPr/>
        </p:nvSpPr>
        <p:spPr bwMode="auto">
          <a:xfrm>
            <a:off x="357188" y="928688"/>
            <a:ext cx="814387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Пригощання</a:t>
            </a:r>
            <a:r>
              <a:rPr lang="ru-RU" altLang="ru-RU"/>
              <a:t> </a:t>
            </a:r>
            <a:br>
              <a:rPr lang="ru-RU" altLang="ru-RU"/>
            </a:b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Домашнє частування різноманітне. Їжа в ресторані одноманітна. Свинину не їдять. Тушковане страва під назвою "хорешт" - найбільш популярне. У Ірані також люблять люля-кебаб і смаженого осетра.</a:t>
            </a:r>
          </a:p>
        </p:txBody>
      </p:sp>
      <p:sp>
        <p:nvSpPr>
          <p:cNvPr id="13316" name="Прямоугольник 4"/>
          <p:cNvSpPr>
            <a:spLocks noChangeArrowheads="1"/>
          </p:cNvSpPr>
          <p:nvPr/>
        </p:nvSpPr>
        <p:spPr bwMode="auto">
          <a:xfrm>
            <a:off x="357188" y="2000250"/>
            <a:ext cx="7858125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ЦЕРЕМОНІЇ</a:t>
            </a:r>
            <a:r>
              <a:rPr lang="ru-RU" altLang="ru-RU"/>
              <a:t> </a:t>
            </a:r>
            <a:br>
              <a:rPr lang="ru-RU" altLang="ru-RU"/>
            </a:b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Пов'язані з релігією. </a:t>
            </a:r>
            <a:r>
              <a:rPr lang="ru-RU" altLang="ru-RU"/>
              <a:t/>
            </a:r>
            <a:br>
              <a:rPr lang="ru-RU" altLang="ru-RU"/>
            </a:br>
            <a:r>
              <a:rPr lang="ru-RU" altLang="ru-RU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ЧАЙОВІ</a:t>
            </a:r>
            <a:r>
              <a:rPr lang="ru-RU" altLang="ru-RU"/>
              <a:t> </a:t>
            </a:r>
            <a:br>
              <a:rPr lang="ru-RU" altLang="ru-RU"/>
            </a:b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Звичайно включаються в рахунок. Офіціантові дають понад те 5-10%. </a:t>
            </a:r>
            <a:r>
              <a:rPr lang="ru-RU" altLang="ru-RU"/>
              <a:t/>
            </a:r>
            <a:br>
              <a:rPr lang="ru-RU" altLang="ru-RU"/>
            </a:br>
            <a:r>
              <a:rPr lang="ru-RU" altLang="ru-RU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МОВА</a:t>
            </a:r>
            <a:r>
              <a:rPr lang="ru-RU" altLang="ru-RU"/>
              <a:t> </a:t>
            </a:r>
            <a:br>
              <a:rPr lang="ru-RU" altLang="ru-RU"/>
            </a:b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мова - перська. Мови меншин - курдська, белуцка, турецька. У діловому житті - англійська. </a:t>
            </a:r>
            <a:r>
              <a:rPr lang="ru-RU" altLang="ru-RU"/>
              <a:t/>
            </a:r>
            <a:br>
              <a:rPr lang="ru-RU" altLang="ru-RU"/>
            </a:br>
            <a:r>
              <a:rPr lang="ru-RU" altLang="ru-RU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 ЩЕ ВАРТО ВЗЯТИ ДО УВАГИ </a:t>
            </a:r>
            <a:r>
              <a:rPr lang="ru-RU" altLang="ru-RU"/>
              <a:t/>
            </a:r>
            <a:br>
              <a:rPr lang="ru-RU" altLang="ru-RU"/>
            </a:b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Не піднімайте великий палець. Це має протилежне значення, ніж у нас. Національне свято - І лютого. Багато ковзних релігійних свят.</a:t>
            </a:r>
            <a:r>
              <a:rPr lang="ru-RU" altLang="ru-RU"/>
              <a:t> </a:t>
            </a:r>
            <a:br>
              <a:rPr lang="ru-RU" altLang="ru-RU"/>
            </a:br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Users\Tanichka\Desktop\пЕРЖИН\4255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063" y="714375"/>
            <a:ext cx="4143375" cy="4429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339" name="Прямоугольник 4"/>
          <p:cNvSpPr>
            <a:spLocks noChangeArrowheads="1"/>
          </p:cNvSpPr>
          <p:nvPr/>
        </p:nvSpPr>
        <p:spPr bwMode="auto">
          <a:xfrm>
            <a:off x="4714875" y="642938"/>
            <a:ext cx="4143375" cy="5016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000"/>
              <a:t>Керівництво Ірану не бажає вести жодних переговорів із США. </a:t>
            </a:r>
            <a:br>
              <a:rPr lang="ru-RU" altLang="ru-RU" sz="2000"/>
            </a:br>
            <a:r>
              <a:rPr lang="ru-RU" altLang="ru-RU" sz="2000"/>
              <a:t>Таку позицію висловив духовний лідер Ірану аятолла Алі Хаменеі. "Причина в тому, що американці не зможуть виступати нормальними переговорниками. Для цього їм необхідно перестати гратися у наддержаву, відмовитися від погроз та санкцій. Лишень тоді ми будемо готові до переговорів з ними. Америка повинна зрозуміти, що вона не може чинити вплив на Іран", - сказав Хаменей.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63" y="571500"/>
            <a:ext cx="8215312" cy="5238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uk-UA" sz="28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ПРОВЕДЕННЯ ОФІЦІЙНИХ ЗУСТРІЧЕЙ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0" y="1071563"/>
            <a:ext cx="9144000" cy="224631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uk-UA" sz="2000" b="1" i="1" dirty="0"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Для  представників  Ірану  одним  з  найважливіших  елементів  на ділових    переговорах   є   встановлення   довіри   між   партнерами.   Вони вважають за  краще  попередньо  опрацювання  деталей  обговорюваних на переговорах питань.  Велике  значення  в іранському світі мають ісламські традиції.   У  мусульманському   світі   іноземець  не   може  звертатися  з питаннями або проханнями до жінки, це вважається  непристойним. Всі контакти   і   обговорення   ведуться   з   чоловіками. </a:t>
            </a:r>
            <a:endParaRPr lang="ru-RU" sz="2000" b="1" dirty="0">
              <a:solidFill>
                <a:schemeClr val="accent5">
                  <a:lumMod val="60000"/>
                  <a:lumOff val="40000"/>
                </a:schemeClr>
              </a:solidFill>
              <a:latin typeface="Arial" charset="0"/>
              <a:cs typeface="Arial" charset="0"/>
            </a:endParaRPr>
          </a:p>
        </p:txBody>
      </p:sp>
      <p:pic>
        <p:nvPicPr>
          <p:cNvPr id="15364" name="Picture 2" descr="C:\Users\Tanichka\Desktop\пЕРЖИН\m_57fb59925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3357563"/>
            <a:ext cx="3786188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3" descr="C:\Users\Tanichka\Desktop\пЕРЖИН\m_319c851d8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3357563"/>
            <a:ext cx="4071937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Прямоугольник 4"/>
          <p:cNvSpPr>
            <a:spLocks noChangeArrowheads="1"/>
          </p:cNvSpPr>
          <p:nvPr/>
        </p:nvSpPr>
        <p:spPr bwMode="auto">
          <a:xfrm>
            <a:off x="428625" y="214313"/>
            <a:ext cx="4786313" cy="329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uk-UA" altLang="ru-RU" sz="16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 всі зустрічах з представниками адміністрації і підприємств слід домовлятися заздалегідь. Візитні картки варто замовити англійською та перською. При зустрічі обмінюються рукостисканням. Жінкам руки не подають і в очі не дивляться. Іранські бізнесмени ввічливі, люб'язні і дуже гостинні. Більшість з них отримало освіту в Сполучених Штатах. На переговорах дотримуються традиційного протоколу. Намагайтеся уникати розмов про проблеми Близького Сходу та міжнародної нафтової політики. Не піднімайте вгору великий палець, це має протилежний зміст, ніж у нас.</a:t>
            </a:r>
          </a:p>
        </p:txBody>
      </p:sp>
      <p:pic>
        <p:nvPicPr>
          <p:cNvPr id="16387" name="Picture 2" descr="C:\Users\Tanichka\Desktop\пЕРЖИН\x_652d279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750" y="3500438"/>
            <a:ext cx="5214938" cy="3357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1009650" y="142875"/>
            <a:ext cx="7124700" cy="571500"/>
          </a:xfrm>
        </p:spPr>
        <p:txBody>
          <a:bodyPr/>
          <a:lstStyle/>
          <a:p>
            <a:pPr algn="ctr"/>
            <a:r>
              <a:rPr lang="uk-UA" altLang="ru-RU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Туристам на замітку</a:t>
            </a:r>
            <a:endParaRPr lang="ru-RU" altLang="ru-RU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411" name="Прямоугольник 3"/>
          <p:cNvSpPr>
            <a:spLocks noChangeArrowheads="1"/>
          </p:cNvSpPr>
          <p:nvPr/>
        </p:nvSpPr>
        <p:spPr bwMode="auto">
          <a:xfrm>
            <a:off x="214313" y="1000125"/>
            <a:ext cx="878681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Туристів-іноземців спочатку шокує прийнятий у країні проїзд чоловіків і жінок у громадському транспорті - окремо один від одного. Але такий звичай в Ірані, і до нього варто ставитися з повагою. </a:t>
            </a:r>
            <a:r>
              <a:rPr lang="ru-RU" altLang="ru-RU"/>
              <a:t/>
            </a:r>
            <a:br>
              <a:rPr lang="ru-RU" altLang="ru-RU"/>
            </a:br>
            <a:endParaRPr lang="ru-RU" altLang="ru-RU"/>
          </a:p>
        </p:txBody>
      </p:sp>
      <p:sp>
        <p:nvSpPr>
          <p:cNvPr id="17412" name="Прямоугольник 4"/>
          <p:cNvSpPr>
            <a:spLocks noChangeArrowheads="1"/>
          </p:cNvSpPr>
          <p:nvPr/>
        </p:nvSpPr>
        <p:spPr bwMode="auto">
          <a:xfrm>
            <a:off x="214313" y="1857375"/>
            <a:ext cx="8643937" cy="2862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Носіння хиджаба (одяг скромності) для жінок є обов'язковим. Для туриста буде досить широких штанів або довгої спідниці, сукні-сорочки з довгим рукавом або манто, а також хустини на голові. У випадку, якщо одяг не закриває ноги цілком, для жінок обов'язкові чорні панчохи. Категорично рекомендується так одягатися під час поїздки по містах, у вестибулях готелів і при здійсненні покупок на базарах. Носіння чадри (вуалі) для жінок при відвідуванні мечеті або святих місць обов'язкове. Обмежена фотозйомка в більшості громадських місць, у портах і прикордонних районах. </a:t>
            </a:r>
            <a:r>
              <a:rPr lang="ru-RU" altLang="ru-RU"/>
              <a:t/>
            </a:r>
            <a:br>
              <a:rPr lang="ru-RU" altLang="ru-RU"/>
            </a:br>
            <a:r>
              <a:rPr lang="ru-RU" altLang="ru-RU"/>
              <a:t/>
            </a:r>
            <a:br>
              <a:rPr lang="ru-RU" altLang="ru-RU"/>
            </a:br>
            <a:endParaRPr lang="ru-RU" altLang="ru-RU"/>
          </a:p>
        </p:txBody>
      </p:sp>
      <p:sp>
        <p:nvSpPr>
          <p:cNvPr id="17413" name="Прямоугольник 5"/>
          <p:cNvSpPr>
            <a:spLocks noChangeArrowheads="1"/>
          </p:cNvSpPr>
          <p:nvPr/>
        </p:nvSpPr>
        <p:spPr bwMode="auto">
          <a:xfrm>
            <a:off x="214313" y="4143375"/>
            <a:ext cx="85725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Для чоловіків бажано не ходити в шортах. Хоча звичаї в Ірані останнім часом змінюються, і тепер на вулицях іранських міст іноді можна побачити іноземців, одягнених у спортивний одяг. Особливо це характерно для острова Киш, розташованого в Перській затоці. В Ірані практично немає інфраструктури розваг. У країні заборонені казино, немає нічних клубів і не заохочується вживання спиртних напоїв. Зате тут є унікальні архітектурні пам'ятники, якими цікавляться європейські та японські туристи, і товари гарної якості, за якими приїздять бізнесмени середньої руки.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C:\Users\Tanichka\Desktop\пЕРЖИН\m_5f9d5c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285750"/>
            <a:ext cx="3143250" cy="3214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5" name="Picture 3" descr="C:\Users\Tanichka\Desktop\пЕРЖИН\m_44f2584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9188" y="785813"/>
            <a:ext cx="3214687" cy="4643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4" descr="C:\Users\Tanichka\Desktop\пЕРЖИН\m_cacd5fba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25" y="3929063"/>
            <a:ext cx="3286125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1009650" y="214313"/>
            <a:ext cx="7124700" cy="1000125"/>
          </a:xfrm>
        </p:spPr>
        <p:txBody>
          <a:bodyPr/>
          <a:lstStyle/>
          <a:p>
            <a:pPr algn="ctr"/>
            <a:r>
              <a:rPr lang="uk-UA" altLang="ru-RU" b="1" i="1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НАЦІОНАЛЬНА КУХНЯ</a:t>
            </a:r>
            <a:endParaRPr lang="ru-RU" altLang="ru-RU" b="1" i="1" smtClean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9459" name="Picture 2" descr="http://country.turmir.com/admin/lib/spaw/uploads/images/Cook/LIB%20coo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50" y="1071563"/>
            <a:ext cx="4000500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3" descr="C:\Users\Tanichka\Desktop\пЕРЖИН\m_2088ad5a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188" y="4214813"/>
            <a:ext cx="3929062" cy="2357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1" name="Прямоугольник 5"/>
          <p:cNvSpPr>
            <a:spLocks noChangeArrowheads="1"/>
          </p:cNvSpPr>
          <p:nvPr/>
        </p:nvSpPr>
        <p:spPr bwMode="auto">
          <a:xfrm>
            <a:off x="4500563" y="1071563"/>
            <a:ext cx="4429125" cy="575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sz="2300" b="1">
                <a:latin typeface="Times New Roman" panose="02020603050405020304" pitchFamily="18" charset="0"/>
                <a:cs typeface="Times New Roman" panose="02020603050405020304" pitchFamily="18" charset="0"/>
              </a:rPr>
              <a:t>Іранська кухня - одна з найдавніших у світі. Тому й рецепти її можуть вважатися одними з найбільш незвичайних у світі, хоча не зовнішній вигляд вона дуже проста і ситна. Основа багатьох страв - рис, хліб, м'ясо, свіжі овочі, зелень і фрукти у всіляких комбінаціях. Характерною рисою є дуже дрібна нарізка м'яса і рідкісне його участь у трапезі в якості основного продукту - частіше за все м'ясо йде в хід як інгредієнт складних страв.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Прямоугольник 3"/>
          <p:cNvSpPr>
            <a:spLocks noChangeArrowheads="1"/>
          </p:cNvSpPr>
          <p:nvPr/>
        </p:nvSpPr>
        <p:spPr bwMode="auto">
          <a:xfrm>
            <a:off x="428625" y="0"/>
            <a:ext cx="8429625" cy="3140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Особливо колоритні блюда з рису, які тут начебто й готують цілком традиційно, але на виході виходить щось неймовірно смачне. Варто спробувати рис з овочами і м'ясом у горіховому соусі "чоло-хореш", плов "поло" або "чоло", плов зі свіжою зеленню "поло-сабза", кисло-солодкий рис з родзинками, мигдалем і апельсинами "поло-Чирин" , плов з цибулею, сочевицею, родзинками (або фініками) і м'ясом "адас-поло", плов з м'яса птиці "морг-поло", рис з смаженою на вугіллі м'ясом "чоло-кабабас", м'ясні кульки з рисом "кофті", рис на пару з м'ясом ягняти "чоло-кебаб", плов з куркою і вишнею "албалу-поло", шашлик з рисом "чоло-кебаб", плов з барбарисом, цукром, м'ясом птиці і шафраном "зерешк-поло" або просто відвареної рис "кате" в безлічі варіантів.</a:t>
            </a:r>
          </a:p>
        </p:txBody>
      </p:sp>
      <p:pic>
        <p:nvPicPr>
          <p:cNvPr id="20483" name="Picture 5" descr="http://2.bp.blogspot.com/_EofUIYUCeFU/StWDEWmNtMI/AAAAAAAACFA/q7W7rUT1yRI/s400/north+indi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286125"/>
            <a:ext cx="38100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7" descr="http://t1.gstatic.com/images?q=tbn:ANd9GcTKxmYOdB3AwW8Y6E4St6xuGb3E53ccU-q8gJ5EICpWk3LQIDk&amp;t=1&amp;usg=__BsjdkHRSn1DLD4if2Jgs7waArTQ=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3357563"/>
            <a:ext cx="3286125" cy="271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>
          <a:xfrm>
            <a:off x="1009650" y="2643188"/>
            <a:ext cx="7116763" cy="1000125"/>
          </a:xfrm>
        </p:spPr>
        <p:txBody>
          <a:bodyPr/>
          <a:lstStyle/>
          <a:p>
            <a:pPr algn="ctr" eaLnBrk="1" hangingPunct="1"/>
            <a:r>
              <a:rPr lang="uk-UA" altLang="ru-RU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ВИХІДНІ ТА СВЯТА </a:t>
            </a:r>
            <a:r>
              <a:rPr lang="ru-RU" altLang="ru-RU" smtClean="0">
                <a:cs typeface="Trebuchet MS" panose="020B0603020202020204" pitchFamily="34" charset="0"/>
              </a:rPr>
              <a:t/>
            </a:r>
            <a:br>
              <a:rPr lang="ru-RU" altLang="ru-RU" smtClean="0">
                <a:cs typeface="Trebuchet MS" panose="020B0603020202020204" pitchFamily="34" charset="0"/>
              </a:rPr>
            </a:br>
            <a:endParaRPr lang="ru-RU" altLang="ru-RU" smtClean="0">
              <a:cs typeface="Trebuchet MS" panose="020B060302020202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09650" y="3286125"/>
            <a:ext cx="7116763" cy="3143250"/>
          </a:xfrm>
        </p:spPr>
        <p:txBody>
          <a:bodyPr>
            <a:normAutofit fontScale="47500" lnSpcReduction="20000"/>
          </a:bodyPr>
          <a:lstStyle/>
          <a:p>
            <a:pPr algn="just" eaLnBrk="1" hangingPunct="1">
              <a:defRPr/>
            </a:pP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11 лютого - День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революції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 -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святкування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 перемоги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революції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 1979 року.</a:t>
            </a:r>
            <a:endParaRPr lang="ru-RU" sz="43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defRPr/>
            </a:pP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1 лютого - День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повертання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Хомейні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 14-річної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зарубіжного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заслання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3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defRPr/>
            </a:pP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квітня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 - День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Ісламської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Республіки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4300" dirty="0" smtClean="0">
              <a:latin typeface="Times New Roman" pitchFamily="18" charset="0"/>
              <a:cs typeface="Times New Roman" pitchFamily="18" charset="0"/>
            </a:endParaRPr>
          </a:p>
          <a:p>
            <a:pPr algn="just" eaLnBrk="1" hangingPunct="1">
              <a:defRPr/>
            </a:pP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Новий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залишається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 одним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популярних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 свят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співпадає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 днем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весняного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рівнодення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Усі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заклади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зачиняються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 на 5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днів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Заняття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 у школах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зупиняється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 на 13 </a:t>
            </a:r>
            <a:r>
              <a:rPr lang="ru-RU" sz="4300" b="1" dirty="0" err="1" smtClean="0">
                <a:latin typeface="Times New Roman" pitchFamily="18" charset="0"/>
                <a:cs typeface="Times New Roman" pitchFamily="18" charset="0"/>
              </a:rPr>
              <a:t>днів</a:t>
            </a:r>
            <a:r>
              <a:rPr lang="ru-RU" sz="43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43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defRPr/>
            </a:pPr>
            <a:endParaRPr lang="ru-RU" dirty="0"/>
          </a:p>
        </p:txBody>
      </p:sp>
      <p:pic>
        <p:nvPicPr>
          <p:cNvPr id="21508" name="Picture 2" descr="C:\Users\Tanichka\Desktop\пЕРЖИН\imagesCAF3719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0313" y="357188"/>
            <a:ext cx="38576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uk-UA" altLang="ru-RU" smtClean="0">
                <a:cs typeface="Trebuchet MS" panose="020B0603020202020204" pitchFamily="34" charset="0"/>
              </a:rPr>
              <a:t>Грошова одиниця</a:t>
            </a:r>
            <a:endParaRPr lang="ru-RU" altLang="ru-RU" smtClean="0">
              <a:cs typeface="Trebuchet MS" panose="020B0603020202020204" pitchFamily="34" charset="0"/>
            </a:endParaRPr>
          </a:p>
        </p:txBody>
      </p:sp>
      <p:pic>
        <p:nvPicPr>
          <p:cNvPr id="4099" name="Picture 16" descr="C:\Users\Tanichka\Desktop\untitled.bmp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0825" y="2022475"/>
            <a:ext cx="3384550" cy="3998913"/>
          </a:xfrm>
          <a:noFill/>
        </p:spPr>
      </p:pic>
      <p:sp>
        <p:nvSpPr>
          <p:cNvPr id="4100" name="Rectangle 6"/>
          <p:cNvSpPr>
            <a:spLocks noGrp="1" noChangeArrowheads="1"/>
          </p:cNvSpPr>
          <p:nvPr>
            <p:ph type="body" sz="half" idx="3"/>
          </p:nvPr>
        </p:nvSpPr>
        <p:spPr>
          <a:xfrm>
            <a:off x="3492500" y="1600200"/>
            <a:ext cx="5194300" cy="4637088"/>
          </a:xfrm>
        </p:spPr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ru-RU" altLang="ru-RU" sz="18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Грошова одиниця Ірану - ріал, однак у народі кажуть "туман", 10 ріалів рахується як 1 туман. Але в народі, зазвичай під час купівлі використовують "туман". Наприклад: у магазині замість 100 ріалів говорять 10 туманів. Однак в офіційних і банківських документах пишуть 1.000 ріалів, що дорівнює 100 туманам. Тому для переведення ріалу у туман достатньо прибрати один нуль. Найкрупніший грошовий знак в Ірані складає 10 тис. ріалів, тобто 1 тис. туманів. В обігу знаходяться грошові знаки 500, 200, 100 й 50 туманів. Грошові знаки 20 та 10 туманів не користуються в країні попитом. Для дрібних грошових одиниць використовують монети 25, 10, 5 туманові й 25 ріалові, 2 туманові, рідше населення використовує 1 туманові, 5 й 2 ріалові грошові знаки. На початку 2003 року 1 дол. США складав 800 туманів.</a:t>
            </a:r>
            <a:r>
              <a:rPr lang="ru-RU" altLang="ru-RU" sz="1800" smtClean="0"/>
              <a:t/>
            </a:r>
            <a:br>
              <a:rPr lang="ru-RU" altLang="ru-RU" sz="1800" smtClean="0"/>
            </a:br>
            <a:endParaRPr lang="ru-RU" altLang="ru-RU" sz="180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3429000"/>
            <a:ext cx="8229600" cy="3143250"/>
          </a:xfrm>
        </p:spPr>
        <p:txBody>
          <a:bodyPr rtlCol="0">
            <a:normAutofit/>
          </a:bodyPr>
          <a:lstStyle/>
          <a:p>
            <a:pPr marL="0" indent="0" algn="just" eaLnBrk="1" fontAlgn="auto" hangingPunct="1">
              <a:buFontTx/>
              <a:buNone/>
              <a:defRPr/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Ісламська Республіка Іран визнала незалежність України 25 грудня 1991 року. Протокол про встановлення дипломатичних відносин на рівні посольств був підписаний у Києві 22 січня 1992 року.</a:t>
            </a:r>
          </a:p>
          <a:p>
            <a:pPr marL="0" indent="0" algn="just" eaLnBrk="1" fontAlgn="auto" hangingPunct="1">
              <a:buFontTx/>
              <a:buNone/>
              <a:defRPr/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 кінця січня 1992 року у Києві діє Посольство Ірану. В жовтні 1992 року започатковано діяльність Посольства України в Тегерані.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/>
            </a:r>
            <a:b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</a:b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800" dirty="0" smtClean="0">
              <a:solidFill>
                <a:srgbClr val="FF0000"/>
              </a:solidFill>
            </a:endParaRPr>
          </a:p>
        </p:txBody>
      </p:sp>
      <p:pic>
        <p:nvPicPr>
          <p:cNvPr id="22531" name="Picture 3" descr="C:\Users\Tanichka\Desktop\пЕРЖИН\ukr_ir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571500"/>
            <a:ext cx="5929313" cy="2500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:\Users\Tanichka\Desktop\пЕРЖИН\x_29d8f7f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5" name="Прямоугольник 5"/>
          <p:cNvSpPr>
            <a:spLocks noChangeArrowheads="1"/>
          </p:cNvSpPr>
          <p:nvPr/>
        </p:nvSpPr>
        <p:spPr bwMode="auto">
          <a:xfrm>
            <a:off x="1785938" y="714375"/>
            <a:ext cx="5286375" cy="110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rtl="1" eaLnBrk="1" hangingPunct="1"/>
            <a:r>
              <a:rPr lang="fa-IR" altLang="ru-RU" sz="6600" b="1">
                <a:latin typeface="Times New Roman" panose="02020603050405020304" pitchFamily="18" charset="0"/>
                <a:cs typeface="Times New Roman" panose="02020603050405020304" pitchFamily="18" charset="0"/>
              </a:rPr>
              <a:t>خوش آمدید</a:t>
            </a:r>
          </a:p>
        </p:txBody>
      </p:sp>
      <p:sp>
        <p:nvSpPr>
          <p:cNvPr id="23556" name="Прямоугольник 6"/>
          <p:cNvSpPr>
            <a:spLocks noChangeArrowheads="1"/>
          </p:cNvSpPr>
          <p:nvPr/>
        </p:nvSpPr>
        <p:spPr bwMode="auto">
          <a:xfrm>
            <a:off x="2643188" y="1714500"/>
            <a:ext cx="3643312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ЛАСКАВО ПРОСИМО 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3141663"/>
            <a:ext cx="8351838" cy="3716337"/>
          </a:xfrm>
        </p:spPr>
        <p:txBody>
          <a:bodyPr rtlCol="0">
            <a:normAutofit lnSpcReduction="10000"/>
          </a:bodyPr>
          <a:lstStyle/>
          <a:p>
            <a:pPr marL="0" indent="0" algn="just" eaLnBrk="1" fontAlgn="auto" hangingPunct="1">
              <a:buFontTx/>
              <a:buNone/>
              <a:defRPr/>
            </a:pPr>
            <a:endParaRPr lang="uk-UA" sz="16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 eaLnBrk="1" fontAlgn="auto" hangingPunct="1">
              <a:buFontTx/>
              <a:buNone/>
              <a:defRPr/>
            </a:pPr>
            <a:r>
              <a:rPr lang="uk-UA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Ісламська республіка Іран одна з найбільших держав Південно-Західної Азії. Її площа складає 1,65 млн. кв. км. Географічне розташування Ірану з огляду на те, що країна знаходиться на південному заході Азії і розташована мов би на стику трьох континентів - Азії, Європи, Африки - і з'єднує важливі географічні райони світу, має стратегічне значення. Іран є ланкою, що з'єднує південно-західну Азію, Перську затоку, Кавказ, Середню Азію та Середній Схід. На півночі Іран омивають води Каспійського моря, на півдні - Перської затоки й Оманського моря. Він межує з Туреччиною (на північному заході), Афганістаном і Пакистаном (на сході), Іраком (на заході), а також з Вірменією, Азербайджаном, Туркменістаном (на півночі). Іран через Каспійське море межує з Казахстаном і Росією, а через Перську затоку та Оманське море - з Кувейтом, Бахрейном, Аравією, Катаром, ОАЕ, Оманом.</a:t>
            </a:r>
            <a:br>
              <a:rPr lang="uk-UA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uk-UA" sz="1800" dirty="0" smtClean="0">
              <a:solidFill>
                <a:schemeClr val="tx1">
                  <a:lumMod val="50000"/>
                  <a:lumOff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3" name="Picture 4" descr="C:\Users\Tanichka\Desktop\пЕРЖИН\x_c41c2473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313" y="0"/>
            <a:ext cx="6286500" cy="364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4" descr="C:\Users\Tanichka\Desktop\пЕРЖИН\x_fc09fab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Прямоугольник 5"/>
          <p:cNvSpPr>
            <a:spLocks noChangeArrowheads="1"/>
          </p:cNvSpPr>
          <p:nvPr/>
        </p:nvSpPr>
        <p:spPr bwMode="auto">
          <a:xfrm>
            <a:off x="428625" y="2857500"/>
            <a:ext cx="7429500" cy="3786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ru-RU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Кліматично Іран можна розділити на три частини: тропічне спекотне узбережжя Перської затоки й </a:t>
            </a:r>
            <a:r>
              <a:rPr lang="uk-UA" altLang="ru-RU" sz="2000" b="1">
                <a:latin typeface="Times New Roman" panose="02020603050405020304" pitchFamily="18" charset="0"/>
                <a:cs typeface="Times New Roman" panose="02020603050405020304" pitchFamily="18" charset="0"/>
              </a:rPr>
              <a:t>Оманського моря, більш посушливий субтропічний клімат центральних областей і холодний клімат гірських районів. Клімат більшої частини Ірану субтропічний, континентальний, характеризується різкими коливаннями температур. На узбережжі Перської затоки й Оманського моря клімат тропічний. Для всієї країни, за винятком каспійського узбережжя і прибережної низовини на півдні, типові суворі зими. Достатню кількість вологи у результаті опадів одержують тільки високогірні райони Загроса й узбережжя Каспійського моря.</a:t>
            </a:r>
            <a:endParaRPr lang="ru-RU" altLang="ru-RU" sz="2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C:\Users\Tanichka\Desktop\пЕРЖИН\pictur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1" name="Прямоугольник 4"/>
          <p:cNvSpPr>
            <a:spLocks noChangeArrowheads="1"/>
          </p:cNvSpPr>
          <p:nvPr/>
        </p:nvSpPr>
        <p:spPr bwMode="auto">
          <a:xfrm>
            <a:off x="857250" y="142875"/>
            <a:ext cx="7643813" cy="341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ru-RU" altLang="ru-RU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Іран — аграрно-індустріальна країна з розвинутою нафтовою промисловістю. Основні галузі: нафтова і нафтопереробна, текстильна, цементна, конструкційних матеріалів, харчова, металообробна, чорна і кольорова металургія. В структурі промисловості І. провідне місце займає гірничодобувна промисловість, яка, зокрема, забезпечує високий рівень прибутків від експорту нафти. Транспорт: автомобільний, залізничний, морський, повітряний. Гол. мор. порти в Персидській затоці: Хорремшехр, Бендер-Хомейні, Бушир, Харк (нафтовий термінал), Абадан, Бендер-Махшехр і Чахбехар в Аравійському мор</a:t>
            </a:r>
            <a:r>
              <a:rPr lang="uk-UA" altLang="ru-RU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</a:t>
            </a:r>
            <a:r>
              <a:rPr lang="ru-RU" altLang="ru-RU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На Каспійському м.: Ензелі, Ноушехр. Навігація здійснюється по оз. Урмія і р. Карун, яка через Шатт-ель-Араб сполучається з Персидською затокою.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7" descr="C:\Users\Tanichka\Desktop\пЕРЖИН\x_6126f78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4375" y="928688"/>
            <a:ext cx="3286125" cy="5929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Прямоугольник 7"/>
          <p:cNvSpPr/>
          <p:nvPr/>
        </p:nvSpPr>
        <p:spPr>
          <a:xfrm>
            <a:off x="1285875" y="428625"/>
            <a:ext cx="6715125" cy="4000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uk-UA" sz="2000" b="1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ІРАНСЬКИЙ  ЕТИКЕТ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000500" y="857250"/>
            <a:ext cx="5143500" cy="1570038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uk-UA" sz="2400" b="1" i="1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Під час відвідання Ірану приїжджим                                                необхідно дотримуватися місцевих традицій та звичаїв.</a:t>
            </a:r>
            <a:endParaRPr lang="ru-RU" sz="2400" dirty="0">
              <a:latin typeface="Arial" charset="0"/>
              <a:cs typeface="Arial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14813" y="1857375"/>
            <a:ext cx="2857500" cy="461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uk-UA" sz="2400" b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 </a:t>
            </a:r>
            <a:endParaRPr lang="ru-RU" sz="2400" b="1" dirty="0">
              <a:solidFill>
                <a:srgbClr val="00B0F0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214813" y="2643188"/>
            <a:ext cx="3286125" cy="830262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uk-UA" sz="24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- Традиційне вітання                                                                                           </a:t>
            </a:r>
            <a:r>
              <a:rPr lang="uk-UA" sz="2400" b="1" i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Салам</a:t>
            </a:r>
            <a:r>
              <a:rPr lang="uk-UA" sz="24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.</a:t>
            </a:r>
            <a:endParaRPr lang="ru-RU" sz="2400" dirty="0">
              <a:solidFill>
                <a:srgbClr val="00B0F0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286250" y="3429000"/>
            <a:ext cx="5000625" cy="120015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defRPr/>
            </a:pPr>
            <a:r>
              <a:rPr lang="uk-UA" sz="2400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- Рукостискання                                                                                 обома руками або правою рукою,                                                                                         проте долоню не слід стискати. </a:t>
            </a:r>
            <a:endParaRPr lang="ru-RU" sz="2400" i="1" dirty="0">
              <a:solidFill>
                <a:srgbClr val="00B0F0"/>
              </a:solidFill>
              <a:latin typeface="Arial" charset="0"/>
              <a:cs typeface="Arial" charset="0"/>
            </a:endParaRPr>
          </a:p>
        </p:txBody>
      </p:sp>
      <p:sp>
        <p:nvSpPr>
          <p:cNvPr id="8200" name="Прямоугольник 13"/>
          <p:cNvSpPr>
            <a:spLocks noChangeArrowheads="1"/>
          </p:cNvSpPr>
          <p:nvPr/>
        </p:nvSpPr>
        <p:spPr bwMode="auto">
          <a:xfrm>
            <a:off x="4214813" y="4714875"/>
            <a:ext cx="4143375" cy="1938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sz="24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Іранці - дуже ввічливі люди. При зустрічі та прощанні завжди тиснуть руку. Рукостискання більш прийнято, ніж у пас</a:t>
            </a:r>
            <a:r>
              <a:rPr lang="uk-UA" altLang="ru-RU" sz="20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altLang="ru-RU" sz="2000" b="1" i="1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14313" y="142875"/>
            <a:ext cx="4429125" cy="6684963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40000"/>
              </a:lnSpc>
              <a:defRPr/>
            </a:pPr>
            <a: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► </a:t>
            </a:r>
            <a: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Перед візитом в чий - </a:t>
            </a:r>
            <a:r>
              <a:rPr lang="uk-UA" b="1" i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небудь</a:t>
            </a:r>
            <a: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 будинок слід зателефонувати.  </a:t>
            </a:r>
            <a:b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</a:br>
            <a: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► </a:t>
            </a:r>
            <a: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При вході в іранський будинок завжди слід знімати взуття. </a:t>
            </a:r>
            <a:b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</a:br>
            <a: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► </a:t>
            </a:r>
            <a: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Гостям  зазвичай  пропонують  чай. </a:t>
            </a:r>
            <a:b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</a:br>
            <a: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► </a:t>
            </a:r>
            <a: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Під  час  їжі  руками  або коли  ви даєте чи берете будь-які предмети,   завжди   використовується   тільки   права   рука. </a:t>
            </a:r>
            <a:b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</a:br>
            <a: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► </a:t>
            </a:r>
            <a: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Не слід показувати на людей і предмети вказівним пальцем правої руки. </a:t>
            </a:r>
            <a:b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</a:br>
            <a: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► </a:t>
            </a:r>
            <a: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При вході до </a:t>
            </a:r>
            <a:r>
              <a:rPr lang="uk-UA" b="1" i="1" dirty="0" err="1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мечетів</a:t>
            </a:r>
            <a: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 слід знімати взуття. </a:t>
            </a:r>
            <a:b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</a:br>
            <a: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Times New Roman" pitchFamily="18" charset="0"/>
              </a:rPr>
              <a:t>► </a:t>
            </a:r>
            <a:r>
              <a:rPr lang="uk-UA" b="1" i="1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Arial" charset="0"/>
              </a:rPr>
              <a:t>Фотографувати   в   місцях   богослужіння   зазвичай   не                                                                 забороняється,   але   завжди   краще   запитати   дозволу. </a:t>
            </a:r>
          </a:p>
        </p:txBody>
      </p:sp>
      <p:pic>
        <p:nvPicPr>
          <p:cNvPr id="9219" name="Picture 2" descr="C:\Users\Tanichka\Desktop\пЕРЖИН\m_fda6cddf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0563" y="500063"/>
            <a:ext cx="4071937" cy="578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Users\Tanichka\Desktop\пЕРЖИН\1278951414_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8688" y="357188"/>
            <a:ext cx="7572375" cy="5857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Прямоугольник 4"/>
          <p:cNvSpPr>
            <a:spLocks noChangeArrowheads="1"/>
          </p:cNvSpPr>
          <p:nvPr/>
        </p:nvSpPr>
        <p:spPr bwMode="auto">
          <a:xfrm>
            <a:off x="1214438" y="214313"/>
            <a:ext cx="73580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uk-UA" altLang="ru-RU" sz="3200" b="1" i="1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БІЗНЕС ЕТИКЕТ</a:t>
            </a:r>
            <a:endParaRPr lang="ru-RU" altLang="ru-RU" sz="3200"/>
          </a:p>
        </p:txBody>
      </p:sp>
      <p:sp>
        <p:nvSpPr>
          <p:cNvPr id="11267" name="Прямоугольник 5"/>
          <p:cNvSpPr>
            <a:spLocks noChangeArrowheads="1"/>
          </p:cNvSpPr>
          <p:nvPr/>
        </p:nvSpPr>
        <p:spPr bwMode="auto">
          <a:xfrm>
            <a:off x="500063" y="857250"/>
            <a:ext cx="8286750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sz="2000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БЕСІДА (теми)</a:t>
            </a:r>
            <a:r>
              <a:rPr lang="uk-UA" altLang="ru-RU"/>
              <a:t/>
            </a:r>
            <a:br>
              <a:rPr lang="uk-UA" altLang="ru-RU"/>
            </a:br>
            <a:r>
              <a:rPr lang="uk-UA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Не кажіть про становище в Перській затоці, Ізраїлі, Радянському Союзі, США і курдів. Перська затока завжди потрібно називати "Перською" затокою.</a:t>
            </a:r>
            <a:r>
              <a:rPr lang="uk-UA" altLang="ru-RU"/>
              <a:t/>
            </a:r>
            <a:br>
              <a:rPr lang="uk-UA" altLang="ru-RU"/>
            </a:br>
            <a:endParaRPr lang="ru-RU" altLang="ru-RU"/>
          </a:p>
        </p:txBody>
      </p:sp>
      <p:sp>
        <p:nvSpPr>
          <p:cNvPr id="11268" name="Прямоугольник 6"/>
          <p:cNvSpPr>
            <a:spLocks noChangeArrowheads="1"/>
          </p:cNvSpPr>
          <p:nvPr/>
        </p:nvSpPr>
        <p:spPr bwMode="auto">
          <a:xfrm>
            <a:off x="500063" y="2143125"/>
            <a:ext cx="7643812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ВІЗИТНІ КАРТКИ</a:t>
            </a:r>
            <a:r>
              <a:rPr lang="uk-UA" altLang="ru-RU"/>
              <a:t/>
            </a:r>
            <a:br>
              <a:rPr lang="uk-UA" altLang="ru-RU"/>
            </a:br>
            <a:r>
              <a:rPr lang="uk-UA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Обмінюються тільки з високопоставленими особами.</a:t>
            </a:r>
            <a:br>
              <a:rPr lang="uk-UA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altLang="ru-RU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9" name="Прямоугольник 7"/>
          <p:cNvSpPr>
            <a:spLocks noChangeArrowheads="1"/>
          </p:cNvSpPr>
          <p:nvPr/>
        </p:nvSpPr>
        <p:spPr bwMode="auto">
          <a:xfrm>
            <a:off x="500063" y="2786063"/>
            <a:ext cx="7500937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uk-UA" altLang="ru-RU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ЖІНКИ В БІЗНЕСІ</a:t>
            </a:r>
            <a:r>
              <a:rPr lang="uk-UA" altLang="ru-RU"/>
              <a:t/>
            </a:r>
            <a:br>
              <a:rPr lang="uk-UA" altLang="ru-RU"/>
            </a:br>
            <a:r>
              <a:rPr lang="uk-UA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Не грають ніякої ролі.</a:t>
            </a:r>
            <a:r>
              <a:rPr lang="uk-UA" altLang="ru-RU"/>
              <a:t/>
            </a:r>
            <a:br>
              <a:rPr lang="uk-UA" altLang="ru-RU"/>
            </a:br>
            <a:endParaRPr lang="ru-RU" altLang="ru-RU"/>
          </a:p>
        </p:txBody>
      </p:sp>
      <p:sp>
        <p:nvSpPr>
          <p:cNvPr id="11270" name="Прямоугольник 8"/>
          <p:cNvSpPr>
            <a:spLocks noChangeArrowheads="1"/>
          </p:cNvSpPr>
          <p:nvPr/>
        </p:nvSpPr>
        <p:spPr bwMode="auto">
          <a:xfrm>
            <a:off x="500063" y="3429000"/>
            <a:ext cx="771525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МЕНЕДЖМЕНТ</a:t>
            </a:r>
            <a:r>
              <a:rPr lang="ru-RU" altLang="ru-RU"/>
              <a:t/>
            </a:r>
            <a:br>
              <a:rPr lang="ru-RU" altLang="ru-RU"/>
            </a:b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Бюрократичний стиль керівництва і релігійно забарвлений.</a:t>
            </a:r>
            <a:b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Неформальне спілкування</a:t>
            </a:r>
            <a:b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У ввічливій формі.</a:t>
            </a:r>
          </a:p>
        </p:txBody>
      </p:sp>
      <p:sp>
        <p:nvSpPr>
          <p:cNvPr id="11271" name="Прямоугольник 10"/>
          <p:cNvSpPr>
            <a:spLocks noChangeArrowheads="1"/>
          </p:cNvSpPr>
          <p:nvPr/>
        </p:nvSpPr>
        <p:spPr bwMode="auto">
          <a:xfrm>
            <a:off x="571500" y="4572000"/>
            <a:ext cx="7715250" cy="1477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b="1" i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ЗВЕРНЕННЯ</a:t>
            </a:r>
            <a:r>
              <a:rPr lang="ru-RU" altLang="ru-RU"/>
              <a:t> </a:t>
            </a:r>
            <a:br>
              <a:rPr lang="ru-RU" altLang="ru-RU"/>
            </a:br>
            <a:r>
              <a:rPr lang="ru-RU" altLang="ru-RU" b="1">
                <a:latin typeface="Times New Roman" panose="02020603050405020304" pitchFamily="18" charset="0"/>
                <a:cs typeface="Times New Roman" panose="02020603050405020304" pitchFamily="18" charset="0"/>
              </a:rPr>
              <a:t>Важливо заздалегідь знати повне ім'я і титул Вашого партнера. Якщо титулу немає, то звертайтеся до нього "доктор", "містер" і т.п. Звертайтесь на "ти", тільки якщо Вас про це попросять. </a:t>
            </a:r>
            <a:r>
              <a:rPr lang="ru-RU" altLang="ru-RU"/>
              <a:t/>
            </a:r>
            <a:br>
              <a:rPr lang="ru-RU" altLang="ru-RU"/>
            </a:br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ummer">
  <a:themeElements>
    <a:clrScheme name="Paper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Summ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umm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2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hade val="80000"/>
                <a:hueMod val="110000"/>
                <a:satMod val="130000"/>
                <a:lumMod val="100000"/>
              </a:schemeClr>
            </a:gs>
            <a:gs pos="100000">
              <a:schemeClr val="phClr">
                <a:shade val="60000"/>
                <a:hueMod val="40000"/>
                <a:satMod val="120000"/>
                <a:lumMod val="103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577</TotalTime>
  <Words>1258</Words>
  <Application>Microsoft Office PowerPoint</Application>
  <PresentationFormat>Экран (4:3)</PresentationFormat>
  <Paragraphs>50</Paragraphs>
  <Slides>21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Arial</vt:lpstr>
      <vt:lpstr>Verdana</vt:lpstr>
      <vt:lpstr>Trebuchet MS</vt:lpstr>
      <vt:lpstr>Wingdings 2</vt:lpstr>
      <vt:lpstr>Calibri</vt:lpstr>
      <vt:lpstr>Times New Roman</vt:lpstr>
      <vt:lpstr>Summer</vt:lpstr>
      <vt:lpstr>ІРАН</vt:lpstr>
      <vt:lpstr>Грошова одиниця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Туристам на замітку</vt:lpstr>
      <vt:lpstr>Презентация PowerPoint</vt:lpstr>
      <vt:lpstr>НАЦІОНАЛЬНА КУХНЯ</vt:lpstr>
      <vt:lpstr>Презентация PowerPoint</vt:lpstr>
      <vt:lpstr>ВИХІДНІ ТА СВЯТА  </vt:lpstr>
      <vt:lpstr>Презентация PowerPoint</vt:lpstr>
      <vt:lpstr>Презентация PowerPoint</vt:lpstr>
    </vt:vector>
  </TitlesOfParts>
  <Company>Kontora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ТУРЕЧЧИНА</dc:title>
  <dc:creator>Admin</dc:creator>
  <cp:lastModifiedBy>admin</cp:lastModifiedBy>
  <cp:revision>59</cp:revision>
  <dcterms:created xsi:type="dcterms:W3CDTF">2009-12-08T18:08:12Z</dcterms:created>
  <dcterms:modified xsi:type="dcterms:W3CDTF">2015-04-08T14:13:37Z</dcterms:modified>
</cp:coreProperties>
</file>