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48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3" d="100"/>
          <a:sy n="43" d="100"/>
        </p:scale>
        <p:origin x="1296" y="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dirty="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1A9F7703-3893-4CF5-831F-2B0D96FB2A5C}" type="datetimeFigureOut">
              <a:rPr lang="ru-RU"/>
              <a:pPr>
                <a:defRPr/>
              </a:pPr>
              <a:t>08.04.2015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 dirty="0" smtClean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dirty="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A55680CE-55FE-4936-AE27-CAF2E96DC5C0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47652464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363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smtClean="0"/>
          </a:p>
        </p:txBody>
      </p:sp>
      <p:sp>
        <p:nvSpPr>
          <p:cNvPr id="17412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9EA62264-8519-43BD-B2A5-9413A1BE2DBB}" type="slidenum">
              <a:rPr lang="ru-RU" altLang="ru-RU">
                <a:latin typeface="Calibri" panose="020F0502020204030204" pitchFamily="34" charset="0"/>
              </a:rPr>
              <a:pPr eaLnBrk="1" hangingPunct="1"/>
              <a:t>5</a:t>
            </a:fld>
            <a:endParaRPr lang="ru-RU" altLang="ru-RU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739005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Прямая соединительная линия 3"/>
          <p:cNvCxnSpPr/>
          <p:nvPr/>
        </p:nvCxnSpPr>
        <p:spPr>
          <a:xfrm>
            <a:off x="1463675" y="3549650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Прямая соединительная линия 4"/>
          <p:cNvCxnSpPr/>
          <p:nvPr/>
        </p:nvCxnSpPr>
        <p:spPr>
          <a:xfrm>
            <a:off x="4708525" y="3549650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Овал 5"/>
          <p:cNvSpPr/>
          <p:nvPr/>
        </p:nvSpPr>
        <p:spPr>
          <a:xfrm>
            <a:off x="4540250" y="3525838"/>
            <a:ext cx="46038" cy="46037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28" name="Заголовок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7" name="Дата 1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9E08EC-5D96-4BF0-8111-6DBC529D155E}" type="datetimeFigureOut">
              <a:rPr lang="ru-RU"/>
              <a:pPr>
                <a:defRPr/>
              </a:pPr>
              <a:t>08.04.2015</a:t>
            </a:fld>
            <a:endParaRPr lang="ru-RU" dirty="0"/>
          </a:p>
        </p:txBody>
      </p:sp>
      <p:sp>
        <p:nvSpPr>
          <p:cNvPr id="8" name="Номер слайда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F774275-1206-4093-A411-42F70DDD4149}" type="slidenum">
              <a:rPr lang="ru-RU" altLang="ru-RU"/>
              <a:pPr/>
              <a:t>‹#›</a:t>
            </a:fld>
            <a:endParaRPr lang="ru-RU" altLang="ru-RU"/>
          </a:p>
        </p:txBody>
      </p:sp>
      <p:sp>
        <p:nvSpPr>
          <p:cNvPr id="10" name="Нижний колонтитул 1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51584027"/>
      </p:ext>
    </p:extLst>
  </p:cSld>
  <p:clrMapOvr>
    <a:masterClrMapping/>
  </p:clrMapOvr>
  <p:transition spd="slow">
    <p:wheel spokes="8"/>
    <p:sndAc>
      <p:stSnd>
        <p:snd r:embed="rId1" name="wind.wav"/>
      </p:stSnd>
    </p:sndAc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F40E99-E9B3-47F6-A810-909BA731C53B}" type="datetimeFigureOut">
              <a:rPr lang="ru-RU"/>
              <a:pPr>
                <a:defRPr/>
              </a:pPr>
              <a:t>08.04.2015</a:t>
            </a:fld>
            <a:endParaRPr lang="ru-RU" dirty="0"/>
          </a:p>
        </p:txBody>
      </p:sp>
      <p:sp>
        <p:nvSpPr>
          <p:cNvPr id="5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4C09EEF-E503-41AD-8A0B-E8589C98BDF1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142584573"/>
      </p:ext>
    </p:extLst>
  </p:cSld>
  <p:clrMapOvr>
    <a:masterClrMapping/>
  </p:clrMapOvr>
  <p:transition spd="slow">
    <p:wheel spokes="8"/>
    <p:sndAc>
      <p:stSnd>
        <p:snd r:embed="rId1" name="wind.wav"/>
      </p:stSnd>
    </p:sndAc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DF0515-8840-4901-90A7-D9B19E94D259}" type="datetimeFigureOut">
              <a:rPr lang="ru-RU"/>
              <a:pPr>
                <a:defRPr/>
              </a:pPr>
              <a:t>08.04.2015</a:t>
            </a:fld>
            <a:endParaRPr lang="ru-RU" dirty="0"/>
          </a:p>
        </p:txBody>
      </p:sp>
      <p:sp>
        <p:nvSpPr>
          <p:cNvPr id="5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8F4B30C-5210-45BB-823B-68FC854A50DE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756026709"/>
      </p:ext>
    </p:extLst>
  </p:cSld>
  <p:clrMapOvr>
    <a:masterClrMapping/>
  </p:clrMapOvr>
  <p:transition spd="slow">
    <p:wheel spokes="8"/>
    <p:sndAc>
      <p:stSnd>
        <p:snd r:embed="rId1" name="wind.wav"/>
      </p:stSnd>
    </p:sndAc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Содержимое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ED2A13-D4BE-4886-885D-D88BC76F6008}" type="datetimeFigureOut">
              <a:rPr lang="ru-RU"/>
              <a:pPr>
                <a:defRPr/>
              </a:pPr>
              <a:t>08.04.2015</a:t>
            </a:fld>
            <a:endParaRPr lang="ru-RU" dirty="0"/>
          </a:p>
        </p:txBody>
      </p:sp>
      <p:sp>
        <p:nvSpPr>
          <p:cNvPr id="5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E4394A-9CE2-4931-976F-96AD783BDCAA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819341571"/>
      </p:ext>
    </p:extLst>
  </p:cSld>
  <p:clrMapOvr>
    <a:masterClrMapping/>
  </p:clrMapOvr>
  <p:transition spd="slow">
    <p:wheel spokes="8"/>
    <p:sndAc>
      <p:stSnd>
        <p:snd r:embed="rId1" name="wind.wav"/>
      </p:stSnd>
    </p:sndAc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Прямая соединительная линия 3"/>
          <p:cNvCxnSpPr/>
          <p:nvPr/>
        </p:nvCxnSpPr>
        <p:spPr>
          <a:xfrm>
            <a:off x="685800" y="4916488"/>
            <a:ext cx="7924800" cy="4762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6EA8CD-CFB0-4D49-BED1-6DAA82F6338F}" type="datetimeFigureOut">
              <a:rPr lang="ru-RU"/>
              <a:pPr>
                <a:defRPr/>
              </a:pPr>
              <a:t>08.04.2015</a:t>
            </a:fld>
            <a:endParaRPr lang="ru-RU" dirty="0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AC7F111-DD31-44F9-BACC-2EBCF2B0516B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100718614"/>
      </p:ext>
    </p:extLst>
  </p:cSld>
  <p:clrMapOvr>
    <a:masterClrMapping/>
  </p:clrMapOvr>
  <p:transition spd="slow">
    <p:wheel spokes="8"/>
    <p:sndAc>
      <p:stSnd>
        <p:snd r:embed="rId1" name="wind.wav"/>
      </p:stSnd>
    </p:sndAc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5DA7CF-0E09-462B-9BDA-4250938842E2}" type="datetimeFigureOut">
              <a:rPr lang="ru-RU"/>
              <a:pPr>
                <a:defRPr/>
              </a:pPr>
              <a:t>08.04.2015</a:t>
            </a:fld>
            <a:endParaRPr lang="ru-RU" dirty="0"/>
          </a:p>
        </p:txBody>
      </p:sp>
      <p:sp>
        <p:nvSpPr>
          <p:cNvPr id="6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8806BFC-7C62-45AB-B950-17D756767E19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799695324"/>
      </p:ext>
    </p:extLst>
  </p:cSld>
  <p:clrMapOvr>
    <a:masterClrMapping/>
  </p:clrMapOvr>
  <p:transition spd="slow">
    <p:wheel spokes="8"/>
    <p:sndAc>
      <p:stSnd>
        <p:snd r:embed="rId1" name="wind.wav"/>
      </p:stSnd>
    </p:sndAc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Прямая соединительная линия 6"/>
          <p:cNvCxnSpPr/>
          <p:nvPr/>
        </p:nvCxnSpPr>
        <p:spPr>
          <a:xfrm>
            <a:off x="563563" y="2179638"/>
            <a:ext cx="3748087" cy="1587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/>
        </p:nvCxnSpPr>
        <p:spPr>
          <a:xfrm>
            <a:off x="4754563" y="2179638"/>
            <a:ext cx="3749675" cy="1587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2" name="Содержимое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34" name="Содержимое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2" name="Текст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2F97581C-F330-41E7-8B74-1AE19B872840}" type="slidenum">
              <a:rPr lang="ru-RU" altLang="ru-RU"/>
              <a:pPr/>
              <a:t>‹#›</a:t>
            </a:fld>
            <a:endParaRPr lang="ru-RU" altLang="ru-RU"/>
          </a:p>
        </p:txBody>
      </p:sp>
      <p:sp>
        <p:nvSpPr>
          <p:cNvPr id="10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" name="Дата 6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B7D010-0D96-409E-AADC-D9B9D54D9ECE}" type="datetimeFigureOut">
              <a:rPr lang="ru-RU"/>
              <a:pPr>
                <a:defRPr/>
              </a:pPr>
              <a:t>08.04.2015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39843470"/>
      </p:ext>
    </p:extLst>
  </p:cSld>
  <p:clrMapOvr>
    <a:masterClrMapping/>
  </p:clrMapOvr>
  <p:transition spd="slow">
    <p:wheel spokes="8"/>
    <p:sndAc>
      <p:stSnd>
        <p:snd r:embed="rId1" name="wind.wav"/>
      </p:stSnd>
    </p:sndAc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61AAEC-0B7C-472F-ABD4-A6525A096EEF}" type="datetimeFigureOut">
              <a:rPr lang="ru-RU"/>
              <a:pPr>
                <a:defRPr/>
              </a:pPr>
              <a:t>08.04.2015</a:t>
            </a:fld>
            <a:endParaRPr lang="ru-RU" dirty="0"/>
          </a:p>
        </p:txBody>
      </p:sp>
      <p:sp>
        <p:nvSpPr>
          <p:cNvPr id="4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EBF5684-B30B-4ABD-AA1F-B0B0DF7464CB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967200982"/>
      </p:ext>
    </p:extLst>
  </p:cSld>
  <p:clrMapOvr>
    <a:masterClrMapping/>
  </p:clrMapOvr>
  <p:transition spd="slow">
    <p:wheel spokes="8"/>
    <p:sndAc>
      <p:stSnd>
        <p:snd r:embed="rId1" name="wind.wav"/>
      </p:stSnd>
    </p:sndAc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5DE287-712E-4791-BC69-B78BC0942F1B}" type="datetimeFigureOut">
              <a:rPr lang="ru-RU"/>
              <a:pPr>
                <a:defRPr/>
              </a:pPr>
              <a:t>08.04.2015</a:t>
            </a:fld>
            <a:endParaRPr lang="ru-RU" dirty="0"/>
          </a:p>
        </p:txBody>
      </p:sp>
      <p:sp>
        <p:nvSpPr>
          <p:cNvPr id="3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53CFE00-AF71-4F3E-8169-40C531F2E545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278834868"/>
      </p:ext>
    </p:extLst>
  </p:cSld>
  <p:clrMapOvr>
    <a:masterClrMapping/>
  </p:clrMapOvr>
  <p:transition spd="slow">
    <p:wheel spokes="8"/>
    <p:sndAc>
      <p:stSnd>
        <p:snd r:embed="rId1" name="wind.wav"/>
      </p:stSnd>
    </p:sndAc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Содержимое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1" name="Заголовок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423196-8113-49C0-9988-0E2FD011EBAE}" type="datetimeFigureOut">
              <a:rPr lang="ru-RU"/>
              <a:pPr>
                <a:defRPr/>
              </a:pPr>
              <a:t>08.04.2015</a:t>
            </a:fld>
            <a:endParaRPr lang="ru-RU" dirty="0"/>
          </a:p>
        </p:txBody>
      </p:sp>
      <p:sp>
        <p:nvSpPr>
          <p:cNvPr id="6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AEA6B1D-A4E9-476C-8D34-BA794082882F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874703991"/>
      </p:ext>
    </p:extLst>
  </p:cSld>
  <p:clrMapOvr>
    <a:masterClrMapping/>
  </p:clrMapOvr>
  <p:transition spd="slow">
    <p:wheel spokes="8"/>
    <p:sndAc>
      <p:stSnd>
        <p:snd r:embed="rId1" name="wind.wav"/>
      </p:stSnd>
    </p:sndAc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pPr lvl="0"/>
            <a:r>
              <a:rPr lang="ru-RU" noProof="0" dirty="0" smtClean="0"/>
              <a:t>Вставка рисунка</a:t>
            </a:r>
            <a:endParaRPr lang="en-US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876BA4-FC43-4E19-9C31-579E51EBC83C}" type="datetimeFigureOut">
              <a:rPr lang="ru-RU"/>
              <a:pPr>
                <a:defRPr/>
              </a:pPr>
              <a:t>08.04.2015</a:t>
            </a:fld>
            <a:endParaRPr lang="ru-RU" dirty="0"/>
          </a:p>
        </p:txBody>
      </p:sp>
      <p:sp>
        <p:nvSpPr>
          <p:cNvPr id="6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846CCD9-EC5F-4493-97A6-1FBF494A3DB7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321167251"/>
      </p:ext>
    </p:extLst>
  </p:cSld>
  <p:clrMapOvr>
    <a:masterClrMapping/>
  </p:clrMapOvr>
  <p:transition spd="slow">
    <p:wheel spokes="8"/>
    <p:sndAc>
      <p:stSnd>
        <p:snd r:embed="rId1" name="wind.wav"/>
      </p:stSnd>
    </p:sndAc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audio" Target="../media/audio1.wav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3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Текст 8"/>
          <p:cNvSpPr>
            <a:spLocks noGrp="1"/>
          </p:cNvSpPr>
          <p:nvPr>
            <p:ph type="body" idx="1"/>
          </p:nvPr>
        </p:nvSpPr>
        <p:spPr bwMode="auto">
          <a:xfrm>
            <a:off x="457200" y="1447800"/>
            <a:ext cx="8229600" cy="4678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  <a:endParaRPr lang="en-US" altLang="ru-RU" smtClean="0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5791200" y="6203950"/>
            <a:ext cx="2590800" cy="384175"/>
          </a:xfrm>
          <a:prstGeom prst="rect">
            <a:avLst/>
          </a:prstGeom>
        </p:spPr>
        <p:txBody>
          <a:bodyPr vert="horz" anchor="ctr" anchorCtr="0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/>
                </a:solidFill>
                <a:latin typeface="+mn-lt"/>
              </a:defRPr>
            </a:lvl1pPr>
          </a:lstStyle>
          <a:p>
            <a:pPr>
              <a:defRPr/>
            </a:pPr>
            <a:fld id="{256E6A09-E2BF-464C-86CA-A2434317CBA3}" type="datetimeFigureOut">
              <a:rPr lang="ru-RU"/>
              <a:pPr>
                <a:defRPr/>
              </a:pPr>
              <a:t>08.04.2015</a:t>
            </a:fld>
            <a:endParaRPr lang="ru-RU" dirty="0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2133600" y="6203950"/>
            <a:ext cx="3581400" cy="384175"/>
          </a:xfrm>
          <a:prstGeom prst="rect">
            <a:avLst/>
          </a:prstGeom>
        </p:spPr>
        <p:txBody>
          <a:bodyPr vert="horz" anchor="ctr" anchorCtr="0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dirty="0">
                <a:solidFill>
                  <a:schemeClr val="tx2"/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410575" y="6181725"/>
            <a:ext cx="609600" cy="457200"/>
          </a:xfrm>
          <a:prstGeom prst="rect">
            <a:avLst/>
          </a:prstGeom>
          <a:noFill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noAutofit/>
          </a:bodyPr>
          <a:lstStyle>
            <a:lvl1pPr algn="ctr">
              <a:defRPr sz="1600">
                <a:solidFill>
                  <a:schemeClr val="tx2"/>
                </a:solidFill>
                <a:latin typeface="Constantia" panose="02030602050306030303" pitchFamily="18" charset="0"/>
              </a:defRPr>
            </a:lvl1pPr>
          </a:lstStyle>
          <a:p>
            <a:fld id="{C83AAB93-DAE0-4155-8B8D-217F451E64A7}" type="slidenum">
              <a:rPr lang="ru-RU" altLang="ru-RU"/>
              <a:pPr/>
              <a:t>‹#›</a:t>
            </a:fld>
            <a:endParaRPr lang="ru-RU" altLang="ru-RU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4001" r:id="rId1"/>
    <p:sldLayoutId id="2147483993" r:id="rId2"/>
    <p:sldLayoutId id="2147484002" r:id="rId3"/>
    <p:sldLayoutId id="2147483994" r:id="rId4"/>
    <p:sldLayoutId id="2147484003" r:id="rId5"/>
    <p:sldLayoutId id="2147483995" r:id="rId6"/>
    <p:sldLayoutId id="2147483996" r:id="rId7"/>
    <p:sldLayoutId id="2147483997" r:id="rId8"/>
    <p:sldLayoutId id="2147483998" r:id="rId9"/>
    <p:sldLayoutId id="2147483999" r:id="rId10"/>
    <p:sldLayoutId id="2147484000" r:id="rId11"/>
  </p:sldLayoutIdLst>
  <p:transition spd="slow">
    <p:wheel spokes="8"/>
    <p:sndAc>
      <p:stSnd>
        <p:snd r:embed="rId13" name="wind.wav"/>
      </p:stSnd>
    </p:sndAc>
  </p:transition>
  <p:txStyles>
    <p:titleStyle>
      <a:lvl1pPr algn="l" rtl="0" eaLnBrk="0" fontAlgn="base" hangingPunct="0">
        <a:spcBef>
          <a:spcPct val="0"/>
        </a:spcBef>
        <a:spcAft>
          <a:spcPct val="0"/>
        </a:spcAft>
        <a:defRPr lang="en-US" sz="4200" kern="1200" spc="-10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onstantia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onstantia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onstantia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onstantia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onstantia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onstantia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onstantia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onstantia" pitchFamily="18" charset="0"/>
        </a:defRPr>
      </a:lvl9pPr>
    </p:titleStyle>
    <p:bodyStyle>
      <a:lvl1pPr marL="273050" indent="-273050" algn="l" rtl="0" eaLnBrk="0" fontAlgn="base" hangingPunct="0">
        <a:spcBef>
          <a:spcPts val="600"/>
        </a:spcBef>
        <a:spcAft>
          <a:spcPct val="0"/>
        </a:spcAft>
        <a:buClr>
          <a:schemeClr val="accent2"/>
        </a:buClr>
        <a:buSzPct val="85000"/>
        <a:buFont typeface="Wingdings 2" panose="05020102010507070707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73050" algn="l" rtl="0" eaLnBrk="0" fontAlgn="base" hangingPunct="0">
        <a:spcBef>
          <a:spcPts val="300"/>
        </a:spcBef>
        <a:spcAft>
          <a:spcPct val="0"/>
        </a:spcAft>
        <a:buClr>
          <a:srgbClr val="D6903D"/>
        </a:buClr>
        <a:buSzPct val="85000"/>
        <a:buFont typeface="Wingdings 2" panose="05020102010507070707" pitchFamily="18" charset="2"/>
        <a:buChar char=""/>
        <a:defRPr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4888" indent="-228600" algn="l" rtl="0" eaLnBrk="0" fontAlgn="base" hangingPunct="0">
        <a:spcBef>
          <a:spcPts val="300"/>
        </a:spcBef>
        <a:spcAft>
          <a:spcPct val="0"/>
        </a:spcAft>
        <a:buClr>
          <a:srgbClr val="B37732"/>
        </a:buClr>
        <a:buSzPct val="85000"/>
        <a:buFont typeface="Wingdings 2" panose="05020102010507070707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79525" indent="-228600" algn="l" rtl="0" eaLnBrk="0" fontAlgn="base" hangingPunct="0">
        <a:spcBef>
          <a:spcPts val="300"/>
        </a:spcBef>
        <a:spcAft>
          <a:spcPct val="0"/>
        </a:spcAft>
        <a:buClr>
          <a:srgbClr val="D6903D"/>
        </a:buClr>
        <a:buSzPct val="85000"/>
        <a:buFont typeface="Wingdings 2" panose="05020102010507070707" pitchFamily="18" charset="2"/>
        <a:buChar char="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163" indent="-228600" algn="l" rtl="0" eaLnBrk="0" fontAlgn="base" hangingPunct="0">
        <a:spcBef>
          <a:spcPts val="338"/>
        </a:spcBef>
        <a:spcAft>
          <a:spcPct val="0"/>
        </a:spcAft>
        <a:buClr>
          <a:srgbClr val="D6903D"/>
        </a:buClr>
        <a:buSzPct val="85000"/>
        <a:buFont typeface="Wingdings 2" panose="05020102010507070707" pitchFamily="18" charset="2"/>
        <a:buChar char="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hyperlink" Target="http://www.rudata.ru/w/index.php?title=%D0%92%D0%B8%D1%80%D0%B3%D0%B8%D0%BD%D1%81%D0%BA%D0%B8%D0%B5_%D0%BE%D1%81%D1%82%D1%80%D0%BE%D0%B2%D0%B0&amp;action=edit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0"/>
            <a:ext cx="7000924" cy="1327149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5000" smtClean="0"/>
              <a:t>Христофор Колумб</a:t>
            </a:r>
            <a:endParaRPr lang="ru-RU" sz="5000"/>
          </a:p>
        </p:txBody>
      </p:sp>
      <p:sp>
        <p:nvSpPr>
          <p:cNvPr id="6" name="Заголовок 1"/>
          <p:cNvSpPr txBox="1">
            <a:spLocks/>
          </p:cNvSpPr>
          <p:nvPr/>
        </p:nvSpPr>
        <p:spPr>
          <a:xfrm>
            <a:off x="1428750" y="4143375"/>
            <a:ext cx="7000875" cy="1327150"/>
          </a:xfrm>
          <a:prstGeom prst="rect">
            <a:avLst/>
          </a:prstGeom>
          <a:ln w="6350" cap="rnd">
            <a:noFill/>
          </a:ln>
        </p:spPr>
        <p:txBody>
          <a:bodyPr anchor="b">
            <a:normAutofit/>
          </a:bodyPr>
          <a:lstStyle/>
          <a:p>
            <a:pPr algn="ctr" fontAlgn="auto">
              <a:spcAft>
                <a:spcPts val="0"/>
              </a:spcAft>
              <a:defRPr/>
            </a:pPr>
            <a:endParaRPr lang="ru-RU" sz="5000" spc="-100" dirty="0">
              <a:ln w="3200">
                <a:solidFill>
                  <a:schemeClr val="bg2">
                    <a:shade val="75000"/>
                    <a:alpha val="25000"/>
                  </a:schemeClr>
                </a:solidFill>
                <a:prstDash val="solid"/>
                <a:round/>
              </a:ln>
              <a:solidFill>
                <a:srgbClr val="F9F9F9"/>
              </a:solidFill>
              <a:effectLst>
                <a:innerShdw blurRad="50800" dist="25400" dir="13500000">
                  <a:srgbClr val="000000">
                    <a:alpha val="70000"/>
                  </a:srgbClr>
                </a:innerShdw>
              </a:effectLst>
              <a:latin typeface="+mj-lt"/>
              <a:ea typeface="+mj-ea"/>
              <a:cs typeface="+mj-cs"/>
            </a:endParaRP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1571625" y="4643438"/>
            <a:ext cx="7000875" cy="1327150"/>
          </a:xfrm>
          <a:prstGeom prst="rect">
            <a:avLst/>
          </a:prstGeom>
          <a:ln w="6350" cap="rnd">
            <a:noFill/>
          </a:ln>
        </p:spPr>
        <p:txBody>
          <a:bodyPr anchor="b">
            <a:normAutofit/>
          </a:bodyPr>
          <a:lstStyle/>
          <a:p>
            <a:pPr algn="ctr" fontAlgn="auto">
              <a:spcAft>
                <a:spcPts val="0"/>
              </a:spcAft>
              <a:defRPr/>
            </a:pPr>
            <a:endParaRPr lang="ru-RU" sz="5000" spc="-100" dirty="0">
              <a:ln w="3200">
                <a:solidFill>
                  <a:schemeClr val="bg2">
                    <a:shade val="75000"/>
                    <a:alpha val="25000"/>
                  </a:schemeClr>
                </a:solidFill>
                <a:prstDash val="solid"/>
                <a:round/>
              </a:ln>
              <a:solidFill>
                <a:srgbClr val="F9F9F9"/>
              </a:solidFill>
              <a:effectLst>
                <a:innerShdw blurRad="50800" dist="25400" dir="13500000">
                  <a:srgbClr val="000000">
                    <a:alpha val="70000"/>
                  </a:srgbClr>
                </a:innerShdw>
              </a:effectLst>
              <a:latin typeface="+mj-lt"/>
              <a:ea typeface="+mj-ea"/>
              <a:cs typeface="+mj-cs"/>
            </a:endParaRPr>
          </a:p>
        </p:txBody>
      </p:sp>
      <p:sp>
        <p:nvSpPr>
          <p:cNvPr id="8" name="Заголовок 1"/>
          <p:cNvSpPr txBox="1">
            <a:spLocks/>
          </p:cNvSpPr>
          <p:nvPr/>
        </p:nvSpPr>
        <p:spPr>
          <a:xfrm>
            <a:off x="1357290" y="4714884"/>
            <a:ext cx="7000924" cy="1327149"/>
          </a:xfrm>
          <a:prstGeom prst="rect">
            <a:avLst/>
          </a:prstGeom>
          <a:ln w="6350" cap="rnd">
            <a:noFill/>
          </a:ln>
        </p:spPr>
        <p:txBody>
          <a:bodyPr anchor="b">
            <a:norm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sz="3000" spc="-10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  <a:latin typeface="+mj-lt"/>
                <a:ea typeface="+mj-ea"/>
                <a:cs typeface="+mj-cs"/>
              </a:rPr>
              <a:t>Автор:</a:t>
            </a:r>
          </a:p>
          <a:p>
            <a:pPr algn="ctr" fontAlgn="auto">
              <a:spcAft>
                <a:spcPts val="0"/>
              </a:spcAft>
              <a:defRPr/>
            </a:pPr>
            <a:r>
              <a:rPr lang="ru-RU" sz="3000" spc="-10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  <a:latin typeface="+mj-lt"/>
                <a:ea typeface="+mj-ea"/>
                <a:cs typeface="+mj-cs"/>
              </a:rPr>
              <a:t>Рыбкин Александр 10 класс</a:t>
            </a:r>
          </a:p>
        </p:txBody>
      </p:sp>
    </p:spTree>
  </p:cSld>
  <p:clrMapOvr>
    <a:masterClrMapping/>
  </p:clrMapOvr>
  <p:transition spd="slow">
    <p:wheel spokes="8"/>
    <p:sndAc>
      <p:stSnd>
        <p:snd r:embed="rId2" name="wind.wav"/>
      </p:stSnd>
    </p:sndAc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Содержимое 1"/>
          <p:cNvSpPr>
            <a:spLocks noGrp="1"/>
          </p:cNvSpPr>
          <p:nvPr>
            <p:ph idx="1"/>
          </p:nvPr>
        </p:nvSpPr>
        <p:spPr>
          <a:xfrm>
            <a:off x="3214688" y="0"/>
            <a:ext cx="5929312" cy="6643688"/>
          </a:xfrm>
        </p:spPr>
        <p:txBody>
          <a:bodyPr/>
          <a:lstStyle/>
          <a:p>
            <a:pPr eaLnBrk="1" hangingPunct="1"/>
            <a:r>
              <a:rPr lang="ru-RU" altLang="ru-RU" b="1" smtClean="0"/>
              <a:t>Христофор Колумб</a:t>
            </a:r>
            <a:r>
              <a:rPr lang="ru-RU" altLang="ru-RU" smtClean="0"/>
              <a:t>, всемирно известный своим открытием Америки, родился </a:t>
            </a:r>
            <a:r>
              <a:rPr lang="ru-RU" altLang="ru-RU" u="sng" smtClean="0"/>
              <a:t>9 октября</a:t>
            </a:r>
            <a:r>
              <a:rPr lang="ru-RU" altLang="ru-RU" smtClean="0"/>
              <a:t> 1451 года на острове Корсика (по одной из версий). Личность и судьба Колумба туманны, неоднозначны и похожи на роман. О его происхождении и месте его рождения шли долгие, страстные ученые споры. До сих пор шесть городов Италии и Испании оспаривают право быть его родиной. Вокруг многих событий его жизни выросли легенды, развенчать которые и до сих пор не вполне удалось.</a:t>
            </a:r>
          </a:p>
        </p:txBody>
      </p:sp>
      <p:pic>
        <p:nvPicPr>
          <p:cNvPr id="6147" name="Picture 2" descr="C:\Documents and Settings\Admin\Рабочий стол\1661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7188" y="285750"/>
            <a:ext cx="3048000" cy="284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>
    <p:wheel spokes="8"/>
    <p:sndAc>
      <p:stSnd>
        <p:snd r:embed="rId2" name="wind.wav"/>
      </p:stSnd>
    </p:sndAc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143375" y="357188"/>
            <a:ext cx="4543425" cy="5738812"/>
          </a:xfrm>
        </p:spPr>
        <p:txBody>
          <a:bodyPr>
            <a:normAutofit lnSpcReduction="10000"/>
          </a:bodyPr>
          <a:lstStyle/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ru-RU" dirty="0" smtClean="0"/>
              <a:t>За все время путешествий Христофор Колубм совершил 4 экспедиции. Он был первым человеком, который официально пересек территорию Атлантического океана. Его целью была страна, в которой было очень много золота.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ru-RU" dirty="0" smtClean="0"/>
              <a:t>По его мнению этой страной была, открытая им новая земля, т.е Северная Америка.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mtClean="0"/>
              <a:t> </a:t>
            </a:r>
            <a:endParaRPr lang="ru-RU"/>
          </a:p>
        </p:txBody>
      </p:sp>
      <p:pic>
        <p:nvPicPr>
          <p:cNvPr id="7172" name="Picture 2" descr="C:\Documents and Settings\Admin\Рабочий стол\columb-map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8688" y="571500"/>
            <a:ext cx="3286125" cy="529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>
    <p:wheel spokes="8"/>
    <p:sndAc>
      <p:stSnd>
        <p:snd r:embed="rId2" name="wind.wav"/>
      </p:stSnd>
    </p:sndAc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3214688" y="1428750"/>
            <a:ext cx="5472112" cy="4929188"/>
          </a:xfrm>
        </p:spPr>
        <p:txBody>
          <a:bodyPr>
            <a:normAutofit fontScale="92500" lnSpcReduction="20000"/>
          </a:bodyPr>
          <a:lstStyle/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ru-RU" dirty="0" smtClean="0"/>
              <a:t>В первую свою экспедицию Колумб снарядил три судна — «Санта-Мария» (флагман), «Пинта» и «Нинья». В команду флотилии вошло всего 90 человек. В ходе экспедиции была открыта Америка, которую, однако, Христофор Колумб посчитал Восточной Азией, назвав отчасти по рекламным соображениям «Ост-Индией». Европейцы впервые вступили на острова Карибского моря — Эспаньола (Гаити), Хуана (Куба). Этим путешествием начата экспансия Испании в Новый Свет.</a:t>
            </a: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754815" y="214290"/>
            <a:ext cx="7175490" cy="923330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n-lt"/>
              </a:rPr>
              <a:t>Первая экспедиция:</a:t>
            </a:r>
          </a:p>
        </p:txBody>
      </p:sp>
      <p:pic>
        <p:nvPicPr>
          <p:cNvPr id="8196" name="Picture 2" descr="C:\Documents and Settings\Admin\Рабочий стол\250px-Santa-Maria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625" y="1571625"/>
            <a:ext cx="2857500" cy="340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>
    <p:wheel spokes="8"/>
    <p:sndAc>
      <p:stSnd>
        <p:snd r:embed="rId2" name="wind.wav"/>
      </p:stSnd>
    </p:sndAc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50" y="1357313"/>
            <a:ext cx="5472113" cy="4524375"/>
          </a:xfrm>
        </p:spPr>
        <p:txBody>
          <a:bodyPr>
            <a:normAutofit fontScale="62500" lnSpcReduction="20000"/>
          </a:bodyPr>
          <a:lstStyle/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ru-RU" dirty="0" smtClean="0"/>
              <a:t>Вторая флотилия Колумба состояла уже из 17 судов. Флагман — «Мария-Галанте» (водоизмещение 200 тонн). По разным данным, экспедиция состояла из 1500—2500 человек. Здесь уже были не только моряки, но и монахи, священники, чиновники, служилые дворяне (идальго), придворные. С собой везли лошадей и ослов, крупный рогатый скот и свиней, виноградные лозы, семена сельскохозяйственных культур, для организации постоянной колонии.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ru-RU" dirty="0" smtClean="0"/>
              <a:t>В ходе экспедиции осуществлено полное покорение Эспаньолы, начато массовое истребление местного населения. Заложен город Санто-Доминго.Проложен наиболее удобный морской путь в Вест-Индию. Открыты Малые Антильские острова, Виргинские</a:t>
            </a:r>
            <a:r>
              <a:rPr lang="ru-RU" dirty="0" smtClean="0">
                <a:hlinkClick r:id="rId4" tooltip="Виргинские острова"/>
              </a:rPr>
              <a:t> </a:t>
            </a:r>
            <a:r>
              <a:rPr lang="ru-RU" dirty="0" smtClean="0"/>
              <a:t>острова, острова Пуэрто-Рико, Ямайка, исследовано почти полностью южное побережье Кубы. При этом Колумб продолжает утверждать, что он находится в Западной Индии.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5400" smtClean="0"/>
              <a:t>Вторая экспедиция:</a:t>
            </a:r>
            <a:endParaRPr lang="ru-RU" sz="5400"/>
          </a:p>
        </p:txBody>
      </p:sp>
      <p:pic>
        <p:nvPicPr>
          <p:cNvPr id="9220" name="Picture 2" descr="C:\Documents and Settings\Admin\Рабочий стол\Columbus2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73725" y="1357313"/>
            <a:ext cx="3113088" cy="4071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>
    <p:wheel spokes="8"/>
    <p:sndAc>
      <p:stSnd>
        <p:snd r:embed="rId3" name="wind.wav"/>
      </p:stSnd>
    </p:sndAc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Содержимое 1"/>
          <p:cNvSpPr>
            <a:spLocks noGrp="1"/>
          </p:cNvSpPr>
          <p:nvPr>
            <p:ph idx="1"/>
          </p:nvPr>
        </p:nvSpPr>
        <p:spPr>
          <a:xfrm>
            <a:off x="3500438" y="1524000"/>
            <a:ext cx="5186362" cy="4119563"/>
          </a:xfrm>
        </p:spPr>
        <p:txBody>
          <a:bodyPr/>
          <a:lstStyle/>
          <a:p>
            <a:pPr eaLnBrk="1" hangingPunct="1"/>
            <a:r>
              <a:rPr lang="ru-RU" altLang="ru-RU" smtClean="0"/>
              <a:t>На третью экспедицию средств удалось найти немного, и с Колумбом отправилось лишь шесть небольших кораблей и около 300 человек команды, причём в команду принимали уголовников из испанских тюрем.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mtClean="0"/>
              <a:t>Третья экспедиция:</a:t>
            </a:r>
            <a:endParaRPr lang="ru-RU"/>
          </a:p>
        </p:txBody>
      </p:sp>
      <p:pic>
        <p:nvPicPr>
          <p:cNvPr id="10244" name="Picture 2" descr="C:\Documents and Settings\Admin\Рабочий стол\Columbus3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625" y="1643063"/>
            <a:ext cx="3357563" cy="3214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>
    <p:wheel spokes="8"/>
    <p:sndAc>
      <p:stSnd>
        <p:snd r:embed="rId2" name="wind.wav"/>
      </p:stSnd>
    </p:sndAc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ru-RU" dirty="0" smtClean="0"/>
              <a:t>Христофор Колумб всё же хотел найти новый путь от открытых им земель в Южную Азию, к источнику пряностей. Он был уверен, что такой путь существует, так как наблюдал у берегов Кубы сильное морское течение, идущее на запад через Карибское море. Король в конце концов дал Колумбу разрешение на новую экспедицию.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ru-RU" dirty="0" smtClean="0"/>
              <a:t>В четвёртую экспедицию Колумб взял с собой брата Бартоломе и 13-летнего сына Эрнандо. Во время четвёртого плавания Колумб открыл материк к югу от</a:t>
            </a:r>
            <a:r>
              <a:rPr lang="en-US" dirty="0" smtClean="0"/>
              <a:t> </a:t>
            </a:r>
            <a:r>
              <a:rPr lang="ru-RU" dirty="0" smtClean="0"/>
              <a:t>Кубы — берег Центральной Америки — и доказал, что Атлантический океан отделяет от Южного моря, о котором он слышал от индейцев, непреодолимый барьер. Он также первым сообщил об индейских народах, живущих у Южного моря.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mtClean="0"/>
              <a:t>Четвёртая экспедиция:</a:t>
            </a:r>
            <a:endParaRPr lang="ru-RU"/>
          </a:p>
        </p:txBody>
      </p:sp>
    </p:spTree>
  </p:cSld>
  <p:clrMapOvr>
    <a:masterClrMapping/>
  </p:clrMapOvr>
  <p:transition spd="slow">
    <p:wheel spokes="8"/>
    <p:sndAc>
      <p:stSnd>
        <p:snd r:embed="rId2" name="wind.wav"/>
      </p:stSnd>
    </p:sndAc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ru-RU" dirty="0" smtClean="0"/>
              <a:t>Тем временем в Испанию стало поступать золото, добытое на Эспаньоле, и жемчуг, собранный на Жемчужном берегу (южное побережье Карибского моря). В Западную Индию устремились сотни и тысячи желающих добиться богатства. С 1502 года началось массовое заселение испанцами Антильских островов.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ru-RU" dirty="0" smtClean="0"/>
              <a:t>Испанцы творили массовые зверства над местным населением. В 1515 году коренных жителей Гаити было уже менее 15 тысяч, а к середине XVI века они вымерли полностью. На Эспаньолу стали завозить рабов с Малых Антильских островов, а также «дикарей» с Кубы, Ямайки и Пуэрто-Рико. Когда коренное население стало исчезать и там, усилилась массовая охота на рабов в Южной Америке, а затем стали завозить рабов из Африки. Уже их потомки, частично смешавшиеся с испанцами, и заселили позднее весь остров Гаити.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mtClean="0"/>
              <a:t>Массовая колонизация Эспаньолы</a:t>
            </a:r>
            <a:br>
              <a:rPr lang="ru-RU" smtClean="0"/>
            </a:br>
            <a:endParaRPr lang="ru-RU"/>
          </a:p>
        </p:txBody>
      </p:sp>
    </p:spTree>
  </p:cSld>
  <p:clrMapOvr>
    <a:masterClrMapping/>
  </p:clrMapOvr>
  <p:transition spd="slow">
    <p:wheel spokes="8"/>
    <p:sndAc>
      <p:stSnd>
        <p:snd r:embed="rId2" name="wind.wav"/>
      </p:stSnd>
    </p:sndAc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ru-RU" dirty="0" smtClean="0"/>
              <a:t>Тяжело больного Колумба перевезли в Севилью. Он не смог добиться восстановления дарованных ему прав и привилегий, а все деньги истратил на товарищей по путешествиям.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ru-RU" dirty="0" smtClean="0"/>
              <a:t>20 мая 1506 года Колумб произнес свои последние слова: "В твои руки, господи, я вручаю мой дух". Похоронен в Севилье , но современники почти не заметили его смерти. Огромное значение открытий Колумба для Испании было признано лишь в середине XVI века, после завоевания Мексики, Перу и государств на севере Анд, когда в Европу пошли суда с серебром и золотом.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mtClean="0"/>
              <a:t>Последние годы жизни</a:t>
            </a:r>
            <a:br>
              <a:rPr lang="ru-RU" smtClean="0"/>
            </a:br>
            <a:endParaRPr lang="ru-RU"/>
          </a:p>
        </p:txBody>
      </p:sp>
    </p:spTree>
  </p:cSld>
  <p:clrMapOvr>
    <a:masterClrMapping/>
  </p:clrMapOvr>
  <p:transition spd="slow">
    <p:wheel spokes="8"/>
    <p:sndAc>
      <p:stSnd>
        <p:snd r:embed="rId2" name="wind.wav"/>
      </p:stSnd>
    </p:sndAc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Бумажная">
  <a:themeElements>
    <a:clrScheme name="Бумажная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Бумажная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Бумажная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0</TotalTime>
  <Words>344</Words>
  <Application>Microsoft Office PowerPoint</Application>
  <PresentationFormat>Экран (4:3)</PresentationFormat>
  <Paragraphs>24</Paragraphs>
  <Slides>9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4" baseType="lpstr">
      <vt:lpstr>Arial</vt:lpstr>
      <vt:lpstr>Constantia</vt:lpstr>
      <vt:lpstr>Wingdings 2</vt:lpstr>
      <vt:lpstr>Calibri</vt:lpstr>
      <vt:lpstr>Бумажная</vt:lpstr>
      <vt:lpstr>Христофор Колумб</vt:lpstr>
      <vt:lpstr>Презентация PowerPoint</vt:lpstr>
      <vt:lpstr> </vt:lpstr>
      <vt:lpstr>Презентация PowerPoint</vt:lpstr>
      <vt:lpstr>Вторая экспедиция:</vt:lpstr>
      <vt:lpstr>Третья экспедиция:</vt:lpstr>
      <vt:lpstr>Четвёртая экспедиция:</vt:lpstr>
      <vt:lpstr>Массовая колонизация Эспаньолы </vt:lpstr>
      <vt:lpstr>Последние годы жизни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Христофор Колумб</dc:title>
  <cp:lastModifiedBy>admin</cp:lastModifiedBy>
  <cp:revision>12</cp:revision>
  <dcterms:modified xsi:type="dcterms:W3CDTF">2015-04-08T14:07:49Z</dcterms:modified>
</cp:coreProperties>
</file>