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63" r:id="rId3"/>
    <p:sldId id="262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4" r:id="rId12"/>
    <p:sldId id="271" r:id="rId13"/>
    <p:sldId id="261" r:id="rId14"/>
    <p:sldId id="260" r:id="rId15"/>
    <p:sldId id="258" r:id="rId16"/>
    <p:sldId id="277" r:id="rId17"/>
    <p:sldId id="276" r:id="rId18"/>
    <p:sldId id="259" r:id="rId19"/>
    <p:sldId id="275" r:id="rId20"/>
    <p:sldId id="278" r:id="rId21"/>
    <p:sldId id="283" r:id="rId22"/>
    <p:sldId id="279" r:id="rId23"/>
    <p:sldId id="280" r:id="rId24"/>
    <p:sldId id="281" r:id="rId25"/>
    <p:sldId id="282" r:id="rId26"/>
    <p:sldId id="284" r:id="rId27"/>
    <p:sldId id="297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</p:sldIdLst>
  <p:sldSz cx="9144000" cy="6858000" type="screen4x3"/>
  <p:notesSz cx="6858000" cy="9144000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43" autoAdjust="0"/>
    <p:restoredTop sz="94660"/>
  </p:normalViewPr>
  <p:slideViewPr>
    <p:cSldViewPr>
      <p:cViewPr varScale="1">
        <p:scale>
          <a:sx n="43" d="100"/>
          <a:sy n="43" d="100"/>
        </p:scale>
        <p:origin x="133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A0424A2-B5F7-400B-93E2-C1B4FFD40A95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4370012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D46450C-D005-4FA0-80AF-DC91DE48816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58222648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CB0F3D-B0FC-4E52-B3B9-168F2C7A7D5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61333339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905000"/>
            <a:ext cx="8229600" cy="41148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7AC9DF-5173-4ADE-B31E-9A5EAFDB077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36648988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92A51D-4553-4810-91CC-B9878D75800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33981994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65A9C1-1A8F-42EE-BCA3-F00F8A86D34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43207914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822AD5-A91B-41A5-A311-F91C6BDB8D0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57336724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2B3C5D-712D-4FF1-A2A6-638AE415298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51799167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2E9377-C78E-4A2D-823E-8FDEBB5B09A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80034970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BD7D3D-7DBF-48C4-96E2-51A192B704F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42248810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F965B74-F7D0-4199-95CB-EDCBF67AAE5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236447747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C87676-F136-4DB5-B3D1-3E42EBE3BE0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96432140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fld id="{89CD2AA4-F2D2-4E71-BE48-3DC3C5C32E94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4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ransition>
    <p:fad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Tahoma" panose="020B0604030504040204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ru.wikipedia.org/wiki/%D0%90%D0%B1%D1%85%D0%B0%D0%B7%D0%B8%D1%8F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upload.wikimedia.org/wikipedia/ru/a/ae/%D0%A0%D0%B5%D0%BB%D1%8C%D0%B5%D1%84_%D0%A1%D0%B5%D0%B2._%D0%9B%D0%B5%D0%B4._%D0%BE%D0%BA%D0%B5%D0%B0%D0%BD%D0%B0.png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91%D0%B5%D0%BB%D1%8B%D0%B9_%D0%BC%D0%B5%D0%B4%D0%B2%D0%B5%D0%B4%D1%8C" TargetMode="External"/><Relationship Id="rId2" Type="http://schemas.openxmlformats.org/officeDocument/2006/relationships/hyperlink" Target="http://ru.wikipedia.org/wiki/%D0%A4%D0%B0%D0%B9%D0%BB:Polar_bears_near_north_pole.jpg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4"/>
          <p:cNvSpPr>
            <a:spLocks noChangeArrowheads="1" noChangeShapeType="1" noTextEdit="1"/>
          </p:cNvSpPr>
          <p:nvPr/>
        </p:nvSpPr>
        <p:spPr bwMode="auto">
          <a:xfrm>
            <a:off x="1066800" y="2438400"/>
            <a:ext cx="6629400" cy="2465388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14287"/>
              </a:avLst>
            </a:prstTxWarp>
          </a:bodyPr>
          <a:lstStyle/>
          <a:p>
            <a:r>
              <a:rPr lang="ru-RU" sz="3600" b="1" kern="10" spc="-360">
                <a:ln w="12700">
                  <a:solidFill>
                    <a:schemeClr val="hlink"/>
                  </a:solidFill>
                  <a:round/>
                  <a:headEnd/>
                  <a:tailEnd/>
                </a:ln>
                <a:solidFill>
                  <a:schemeClr val="bg2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 panose="020B0806030902050204" pitchFamily="34" charset="0"/>
              </a:rPr>
              <a:t>Мировой Океан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4000" b="1" smtClean="0">
                <a:solidFill>
                  <a:schemeClr val="hlink"/>
                </a:solidFill>
                <a:latin typeface="Comic Sans MS" pitchFamily="66" charset="0"/>
              </a:rPr>
              <a:t>Транспортные пути</a:t>
            </a:r>
            <a:r>
              <a:rPr lang="ru-RU" sz="4000" b="1" smtClean="0"/>
              <a:t/>
            </a:r>
            <a:br>
              <a:rPr lang="ru-RU" sz="4000" b="1" smtClean="0"/>
            </a:br>
            <a:endParaRPr lang="ru-RU" sz="4000" b="1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572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2800" smtClean="0">
                <a:solidFill>
                  <a:schemeClr val="hlink"/>
                </a:solidFill>
                <a:latin typeface="Comic Sans MS" pitchFamily="66" charset="0"/>
              </a:rPr>
              <a:t>Через Тихий океан пролегают важные морские и воздушные коммуникации между странами тихоокеанского бассейна и транзитные пути между странами Атлантического и Индийского океанов. Важнейшие океанские пути ведут из Канады и США в Японию, Южную Корею, Тайвань, Китай и Филиппины. Крупные порты: Владивосток, Находка (Россия), Шанхай (Китай), Сингапур (Сингапур), Сидней (Австралия), Ванкувер (Канада), Лос-Анджелес, Лонг-Бич (США), Уаско (Чили).</a:t>
            </a:r>
            <a:endParaRPr lang="ru-RU" sz="2800" b="1" smtClean="0">
              <a:solidFill>
                <a:schemeClr val="hlink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sz="3600" b="1" smtClean="0">
                <a:solidFill>
                  <a:schemeClr val="hlink"/>
                </a:solidFill>
                <a:latin typeface="Comic Sans MS" pitchFamily="66" charset="0"/>
              </a:rPr>
              <a:t>Государства побережья Тихого океана</a:t>
            </a:r>
            <a:br>
              <a:rPr lang="ru-RU" sz="3600" b="1" smtClean="0">
                <a:solidFill>
                  <a:schemeClr val="hlink"/>
                </a:solidFill>
                <a:latin typeface="Comic Sans MS" pitchFamily="66" charset="0"/>
              </a:rPr>
            </a:br>
            <a:endParaRPr lang="ru-RU" sz="3600" b="1" smtClean="0">
              <a:solidFill>
                <a:schemeClr val="hlink"/>
              </a:solidFill>
              <a:latin typeface="Comic Sans MS" pitchFamily="66" charset="0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152400" y="1600200"/>
            <a:ext cx="8763000" cy="483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r" eaLnBrk="1" hangingPunct="1"/>
            <a:r>
              <a:rPr lang="ru-RU" altLang="ru-RU" sz="2400">
                <a:solidFill>
                  <a:schemeClr val="hlink"/>
                </a:solidFill>
                <a:latin typeface="Comic Sans MS" panose="030F0702030302020204" pitchFamily="66" charset="0"/>
              </a:rPr>
              <a:t>Австралия, Бруней, Великобритания (Островные владения), Вануату, Восточный Тимор, Вьетнам, Гватемала, Гондурас, Индонезия, Камбоджа, Канада, Кирибати, Китай, Колумбия, Корейская Народно-Демократическая Республика, Корея, Коста-Рика, Малайзия, Маршалловы Острова, Мексика, Мьянма, Науру, Никарагуа, Новая Зеландия, Палау, Панама, Папуа - Новая Гвинея, Перу, Россия, Сальвадор, Самоа, Северные Марианские острова, Сингапур, Соединённые Штаты Америки, Соломоновы Острова, Таиланд, Тонга, Тувалу, Федеративные Штаты Микронезии, Фиджи, Филиппины, Франция (Островные владения), Чили, Эквадор, Япония.</a:t>
            </a:r>
            <a:r>
              <a:rPr lang="ru-RU" altLang="ru-RU"/>
              <a:t>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384300"/>
          </a:xfrm>
        </p:spPr>
        <p:txBody>
          <a:bodyPr/>
          <a:lstStyle/>
          <a:p>
            <a:pPr eaLnBrk="1" hangingPunct="1">
              <a:defRPr/>
            </a:pPr>
            <a:r>
              <a:rPr lang="ru-RU" b="1" smtClean="0">
                <a:solidFill>
                  <a:schemeClr val="hlink"/>
                </a:solidFill>
                <a:latin typeface="Comic Sans MS" pitchFamily="66" charset="0"/>
              </a:rPr>
              <a:t>Полезные ископаемые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66800"/>
            <a:ext cx="8991600" cy="5791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ru-RU" sz="2400" b="1" smtClean="0"/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2400" smtClean="0">
                <a:solidFill>
                  <a:schemeClr val="hlink"/>
                </a:solidFill>
                <a:latin typeface="Comic Sans MS" pitchFamily="66" charset="0"/>
              </a:rPr>
              <a:t>Дно Тихого океана скрывает богатые месторождения различных минералов. Здесь добывают титан, цирконий, редкоземельные элементы (скандий и лантаноиды), а пески побережий Австралии, Новой Зеландии, Японии и России богаты драгоценными камнями. На шельфах Китая, Индонезии, Японии, Малайзии, Соединенных Штатов Америки, Австралии и Новой Зеландии добывают нефть и газ. В донных отложениях шельфов Индонезии, Малайзии и Таиланда имеются руды олова; кроме того, дно Тихого океана богато полиметаллическими конкрециями. Экспериментальной эксплуатацией полиметаллических конкреций занимается Международная морская организация ООН. В Юго-Восточном бассейне Тихого океана определен участок будущей добычи полиметаллических руд (зона Кларион-Клиппертона между Гавайскими островами и Северной Америкой площадью 2 млн км²). В опытных целях уже добыто около 2 тонн конкреций.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400" smtClean="0">
              <a:solidFill>
                <a:schemeClr val="hlink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ru-RU" sz="2400" smtClean="0">
              <a:solidFill>
                <a:schemeClr val="hlink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WordArt 6"/>
          <p:cNvSpPr>
            <a:spLocks noChangeArrowheads="1" noChangeShapeType="1" noTextEdit="1"/>
          </p:cNvSpPr>
          <p:nvPr/>
        </p:nvSpPr>
        <p:spPr bwMode="auto">
          <a:xfrm>
            <a:off x="381000" y="2438400"/>
            <a:ext cx="8153400" cy="2465388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14287"/>
              </a:avLst>
            </a:prstTxWarp>
          </a:bodyPr>
          <a:lstStyle/>
          <a:p>
            <a:r>
              <a:rPr lang="ru-RU" sz="3600" b="1" kern="10" spc="-360">
                <a:ln w="12700">
                  <a:solidFill>
                    <a:schemeClr val="hlink"/>
                  </a:solidFill>
                  <a:round/>
                  <a:headEnd/>
                  <a:tailEnd/>
                </a:ln>
                <a:solidFill>
                  <a:schemeClr val="bg2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 panose="020B0806030902050204" pitchFamily="34" charset="0"/>
              </a:rPr>
              <a:t>Атлантический Океан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6096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2400" b="1" smtClean="0"/>
              <a:t>		</a:t>
            </a:r>
            <a:r>
              <a:rPr lang="ru-RU" sz="2800" b="1" smtClean="0">
                <a:solidFill>
                  <a:schemeClr val="hlink"/>
                </a:solidFill>
                <a:latin typeface="Comic Sans MS" pitchFamily="66" charset="0"/>
              </a:rPr>
              <a:t>Атланти́ческий океа́н</a:t>
            </a:r>
            <a:r>
              <a:rPr lang="ru-RU" sz="2800" smtClean="0">
                <a:solidFill>
                  <a:schemeClr val="hlink"/>
                </a:solidFill>
                <a:latin typeface="Comic Sans MS" pitchFamily="66" charset="0"/>
              </a:rPr>
              <a:t> — второй по величине океан после Тихого океана.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ru-RU" sz="2800" smtClean="0">
              <a:solidFill>
                <a:schemeClr val="hlink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2400" smtClean="0">
                <a:solidFill>
                  <a:schemeClr val="hlink"/>
                </a:solidFill>
                <a:latin typeface="Comic Sans MS" pitchFamily="66" charset="0"/>
              </a:rPr>
              <a:t>Площадь</a:t>
            </a:r>
            <a:r>
              <a:rPr lang="ru-RU" sz="2800" smtClean="0">
                <a:solidFill>
                  <a:schemeClr val="hlink"/>
                </a:solidFill>
                <a:latin typeface="Comic Sans MS" pitchFamily="66" charset="0"/>
              </a:rPr>
              <a:t> 				91,4 млн. км²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2400" smtClean="0">
                <a:solidFill>
                  <a:schemeClr val="hlink"/>
                </a:solidFill>
                <a:latin typeface="Comic Sans MS" pitchFamily="66" charset="0"/>
              </a:rPr>
              <a:t>Объём вод составляет</a:t>
            </a:r>
            <a:r>
              <a:rPr lang="ru-RU" sz="2800" smtClean="0">
                <a:solidFill>
                  <a:schemeClr val="hlink"/>
                </a:solidFill>
                <a:latin typeface="Comic Sans MS" pitchFamily="66" charset="0"/>
              </a:rPr>
              <a:t> 		329,7 млн. км³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2000" smtClean="0">
                <a:solidFill>
                  <a:schemeClr val="hlink"/>
                </a:solidFill>
                <a:latin typeface="Comic Sans MS" pitchFamily="66" charset="0"/>
              </a:rPr>
              <a:t>(25 % объема Мирового океана)</a:t>
            </a:r>
            <a:r>
              <a:rPr lang="ru-RU" sz="2800" smtClean="0">
                <a:solidFill>
                  <a:schemeClr val="hlink"/>
                </a:solidFill>
                <a:latin typeface="Comic Sans MS" pitchFamily="66" charset="0"/>
              </a:rPr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2400" smtClean="0">
                <a:solidFill>
                  <a:schemeClr val="hlink"/>
                </a:solidFill>
                <a:latin typeface="Comic Sans MS" pitchFamily="66" charset="0"/>
              </a:rPr>
              <a:t>Средняя глубина</a:t>
            </a:r>
            <a:r>
              <a:rPr lang="ru-RU" sz="2800" smtClean="0">
                <a:solidFill>
                  <a:schemeClr val="hlink"/>
                </a:solidFill>
                <a:latin typeface="Comic Sans MS" pitchFamily="66" charset="0"/>
              </a:rPr>
              <a:t> 			3600 м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2400" smtClean="0">
                <a:solidFill>
                  <a:schemeClr val="hlink"/>
                </a:solidFill>
                <a:latin typeface="Comic Sans MS" pitchFamily="66" charset="0"/>
              </a:rPr>
              <a:t>Наибольшая глубина</a:t>
            </a:r>
            <a:r>
              <a:rPr lang="ru-RU" sz="2800" smtClean="0">
                <a:solidFill>
                  <a:schemeClr val="hlink"/>
                </a:solidFill>
                <a:latin typeface="Comic Sans MS" pitchFamily="66" charset="0"/>
              </a:rPr>
              <a:t>  		8742 м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2000" smtClean="0">
                <a:solidFill>
                  <a:schemeClr val="hlink"/>
                </a:solidFill>
                <a:latin typeface="Comic Sans MS" pitchFamily="66" charset="0"/>
              </a:rPr>
              <a:t>(жёлоб Пуэрто-Рико)</a:t>
            </a:r>
            <a:r>
              <a:rPr lang="ru-RU" sz="2800" smtClean="0">
                <a:solidFill>
                  <a:schemeClr val="hlink"/>
                </a:solidFill>
                <a:latin typeface="Comic Sans MS" pitchFamily="66" charset="0"/>
              </a:rPr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2400" smtClean="0">
                <a:solidFill>
                  <a:schemeClr val="hlink"/>
                </a:solidFill>
                <a:latin typeface="Comic Sans MS" pitchFamily="66" charset="0"/>
              </a:rPr>
              <a:t>Среднегодовая солёность</a:t>
            </a:r>
            <a:r>
              <a:rPr lang="ru-RU" sz="2800" smtClean="0">
                <a:solidFill>
                  <a:schemeClr val="hlink"/>
                </a:solidFill>
                <a:latin typeface="Comic Sans MS" pitchFamily="66" charset="0"/>
              </a:rPr>
              <a:t> 	</a:t>
            </a:r>
            <a:r>
              <a:rPr lang="en-US" sz="2800" smtClean="0">
                <a:solidFill>
                  <a:schemeClr val="hlink"/>
                </a:solidFill>
                <a:latin typeface="Comic Sans MS" pitchFamily="66" charset="0"/>
              </a:rPr>
              <a:t>≈</a:t>
            </a:r>
            <a:r>
              <a:rPr lang="ru-RU" sz="2800" smtClean="0">
                <a:solidFill>
                  <a:schemeClr val="hlink"/>
                </a:solidFill>
                <a:latin typeface="Comic Sans MS" pitchFamily="66" charset="0"/>
              </a:rPr>
              <a:t>35 </a:t>
            </a:r>
            <a:r>
              <a:rPr lang="ru-RU" sz="2400" smtClean="0">
                <a:solidFill>
                  <a:schemeClr val="hlink"/>
                </a:solidFill>
                <a:latin typeface="Comic Sans MS" pitchFamily="66" charset="0"/>
              </a:rPr>
              <a:t>‰</a:t>
            </a:r>
            <a:r>
              <a:rPr lang="ru-RU" sz="2800" smtClean="0">
                <a:solidFill>
                  <a:schemeClr val="hlink"/>
                </a:solidFill>
                <a:latin typeface="Comic Sans MS" pitchFamily="66" charset="0"/>
              </a:rPr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2400" smtClean="0"/>
              <a:t>						</a:t>
            </a:r>
            <a:r>
              <a:rPr lang="ru-RU" sz="2000" smtClean="0">
                <a:solidFill>
                  <a:schemeClr val="hlink"/>
                </a:solidFill>
                <a:latin typeface="Comic Sans MS" pitchFamily="66" charset="0"/>
              </a:rPr>
              <a:t>(34-37,3 ‰)</a:t>
            </a:r>
            <a:r>
              <a:rPr lang="ru-RU" sz="2400" smtClean="0"/>
              <a:t> </a:t>
            </a:r>
            <a:endParaRPr lang="ru-RU" sz="2800" smtClean="0">
              <a:solidFill>
                <a:schemeClr val="hlink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2800" smtClean="0">
                <a:solidFill>
                  <a:schemeClr val="hlink"/>
                </a:solidFill>
                <a:latin typeface="Comic Sans MS" pitchFamily="66" charset="0"/>
              </a:rPr>
              <a:t> 		Название произошло от имени титана Атласа (Атланта) в греческой мифологии или от легендарного острова Атлантида.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mtClean="0">
                <a:solidFill>
                  <a:schemeClr val="hlink"/>
                </a:solidFill>
                <a:latin typeface="Comic Sans MS" pitchFamily="66" charset="0"/>
              </a:rPr>
              <a:t>Моря и Заливы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343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800" b="1" smtClean="0">
                <a:solidFill>
                  <a:schemeClr val="hlink"/>
                </a:solidFill>
                <a:latin typeface="Comic Sans MS" pitchFamily="66" charset="0"/>
              </a:rPr>
              <a:t>Моря</a:t>
            </a:r>
            <a:r>
              <a:rPr lang="ru-RU" sz="2800" smtClean="0">
                <a:solidFill>
                  <a:schemeClr val="hlink"/>
                </a:solidFill>
                <a:latin typeface="Comic Sans MS" pitchFamily="66" charset="0"/>
              </a:rPr>
              <a:t> —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800" smtClean="0">
                <a:solidFill>
                  <a:schemeClr val="hlink"/>
                </a:solidFill>
                <a:latin typeface="Comic Sans MS" pitchFamily="66" charset="0"/>
              </a:rPr>
              <a:t>Балтийское, Северное, Средиземное, Чёрное, Саргассово, Карибское, Адриатическое, Азовское, Балеарское, Ионическое, Ирландское, Мраморное, Тирренское, Эгейское.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800" smtClean="0">
                <a:solidFill>
                  <a:schemeClr val="hlink"/>
                </a:solidFill>
                <a:latin typeface="Comic Sans MS" pitchFamily="66" charset="0"/>
              </a:rPr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800" b="1" smtClean="0">
                <a:solidFill>
                  <a:schemeClr val="hlink"/>
                </a:solidFill>
                <a:latin typeface="Comic Sans MS" pitchFamily="66" charset="0"/>
              </a:rPr>
              <a:t>Крупные заливы</a:t>
            </a:r>
            <a:r>
              <a:rPr lang="ru-RU" sz="2800" smtClean="0">
                <a:solidFill>
                  <a:schemeClr val="hlink"/>
                </a:solidFill>
                <a:latin typeface="Comic Sans MS" pitchFamily="66" charset="0"/>
              </a:rPr>
              <a:t> —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800" smtClean="0">
                <a:solidFill>
                  <a:schemeClr val="hlink"/>
                </a:solidFill>
                <a:latin typeface="Comic Sans MS" pitchFamily="66" charset="0"/>
              </a:rPr>
              <a:t>Бискайский, Гвинейский, Мексиканский, Гудзонов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mtClean="0">
                <a:solidFill>
                  <a:schemeClr val="hlink"/>
                </a:solidFill>
                <a:latin typeface="Comic Sans MS" pitchFamily="66" charset="0"/>
              </a:rPr>
              <a:t>Острова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  <a:defRPr/>
            </a:pPr>
            <a:r>
              <a:rPr lang="ru-RU" smtClean="0">
                <a:solidFill>
                  <a:schemeClr val="hlink"/>
                </a:solidFill>
                <a:latin typeface="Comic Sans MS" pitchFamily="66" charset="0"/>
              </a:rPr>
              <a:t>Основные острова : Британские, Исландия, Ньюфаундленд, Большие и Малые Антильские, Канарские, Зелёного мыса, Фолклендские (Мальвинские).</a:t>
            </a:r>
            <a:r>
              <a:rPr lang="ru-RU" smtClean="0"/>
              <a:t>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mtClean="0">
                <a:solidFill>
                  <a:schemeClr val="hlink"/>
                </a:solidFill>
                <a:latin typeface="Comic Sans MS" pitchFamily="66" charset="0"/>
              </a:rPr>
              <a:t>Течения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  <a:defRPr/>
            </a:pPr>
            <a:r>
              <a:rPr lang="ru-RU" sz="2800" smtClean="0">
                <a:solidFill>
                  <a:schemeClr val="hlink"/>
                </a:solidFill>
                <a:latin typeface="Comic Sans MS" pitchFamily="66" charset="0"/>
              </a:rPr>
              <a:t>Основные поверхностные течения: тёплые Северное Пассатное, Гольфстрим и Северное Атлантическое, холодные Лабрадорское и Канарское в северной части Атлантического океана; тёплые Южное Пассатное и Бразильское, холодные Западных Ветров и Бенгельское в южной части Атлантического океана.</a:t>
            </a:r>
            <a:r>
              <a:rPr lang="ru-RU" sz="2800" smtClean="0"/>
              <a:t>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92100"/>
            <a:ext cx="9144000" cy="1384300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b="1" smtClean="0">
                <a:solidFill>
                  <a:schemeClr val="hlink"/>
                </a:solidFill>
                <a:latin typeface="Comic Sans MS" pitchFamily="66" charset="0"/>
              </a:rPr>
              <a:t>Государства побережья Атлантического океана</a:t>
            </a:r>
            <a:r>
              <a:rPr lang="ru-RU" sz="4000" b="1" smtClean="0"/>
              <a:t/>
            </a:r>
            <a:br>
              <a:rPr lang="ru-RU" sz="4000" b="1" smtClean="0"/>
            </a:br>
            <a:endParaRPr lang="ru-RU" sz="4000" b="1" smtClean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9144000" cy="5715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1800" smtClean="0">
                <a:solidFill>
                  <a:schemeClr val="hlink"/>
                </a:solidFill>
                <a:latin typeface="Comic Sans MS" pitchFamily="66" charset="0"/>
              </a:rPr>
              <a:t>Атлантический океан и входящие в его состав моря омывают берега </a:t>
            </a:r>
            <a:r>
              <a:rPr lang="ru-RU" sz="2800" smtClean="0">
                <a:solidFill>
                  <a:schemeClr val="hlink"/>
                </a:solidFill>
                <a:latin typeface="Comic Sans MS" pitchFamily="66" charset="0"/>
              </a:rPr>
              <a:t>96</a:t>
            </a:r>
            <a:r>
              <a:rPr lang="ru-RU" sz="1800" smtClean="0">
                <a:solidFill>
                  <a:schemeClr val="hlink"/>
                </a:solidFill>
                <a:latin typeface="Comic Sans MS" pitchFamily="66" charset="0"/>
              </a:rPr>
              <a:t> стран:</a:t>
            </a:r>
            <a:endParaRPr lang="ru-RU" sz="1800" smtClean="0">
              <a:solidFill>
                <a:schemeClr val="hlink"/>
              </a:solidFill>
              <a:latin typeface="Comic Sans MS" pitchFamily="66" charset="0"/>
              <a:hlinkClick r:id="rId2" tooltip="Абхазия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1800" smtClean="0">
                <a:solidFill>
                  <a:schemeClr val="hlink"/>
                </a:solidFill>
                <a:latin typeface="Comic Sans MS" pitchFamily="66" charset="0"/>
              </a:rPr>
              <a:t>Абхазия, Албания, Алжир, Ангола, Антигуа и Барбуда, Аргентина, Багамы, Барбадос, Белиз, Бельгия, Бенин, Болгария, Босния и Герцеговина, Бразилия, Великобритания, Венесуэла, Габон, Гаити, Гайана, Гамбия, Гана, Гватемала, Гвинея, Гвинея-Бисау, Германия, Гондурас, Гренада, Греция, Грузия, Дания, Демократическая Республика Конго, Доминика, Доминиканская Республика, Египет, Сахарская Арабская Демократическая Республика¹, Израиль, Ирландия, Исландия, Испания, Италия, Кабо-Верде, Камерун, Канада, Кипр, Колумбия, Коста-Рика, Кот д’Ивуар, Куба, Латвия, Либерия, Ливан, Ливия, Литва, Мавритания, Мальта, Марокко, Мексика, Монако, Намибия, Нигерия, Нидерланды, Никарагуа, Норвегия, Палестинская автономия, Панама, Польша, Португалия, Республика Конго, Россия, Румыния, Сан-Томе и Принсипи, Сенегал, Сент-Винсент и Гренадины, Сент-Китс и Невис, Сент-Люсия, Сирия, Словения, Суринам, США, Сьерра-Леоне, Того, Тринидад и Тобаго, Тунис, Турция, Турецкая Республика Северного Кипра, Украина, Уругвай, Финляндия, Франция, Хорватия, Черногория, Чили, Швеция, Экваториальная Гвинея, Эстония, ЮАР, Ямайка.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1800" smtClean="0">
                <a:solidFill>
                  <a:schemeClr val="hlink"/>
                </a:solidFill>
                <a:latin typeface="Comic Sans MS" pitchFamily="66" charset="0"/>
              </a:rPr>
              <a:t>Сахарская Арабская Демократическая Республика не обладает государственным суверенитетом и не является субъектом международного права, её будущее подлежит урегулированию согласно соответствующим решениям ООН.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WordArt 4"/>
          <p:cNvSpPr>
            <a:spLocks noChangeArrowheads="1" noChangeShapeType="1" noTextEdit="1"/>
          </p:cNvSpPr>
          <p:nvPr/>
        </p:nvSpPr>
        <p:spPr bwMode="auto">
          <a:xfrm>
            <a:off x="381000" y="2438400"/>
            <a:ext cx="8153400" cy="2465388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14287"/>
              </a:avLst>
            </a:prstTxWarp>
          </a:bodyPr>
          <a:lstStyle/>
          <a:p>
            <a:r>
              <a:rPr lang="ru-RU" sz="3600" b="1" kern="10" spc="-360">
                <a:ln w="12700">
                  <a:solidFill>
                    <a:schemeClr val="hlink"/>
                  </a:solidFill>
                  <a:round/>
                  <a:headEnd/>
                  <a:tailEnd/>
                </a:ln>
                <a:solidFill>
                  <a:schemeClr val="bg2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 panose="020B0806030902050204" pitchFamily="34" charset="0"/>
              </a:rPr>
              <a:t>Индийский Океан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4"/>
          <p:cNvSpPr>
            <a:spLocks noChangeArrowheads="1" noChangeShapeType="1" noTextEdit="1"/>
          </p:cNvSpPr>
          <p:nvPr/>
        </p:nvSpPr>
        <p:spPr bwMode="auto">
          <a:xfrm>
            <a:off x="1066800" y="2438400"/>
            <a:ext cx="6629400" cy="2465388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14287"/>
              </a:avLst>
            </a:prstTxWarp>
          </a:bodyPr>
          <a:lstStyle/>
          <a:p>
            <a:r>
              <a:rPr lang="ru-RU" sz="3600" b="1" kern="10" spc="-360">
                <a:ln w="12700">
                  <a:solidFill>
                    <a:schemeClr val="hlink"/>
                  </a:solidFill>
                  <a:round/>
                  <a:headEnd/>
                  <a:tailEnd/>
                </a:ln>
                <a:solidFill>
                  <a:schemeClr val="bg2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 panose="020B0806030902050204" pitchFamily="34" charset="0"/>
              </a:rPr>
              <a:t>Тихий Океан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81000"/>
            <a:ext cx="8229600" cy="6248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2400" b="1" smtClean="0">
                <a:solidFill>
                  <a:schemeClr val="hlink"/>
                </a:solidFill>
                <a:latin typeface="Comic Sans MS" pitchFamily="66" charset="0"/>
              </a:rPr>
              <a:t>Инди́йский океа́н</a:t>
            </a:r>
            <a:r>
              <a:rPr lang="ru-RU" sz="2400" smtClean="0">
                <a:solidFill>
                  <a:schemeClr val="hlink"/>
                </a:solidFill>
                <a:latin typeface="Comic Sans MS" pitchFamily="66" charset="0"/>
              </a:rPr>
              <a:t> — третий по размеру океан Земли, покрывающий около 20 % её водной поверхности.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ru-RU" sz="2400" smtClean="0">
              <a:solidFill>
                <a:schemeClr val="hlink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2400" smtClean="0">
                <a:solidFill>
                  <a:schemeClr val="hlink"/>
                </a:solidFill>
                <a:latin typeface="Comic Sans MS" pitchFamily="66" charset="0"/>
              </a:rPr>
              <a:t>Площадь 		76,2 млн км2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2400" smtClean="0">
                <a:solidFill>
                  <a:schemeClr val="hlink"/>
                </a:solidFill>
                <a:latin typeface="Comic Sans MS" pitchFamily="66" charset="0"/>
              </a:rPr>
              <a:t>Объём 		210 млн км3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ru-RU" sz="2400" smtClean="0">
              <a:solidFill>
                <a:schemeClr val="hlink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2400" smtClean="0">
                <a:solidFill>
                  <a:schemeClr val="hlink"/>
                </a:solidFill>
                <a:latin typeface="Comic Sans MS" pitchFamily="66" charset="0"/>
              </a:rPr>
              <a:t>На севере он ограничен Азией, на западе — Аравийским полуостровом и Африкой, на востоке — Индокитаем, Зондскими островами и Австралией, на юге — Южным океаном. Граница между Индийским и Атлантическим океаном проходит по 20° меридиану восточной долготы, между Индийским и Тихим океаном проходит по 147° меридиану восточной долготы. Самая северная точка Индийского океана находится примерно на 30° северной широты в Персидском заливе. Ширина Индийского океана составляет приблизительно 10 000 км между южными точками Австралии и Африки.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b="1" smtClean="0">
                <a:solidFill>
                  <a:schemeClr val="hlink"/>
                </a:solidFill>
                <a:latin typeface="Comic Sans MS" pitchFamily="66" charset="0"/>
              </a:rPr>
              <a:t>Климат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524000"/>
            <a:ext cx="87630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ru-RU" sz="2000" b="1" smtClean="0">
              <a:solidFill>
                <a:schemeClr val="hlink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2000" smtClean="0">
                <a:solidFill>
                  <a:schemeClr val="hlink"/>
                </a:solidFill>
                <a:latin typeface="Comic Sans MS" pitchFamily="66" charset="0"/>
              </a:rPr>
              <a:t>В данном регионе выделяются четыре вытянутых вдоль параллелей климатических пояса. В первом, расположенном севернее 10° южной широты, преобладает муссонный климат с частыми циклонами, перемещающимися в направлении побережий. Летом температура над океаном составляет 28-32°С, зимой понижается до 18-22°С. Вторая зона (пассатная) располагается между 10 и 30 градусом южной широты. В течение всего года здесь дуют юго-восточные ветры, особо сильные с июня по сентябрь. Средняя годовая температура достигает 25 °C. Третья климатическая зона лежит между 30 и 45 параллелью, в субтропических и умеренных широтах. Летом температура здесь достигает 10-22°С, а зимой — 6-17°С. Между 45 градусом южной широты и Антарктидой лежит четвертая зона субантарктического и антарктического климатических поясов, для которой характерны сильные ветры. Зимой температура здесь колеблется от −16 °C до 6 °C, а летом — от −4 °C до 10 °C.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05000"/>
            <a:ext cx="8610600" cy="4114800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ru-RU" sz="4000" smtClean="0">
                <a:solidFill>
                  <a:schemeClr val="hlink"/>
                </a:solidFill>
                <a:latin typeface="Comic Sans MS" pitchFamily="66" charset="0"/>
              </a:rPr>
              <a:t>Экономическое значение </a:t>
            </a:r>
            <a:br>
              <a:rPr lang="ru-RU" sz="4000" smtClean="0">
                <a:solidFill>
                  <a:schemeClr val="hlink"/>
                </a:solidFill>
                <a:latin typeface="Comic Sans MS" pitchFamily="66" charset="0"/>
              </a:rPr>
            </a:br>
            <a:r>
              <a:rPr lang="ru-RU" sz="4000" smtClean="0">
                <a:solidFill>
                  <a:schemeClr val="hlink"/>
                </a:solidFill>
                <a:latin typeface="Comic Sans MS" pitchFamily="66" charset="0"/>
              </a:rPr>
              <a:t>Индийского Океана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b="1" smtClean="0">
                <a:solidFill>
                  <a:schemeClr val="hlink"/>
                </a:solidFill>
                <a:latin typeface="Comic Sans MS" pitchFamily="66" charset="0"/>
              </a:rPr>
              <a:t>Рыбный промысел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ru-RU" sz="2800" b="1" smtClean="0"/>
          </a:p>
          <a:p>
            <a:pPr eaLnBrk="1" hangingPunct="1">
              <a:buFontTx/>
              <a:buNone/>
              <a:defRPr/>
            </a:pPr>
            <a:r>
              <a:rPr lang="ru-RU" sz="2800" smtClean="0">
                <a:solidFill>
                  <a:schemeClr val="hlink"/>
                </a:solidFill>
                <a:latin typeface="Comic Sans MS" pitchFamily="66" charset="0"/>
              </a:rPr>
              <a:t>Значение Индийского океана для мирового рыболовного промысла невелико: уловы здесь составляют лишь 5 % от общего объема. Главные промысловые рыбы здешних вод — тунец, сардина, хамса, несколько видов акул, барракуды и скаты; ловят здесь также креветок, омаров и лангустов.</a:t>
            </a:r>
            <a:endParaRPr lang="ru-RU" sz="2800" b="1" smtClean="0">
              <a:solidFill>
                <a:schemeClr val="hlink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b="1" smtClean="0">
                <a:solidFill>
                  <a:schemeClr val="hlink"/>
                </a:solidFill>
                <a:latin typeface="Comic Sans MS" pitchFamily="66" charset="0"/>
              </a:rPr>
              <a:t>Транспортные пути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ru-RU" b="1" smtClean="0">
              <a:solidFill>
                <a:schemeClr val="hlink"/>
              </a:solidFill>
              <a:latin typeface="Comic Sans MS" pitchFamily="66" charset="0"/>
            </a:endParaRPr>
          </a:p>
          <a:p>
            <a:pPr eaLnBrk="1" hangingPunct="1">
              <a:buFontTx/>
              <a:buNone/>
              <a:defRPr/>
            </a:pPr>
            <a:r>
              <a:rPr lang="ru-RU" smtClean="0">
                <a:solidFill>
                  <a:schemeClr val="hlink"/>
                </a:solidFill>
                <a:latin typeface="Comic Sans MS" pitchFamily="66" charset="0"/>
              </a:rPr>
              <a:t>Важнейшими транспортными путями Индийского океана являются маршруты из Персидского залива в Европу и Северную Америку, а также из Аденского залива в Индию, Индонезию, Австралию, Японию и Китай.</a:t>
            </a:r>
            <a:endParaRPr lang="ru-RU" b="1" smtClean="0">
              <a:solidFill>
                <a:schemeClr val="hlink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b="1" smtClean="0">
                <a:solidFill>
                  <a:schemeClr val="hlink"/>
                </a:solidFill>
                <a:latin typeface="Comic Sans MS" pitchFamily="66" charset="0"/>
              </a:rPr>
              <a:t>Полезные ископаемые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ru-RU" sz="2400" b="1" smtClean="0"/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2400" smtClean="0">
                <a:solidFill>
                  <a:schemeClr val="hlink"/>
                </a:solidFill>
                <a:latin typeface="Comic Sans MS" pitchFamily="66" charset="0"/>
              </a:rPr>
              <a:t>Важнейшими полезными ископаемыми Индийского океана являются нефть и природный газ. Их месторождения имеются на шельфах Персидского и Суэцкого заливов, в проливе Басса, на шельфе полуострова Индостан. На побережьях Мозамбика, островов Мадагаскар и Цейлон эксплуатируются ильменит, монацит, рутил, титанит и цирконий. У берегов Индии и Австралии имеются залежи барита и фосфорита, а в шельфовых зонах Индонезии, Таиланда и Малайзии в промышленных масштабах эксплуатируются месторождения касситерита и ильменита.</a:t>
            </a:r>
          </a:p>
          <a:p>
            <a:pPr eaLnBrk="1" hangingPunct="1">
              <a:lnSpc>
                <a:spcPct val="80000"/>
              </a:lnSpc>
              <a:defRPr/>
            </a:pPr>
            <a:endParaRPr lang="ru-RU" sz="2400" smtClean="0">
              <a:solidFill>
                <a:schemeClr val="hlink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WordArt 4"/>
          <p:cNvSpPr>
            <a:spLocks noChangeArrowheads="1" noChangeShapeType="1" noTextEdit="1"/>
          </p:cNvSpPr>
          <p:nvPr/>
        </p:nvSpPr>
        <p:spPr bwMode="auto">
          <a:xfrm>
            <a:off x="2057400" y="3886200"/>
            <a:ext cx="4495800" cy="2465388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14287"/>
              </a:avLst>
            </a:prstTxWarp>
          </a:bodyPr>
          <a:lstStyle/>
          <a:p>
            <a:r>
              <a:rPr lang="ru-RU" sz="3600" b="1" kern="10" spc="-360">
                <a:ln w="12700">
                  <a:solidFill>
                    <a:schemeClr val="hlink"/>
                  </a:solidFill>
                  <a:round/>
                  <a:headEnd/>
                  <a:tailEnd/>
                </a:ln>
                <a:solidFill>
                  <a:schemeClr val="bg2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 panose="020B0806030902050204" pitchFamily="34" charset="0"/>
              </a:rPr>
              <a:t>Океан</a:t>
            </a:r>
          </a:p>
        </p:txBody>
      </p:sp>
      <p:sp>
        <p:nvSpPr>
          <p:cNvPr id="28675" name="WordArt 6"/>
          <p:cNvSpPr>
            <a:spLocks noChangeArrowheads="1" noChangeShapeType="1" noTextEdit="1"/>
          </p:cNvSpPr>
          <p:nvPr/>
        </p:nvSpPr>
        <p:spPr bwMode="auto">
          <a:xfrm>
            <a:off x="152400" y="1066800"/>
            <a:ext cx="8839200" cy="2465388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14287"/>
              </a:avLst>
            </a:prstTxWarp>
          </a:bodyPr>
          <a:lstStyle/>
          <a:p>
            <a:r>
              <a:rPr lang="ru-RU" sz="3600" b="1" kern="10" spc="-360">
                <a:ln w="12700">
                  <a:solidFill>
                    <a:schemeClr val="hlink"/>
                  </a:solidFill>
                  <a:round/>
                  <a:headEnd/>
                  <a:tailEnd/>
                </a:ln>
                <a:solidFill>
                  <a:schemeClr val="bg2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 panose="020B0806030902050204" pitchFamily="34" charset="0"/>
              </a:rPr>
              <a:t>Северный Ледовитый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ru-RU" smtClean="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ru-RU" smtClean="0">
              <a:effectLst>
                <a:outerShdw blurRad="38100" dist="38100" dir="2700000" algn="tl">
                  <a:srgbClr val="010199"/>
                </a:outerShdw>
              </a:effectLst>
            </a:endParaRPr>
          </a:p>
        </p:txBody>
      </p:sp>
      <p:pic>
        <p:nvPicPr>
          <p:cNvPr id="29700" name="Picture 5" descr="Файл:Рельеф Сев. Лед. океана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0"/>
            <a:ext cx="7543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229600" cy="4953000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b="1" smtClean="0">
                <a:solidFill>
                  <a:schemeClr val="hlink"/>
                </a:solidFill>
                <a:latin typeface="Comic Sans MS" pitchFamily="66" charset="0"/>
              </a:rPr>
              <a:t>Се́верный Ледови́тый океа́н</a:t>
            </a:r>
            <a:r>
              <a:rPr lang="ru-RU" sz="2800" smtClean="0">
                <a:solidFill>
                  <a:schemeClr val="hlink"/>
                </a:solidFill>
                <a:latin typeface="Comic Sans MS" pitchFamily="66" charset="0"/>
              </a:rPr>
              <a:t> — наименьший по площади океан Земли, расположен между Евразией и Северной Америкой.</a:t>
            </a:r>
          </a:p>
          <a:p>
            <a:pPr eaLnBrk="1" hangingPunct="1">
              <a:buFontTx/>
              <a:buNone/>
              <a:defRPr/>
            </a:pPr>
            <a:r>
              <a:rPr lang="ru-RU" sz="2800" smtClean="0">
                <a:solidFill>
                  <a:schemeClr val="hlink"/>
                </a:solidFill>
                <a:latin typeface="Comic Sans MS" pitchFamily="66" charset="0"/>
              </a:rPr>
              <a:t>Площадь 				14,75 млн. кв. км</a:t>
            </a:r>
          </a:p>
          <a:p>
            <a:pPr eaLnBrk="1" hangingPunct="1">
              <a:buFontTx/>
              <a:buNone/>
              <a:defRPr/>
            </a:pPr>
            <a:r>
              <a:rPr lang="ru-RU" sz="2800" smtClean="0">
                <a:solidFill>
                  <a:schemeClr val="hlink"/>
                </a:solidFill>
                <a:latin typeface="Comic Sans MS" pitchFamily="66" charset="0"/>
              </a:rPr>
              <a:t>Средняя глубина 		1225 м</a:t>
            </a:r>
          </a:p>
          <a:p>
            <a:pPr eaLnBrk="1" hangingPunct="1">
              <a:buFontTx/>
              <a:buNone/>
              <a:defRPr/>
            </a:pPr>
            <a:r>
              <a:rPr lang="ru-RU" sz="2800" smtClean="0">
                <a:solidFill>
                  <a:schemeClr val="hlink"/>
                </a:solidFill>
                <a:latin typeface="Comic Sans MS" pitchFamily="66" charset="0"/>
              </a:rPr>
              <a:t>Наибольшая глубина 	5527 м</a:t>
            </a:r>
          </a:p>
          <a:p>
            <a:pPr eaLnBrk="1" hangingPunct="1">
              <a:buFontTx/>
              <a:buNone/>
              <a:defRPr/>
            </a:pPr>
            <a:r>
              <a:rPr lang="ru-RU" sz="2000" smtClean="0">
                <a:solidFill>
                  <a:schemeClr val="hlink"/>
                </a:solidFill>
                <a:latin typeface="Comic Sans MS" pitchFamily="66" charset="0"/>
              </a:rPr>
              <a:t>(Гренландское море)</a:t>
            </a:r>
            <a:r>
              <a:rPr lang="ru-RU" sz="2800" smtClean="0">
                <a:solidFill>
                  <a:schemeClr val="hlink"/>
                </a:solidFill>
                <a:latin typeface="Comic Sans MS" pitchFamily="66" charset="0"/>
              </a:rPr>
              <a:t> </a:t>
            </a:r>
          </a:p>
          <a:p>
            <a:pPr eaLnBrk="1" hangingPunct="1">
              <a:buFontTx/>
              <a:buNone/>
              <a:defRPr/>
            </a:pPr>
            <a:r>
              <a:rPr lang="ru-RU" sz="2800" smtClean="0">
                <a:solidFill>
                  <a:schemeClr val="hlink"/>
                </a:solidFill>
                <a:latin typeface="Comic Sans MS" pitchFamily="66" charset="0"/>
              </a:rPr>
              <a:t>Объём воды 			18,07 млн. км³.</a:t>
            </a:r>
          </a:p>
        </p:txBody>
      </p:sp>
    </p:spTree>
  </p:cSld>
  <p:clrMapOvr>
    <a:masterClrMapping/>
  </p:clrMapOvr>
  <p:transition>
    <p:fad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b="1" smtClean="0">
                <a:solidFill>
                  <a:schemeClr val="hlink"/>
                </a:solidFill>
                <a:latin typeface="Comic Sans MS" pitchFamily="66" charset="0"/>
              </a:rPr>
              <a:t>Побережье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endParaRPr lang="ru-RU" sz="2400" b="1" smtClean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smtClean="0">
                <a:solidFill>
                  <a:schemeClr val="hlink"/>
                </a:solidFill>
                <a:latin typeface="Comic Sans MS" pitchFamily="66" charset="0"/>
              </a:rPr>
              <a:t>Берега на западе Евразии преимущественно высокие, фьордные, на востоке — дельтовидные и лагунные, в Канадском Арктическом архипелаге — преимущественно низкие, ровные. Берега Евразии омывают моря: Норвежское, Баренцево, Белое, Карское, Лаптевых, Восточно-Сибирское и Чукотское; Северной Америки — Гренландское, Бофорта, Баффина, Гудзонов залив, заливы и проливы Канадского Арктического архипелага.</a:t>
            </a: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534400" cy="5791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2800" b="1" smtClean="0">
                <a:solidFill>
                  <a:schemeClr val="hlink"/>
                </a:solidFill>
                <a:latin typeface="Comic Sans MS" pitchFamily="66" charset="0"/>
              </a:rPr>
              <a:t>Ти́хий океа́н</a:t>
            </a:r>
            <a:r>
              <a:rPr lang="ru-RU" sz="2800" smtClean="0">
                <a:solidFill>
                  <a:schemeClr val="hlink"/>
                </a:solidFill>
                <a:latin typeface="Comic Sans MS" pitchFamily="66" charset="0"/>
              </a:rPr>
              <a:t> — самый большой океан на Земле.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2800" smtClean="0">
                <a:solidFill>
                  <a:schemeClr val="hlink"/>
                </a:solidFill>
                <a:latin typeface="Comic Sans MS" pitchFamily="66" charset="0"/>
              </a:rPr>
              <a:t>-Площадь с морями       	178,7 млн км².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2800" smtClean="0">
                <a:solidFill>
                  <a:schemeClr val="hlink"/>
                </a:solidFill>
                <a:latin typeface="Comic Sans MS" pitchFamily="66" charset="0"/>
              </a:rPr>
              <a:t>-Объём                           	710 млн км³.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2800" smtClean="0">
                <a:solidFill>
                  <a:schemeClr val="hlink"/>
                </a:solidFill>
                <a:latin typeface="Comic Sans MS" pitchFamily="66" charset="0"/>
              </a:rPr>
              <a:t>-Средняя глубина           	3980 м.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2800" smtClean="0">
                <a:solidFill>
                  <a:schemeClr val="hlink"/>
                </a:solidFill>
                <a:latin typeface="Comic Sans MS" pitchFamily="66" charset="0"/>
              </a:rPr>
              <a:t>-Максимальная глубина 	11022 м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2800" smtClean="0">
                <a:solidFill>
                  <a:schemeClr val="hlink"/>
                </a:solidFill>
                <a:latin typeface="Comic Sans MS" pitchFamily="66" charset="0"/>
              </a:rPr>
              <a:t>(Марианская впадина).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2800" smtClean="0">
                <a:solidFill>
                  <a:schemeClr val="hlink"/>
                </a:solidFill>
                <a:latin typeface="Comic Sans MS" pitchFamily="66" charset="0"/>
              </a:rPr>
              <a:t>-Тихий океан занимает половину всей водной поверхности Земли, и более тридцати процентов площади поверхности планеты.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smtClean="0">
                <a:solidFill>
                  <a:schemeClr val="hlink"/>
                </a:solidFill>
                <a:latin typeface="Comic Sans MS" pitchFamily="66" charset="0"/>
              </a:rPr>
              <a:t>-Через Тихий океан по 180 меридиану проходит линия перемены дат.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90600"/>
            <a:ext cx="8229600" cy="1384300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b="1" smtClean="0">
                <a:solidFill>
                  <a:schemeClr val="hlink"/>
                </a:solidFill>
                <a:latin typeface="Comic Sans MS" pitchFamily="66" charset="0"/>
              </a:rPr>
              <a:t>Государства побережья Северного Ледовитого океана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3124200"/>
            <a:ext cx="8229600" cy="4114800"/>
          </a:xfrm>
        </p:spPr>
        <p:txBody>
          <a:bodyPr/>
          <a:lstStyle/>
          <a:p>
            <a:pPr eaLnBrk="1" hangingPunct="1">
              <a:defRPr/>
            </a:pPr>
            <a:endParaRPr lang="ru-RU" b="1" smtClean="0">
              <a:solidFill>
                <a:schemeClr val="hlink"/>
              </a:solidFill>
              <a:latin typeface="Comic Sans MS" pitchFamily="66" charset="0"/>
            </a:endParaRPr>
          </a:p>
          <a:p>
            <a:pPr eaLnBrk="1" hangingPunct="1">
              <a:buFontTx/>
              <a:buNone/>
              <a:defRPr/>
            </a:pPr>
            <a:r>
              <a:rPr lang="ru-RU" smtClean="0">
                <a:solidFill>
                  <a:schemeClr val="hlink"/>
                </a:solidFill>
                <a:latin typeface="Comic Sans MS" pitchFamily="66" charset="0"/>
              </a:rPr>
              <a:t>Дания (Гренландия), Канада, Норвегия, Россия, Соединённые Штаты Америки.</a:t>
            </a:r>
          </a:p>
        </p:txBody>
      </p:sp>
    </p:spTree>
  </p:cSld>
  <p:clrMapOvr>
    <a:masterClrMapping/>
  </p:clrMapOvr>
  <p:transition>
    <p:fad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4000" b="1" smtClean="0">
                <a:solidFill>
                  <a:schemeClr val="hlink"/>
                </a:solidFill>
                <a:latin typeface="Comic Sans MS" pitchFamily="66" charset="0"/>
              </a:rPr>
              <a:t>Острова</a:t>
            </a:r>
            <a:br>
              <a:rPr lang="ru-RU" sz="4000" b="1" smtClean="0">
                <a:solidFill>
                  <a:schemeClr val="hlink"/>
                </a:solidFill>
                <a:latin typeface="Comic Sans MS" pitchFamily="66" charset="0"/>
              </a:rPr>
            </a:br>
            <a:endParaRPr lang="ru-RU" sz="4000" b="1" smtClean="0">
              <a:solidFill>
                <a:schemeClr val="hlink"/>
              </a:solidFill>
              <a:latin typeface="Comic Sans MS" pitchFamily="66" charset="0"/>
            </a:endParaRP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  <a:defRPr/>
            </a:pPr>
            <a:r>
              <a:rPr lang="ru-RU" sz="2800" smtClean="0">
                <a:solidFill>
                  <a:schemeClr val="hlink"/>
                </a:solidFill>
                <a:latin typeface="Comic Sans MS" pitchFamily="66" charset="0"/>
              </a:rPr>
              <a:t>По количеству островов Северный Ледовитый океан занимает второе место после Тихого океана. Крупнейшие острова и архипелаги материкового происхождения: Канадский Арктический архипелаг, Баффинова Земля, Гренландия, Шпицберген, Земля Франца-Иосифа, Новая Земля, Северная Земля, Новосибирские острова, остров Врангеля.</a:t>
            </a:r>
          </a:p>
        </p:txBody>
      </p:sp>
    </p:spTree>
  </p:cSld>
  <p:clrMapOvr>
    <a:masterClrMapping/>
  </p:clrMapOvr>
  <p:transition>
    <p:fad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4000" b="1" smtClean="0">
                <a:solidFill>
                  <a:schemeClr val="hlink"/>
                </a:solidFill>
                <a:latin typeface="Comic Sans MS" pitchFamily="66" charset="0"/>
              </a:rPr>
              <a:t>Климат</a:t>
            </a:r>
            <a:br>
              <a:rPr lang="ru-RU" sz="4000" b="1" smtClean="0">
                <a:solidFill>
                  <a:schemeClr val="hlink"/>
                </a:solidFill>
                <a:latin typeface="Comic Sans MS" pitchFamily="66" charset="0"/>
              </a:rPr>
            </a:br>
            <a:endParaRPr lang="ru-RU" sz="4000" b="1" smtClean="0">
              <a:solidFill>
                <a:schemeClr val="hlink"/>
              </a:solidFill>
              <a:latin typeface="Comic Sans MS" pitchFamily="66" charset="0"/>
            </a:endParaRP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229600" cy="4800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2400" smtClean="0">
                <a:solidFill>
                  <a:schemeClr val="hlink"/>
                </a:solidFill>
                <a:latin typeface="Comic Sans MS" pitchFamily="66" charset="0"/>
              </a:rPr>
              <a:t>Климат арктический. В зимние месяцы (январь-апрель) над Арктическим бассейном располагается область высокого давления (Арктический антициклон), летом формируется область сравнительно низкого давления. Во все сезоны сюда с Атлантики проникают циклоны, принося облачность, осадки, ветер до 15—20 м/с. Над Северо-Европейским бассейном в течение всего года господствует ложбина Исландского минимума, а над Гренландией — максимума атмосферного давления. Через Северо-Европейский бассейн проходит большое количество циклонов, вызывающих резкие перемены погоды, обильные осадки и туманы. Температура воды зимой колеблется от 0° до -4°, летом от 0° до +6°.</a:t>
            </a:r>
          </a:p>
        </p:txBody>
      </p:sp>
    </p:spTree>
  </p:cSld>
  <p:clrMapOvr>
    <a:masterClrMapping/>
  </p:clrMapOvr>
  <p:transition>
    <p:fad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4000" b="1" smtClean="0">
                <a:solidFill>
                  <a:schemeClr val="hlink"/>
                </a:solidFill>
                <a:latin typeface="Comic Sans MS" pitchFamily="66" charset="0"/>
              </a:rPr>
              <a:t>Лёд</a:t>
            </a:r>
            <a:br>
              <a:rPr lang="ru-RU" sz="4000" b="1" smtClean="0">
                <a:solidFill>
                  <a:schemeClr val="hlink"/>
                </a:solidFill>
                <a:latin typeface="Comic Sans MS" pitchFamily="66" charset="0"/>
              </a:rPr>
            </a:br>
            <a:endParaRPr lang="ru-RU" sz="4000" b="1" smtClean="0">
              <a:solidFill>
                <a:schemeClr val="hlink"/>
              </a:solidFill>
              <a:latin typeface="Comic Sans MS" pitchFamily="66" charset="0"/>
            </a:endParaRP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5257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2800" smtClean="0">
                <a:solidFill>
                  <a:schemeClr val="hlink"/>
                </a:solidFill>
                <a:latin typeface="Comic Sans MS" pitchFamily="66" charset="0"/>
              </a:rPr>
              <a:t>Зимой 9/10 площади Северного Ледовитого океана покрыто дрейфующими льдами, преимущественно многолетними (толщина около 4,5 м), и припаем (в прибрежной зоне). Общий объём льда составляет около 26 тыс. км3. В морях Баффина и Гренландском обычны айсберги. В Арктическом бассейне дрейфуют (по 6 и более лет) так называемые ледяные острова, образующиеся из шельфовых ледников Канадского Арктического архипелага; их толщина достигает 30—35 м, вследствие чего их удобно использовать для работы многолетних дрейфующих станций.</a:t>
            </a:r>
          </a:p>
        </p:txBody>
      </p:sp>
    </p:spTree>
  </p:cSld>
  <p:clrMapOvr>
    <a:masterClrMapping/>
  </p:clrMapOvr>
  <p:transition>
    <p:fad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b="1" smtClean="0">
                <a:solidFill>
                  <a:schemeClr val="hlink"/>
                </a:solidFill>
                <a:latin typeface="Comic Sans MS" pitchFamily="66" charset="0"/>
              </a:rPr>
              <a:t>Флора и фауна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smtClean="0">
                <a:solidFill>
                  <a:schemeClr val="hlink"/>
                </a:solidFill>
                <a:latin typeface="Comic Sans MS" pitchFamily="66" charset="0"/>
                <a:hlinkClick r:id="rId2" tooltip="Увеличить"/>
              </a:rPr>
              <a:t> </a:t>
            </a:r>
            <a:endParaRPr lang="ru-RU" sz="2400" smtClean="0">
              <a:solidFill>
                <a:schemeClr val="hlink"/>
              </a:solidFill>
              <a:latin typeface="Comic Sans MS" pitchFamily="66" charset="0"/>
              <a:hlinkClick r:id="rId3" tooltip="Белый медведь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z="2400" smtClean="0">
                <a:solidFill>
                  <a:schemeClr val="hlink"/>
                </a:solidFill>
                <a:latin typeface="Comic Sans MS" pitchFamily="66" charset="0"/>
              </a:rPr>
              <a:t>Растительный и животный мир Северного Ледовитого океана представлен арктическими и атлантическими формами. Число видов и особей организмов убывает в направлении к полюсу. Однако во всём Северном Ледовитом океане интенсивно развивается фитопланктон, в том числе и среди льдов Арктического бассейна. Животный мир более разнообразен в Северо-Европейском бассейне, главным образом рыбы: сельдь, треска, морской окунь, пикша; в Арктическом бассейне — белый медведь, морж, тюлени, нарвал, белуха.</a:t>
            </a:r>
          </a:p>
        </p:txBody>
      </p:sp>
    </p:spTree>
  </p:cSld>
  <p:clrMapOvr>
    <a:masterClrMapping/>
  </p:clrMapOvr>
  <p:transition>
    <p:fade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WordArt 4"/>
          <p:cNvSpPr>
            <a:spLocks noChangeArrowheads="1" noChangeShapeType="1" noTextEdit="1"/>
          </p:cNvSpPr>
          <p:nvPr/>
        </p:nvSpPr>
        <p:spPr bwMode="auto">
          <a:xfrm>
            <a:off x="762000" y="2209800"/>
            <a:ext cx="7315200" cy="2465388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14287"/>
              </a:avLst>
            </a:prstTxWarp>
          </a:bodyPr>
          <a:lstStyle/>
          <a:p>
            <a:r>
              <a:rPr lang="ru-RU" sz="3600" b="1" kern="10" spc="-360">
                <a:ln w="12700">
                  <a:solidFill>
                    <a:schemeClr val="hlink"/>
                  </a:solidFill>
                  <a:round/>
                  <a:headEnd/>
                  <a:tailEnd/>
                </a:ln>
                <a:solidFill>
                  <a:schemeClr val="bg2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 panose="020B0806030902050204" pitchFamily="34" charset="0"/>
              </a:rPr>
              <a:t>Южный Океан</a:t>
            </a:r>
          </a:p>
        </p:txBody>
      </p:sp>
    </p:spTree>
  </p:cSld>
  <p:clrMapOvr>
    <a:masterClrMapping/>
  </p:clrMapOvr>
  <p:transition>
    <p:fad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8006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ru-RU" b="1" smtClean="0">
                <a:solidFill>
                  <a:schemeClr val="hlink"/>
                </a:solidFill>
                <a:latin typeface="Comic Sans MS" pitchFamily="66" charset="0"/>
              </a:rPr>
              <a:t>Ю́жный океа́н</a:t>
            </a:r>
            <a:r>
              <a:rPr lang="ru-RU" smtClean="0">
                <a:solidFill>
                  <a:schemeClr val="hlink"/>
                </a:solidFill>
                <a:latin typeface="Comic Sans MS" pitchFamily="66" charset="0"/>
              </a:rPr>
              <a:t> (или </a:t>
            </a:r>
            <a:r>
              <a:rPr lang="ru-RU" b="1" smtClean="0">
                <a:solidFill>
                  <a:schemeClr val="hlink"/>
                </a:solidFill>
                <a:latin typeface="Comic Sans MS" pitchFamily="66" charset="0"/>
              </a:rPr>
              <a:t>Антарктический океан</a:t>
            </a:r>
            <a:r>
              <a:rPr lang="ru-RU" smtClean="0">
                <a:solidFill>
                  <a:schemeClr val="hlink"/>
                </a:solidFill>
                <a:latin typeface="Comic Sans MS" pitchFamily="66" charset="0"/>
              </a:rPr>
              <a:t>) — четвёртый по размеру океан Земли, окружающий Антарктиду.</a:t>
            </a:r>
          </a:p>
          <a:p>
            <a:pPr eaLnBrk="1" hangingPunct="1">
              <a:buFontTx/>
              <a:buNone/>
              <a:defRPr/>
            </a:pPr>
            <a:r>
              <a:rPr lang="ru-RU" sz="2800" smtClean="0">
                <a:solidFill>
                  <a:schemeClr val="hlink"/>
                </a:solidFill>
                <a:latin typeface="Comic Sans MS" pitchFamily="66" charset="0"/>
              </a:rPr>
              <a:t>Площадь</a:t>
            </a:r>
            <a:r>
              <a:rPr lang="ru-RU" smtClean="0">
                <a:solidFill>
                  <a:schemeClr val="hlink"/>
                </a:solidFill>
                <a:latin typeface="Comic Sans MS" pitchFamily="66" charset="0"/>
              </a:rPr>
              <a:t> 				20 327 тыс.кв.км </a:t>
            </a:r>
          </a:p>
          <a:p>
            <a:pPr eaLnBrk="1" hangingPunct="1">
              <a:buFontTx/>
              <a:buNone/>
              <a:defRPr/>
            </a:pPr>
            <a:r>
              <a:rPr lang="ru-RU" sz="2000" smtClean="0">
                <a:solidFill>
                  <a:schemeClr val="hlink"/>
                </a:solidFill>
                <a:latin typeface="Comic Sans MS" pitchFamily="66" charset="0"/>
              </a:rPr>
              <a:t>				(если принять северной границей 				океана 60-й градус южной широты)</a:t>
            </a:r>
            <a:r>
              <a:rPr lang="ru-RU" smtClean="0">
                <a:solidFill>
                  <a:schemeClr val="hlink"/>
                </a:solidFill>
                <a:latin typeface="Comic Sans MS" pitchFamily="66" charset="0"/>
              </a:rPr>
              <a:t> </a:t>
            </a:r>
          </a:p>
          <a:p>
            <a:pPr eaLnBrk="1" hangingPunct="1">
              <a:buFontTx/>
              <a:buNone/>
              <a:defRPr/>
            </a:pPr>
            <a:r>
              <a:rPr lang="ru-RU" sz="2800" smtClean="0">
                <a:solidFill>
                  <a:schemeClr val="hlink"/>
                </a:solidFill>
                <a:latin typeface="Comic Sans MS" pitchFamily="66" charset="0"/>
              </a:rPr>
              <a:t>Наибольшая глубина</a:t>
            </a:r>
            <a:r>
              <a:rPr lang="ru-RU" smtClean="0">
                <a:solidFill>
                  <a:schemeClr val="hlink"/>
                </a:solidFill>
                <a:latin typeface="Comic Sans MS" pitchFamily="66" charset="0"/>
              </a:rPr>
              <a:t>  	7235 м.</a:t>
            </a:r>
          </a:p>
          <a:p>
            <a:pPr eaLnBrk="1" hangingPunct="1">
              <a:buFontTx/>
              <a:buNone/>
              <a:defRPr/>
            </a:pPr>
            <a:r>
              <a:rPr lang="ru-RU" smtClean="0">
                <a:solidFill>
                  <a:schemeClr val="hlink"/>
                </a:solidFill>
                <a:latin typeface="Comic Sans MS" pitchFamily="66" charset="0"/>
              </a:rPr>
              <a:t>   </a:t>
            </a:r>
            <a:r>
              <a:rPr lang="ru-RU" sz="2000" smtClean="0">
                <a:solidFill>
                  <a:schemeClr val="hlink"/>
                </a:solidFill>
                <a:latin typeface="Comic Sans MS" pitchFamily="66" charset="0"/>
              </a:rPr>
              <a:t>(Южно-Сандвичев жёлоб)</a:t>
            </a:r>
            <a:r>
              <a:rPr lang="ru-RU" smtClean="0">
                <a:solidFill>
                  <a:schemeClr val="hlink"/>
                </a:solidFill>
                <a:latin typeface="Comic Sans MS" pitchFamily="66" charset="0"/>
              </a:rPr>
              <a:t> </a:t>
            </a:r>
          </a:p>
        </p:txBody>
      </p:sp>
    </p:spTree>
  </p:cSld>
  <p:clrMapOvr>
    <a:masterClrMapping/>
  </p:clrMapOvr>
  <p:transition>
    <p:fade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mtClean="0">
                <a:solidFill>
                  <a:schemeClr val="hlink"/>
                </a:solidFill>
                <a:latin typeface="Comic Sans MS" pitchFamily="66" charset="0"/>
              </a:rPr>
              <a:t>Моря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smtClean="0">
                <a:solidFill>
                  <a:schemeClr val="hlink"/>
                </a:solidFill>
                <a:latin typeface="Comic Sans MS" pitchFamily="66" charset="0"/>
              </a:rPr>
              <a:t>		</a:t>
            </a:r>
            <a:r>
              <a:rPr lang="ru-RU" sz="2800" smtClean="0">
                <a:solidFill>
                  <a:schemeClr val="hlink"/>
                </a:solidFill>
                <a:latin typeface="Comic Sans MS" pitchFamily="66" charset="0"/>
              </a:rPr>
              <a:t>У берегов Антарктиды выделяется 13 морей: Уэдделла, Скоша, Беллинсгаузена, Росса, Амундсена, Дейвиса, Лазарева, Рисер-Ларсена, Космонавтов, Содружества, Моусона, Дюрвиля, Сомова. Важнейшие острова Южного океана: Фолклендские (Мальвинские), Кергелен, Южная Георгия, Южные Шетлендские, Южные Оркнейские, Южные Сандвичевы. Антарктический шельф погружен до глубины 500 метров.</a:t>
            </a:r>
            <a:r>
              <a:rPr lang="ru-RU" sz="2800" smtClean="0"/>
              <a:t> </a:t>
            </a:r>
          </a:p>
        </p:txBody>
      </p:sp>
    </p:spTree>
  </p:cSld>
  <p:clrMapOvr>
    <a:masterClrMapping/>
  </p:clrMapOvr>
  <p:transition>
    <p:fade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b="1" smtClean="0">
                <a:solidFill>
                  <a:schemeClr val="hlink"/>
                </a:solidFill>
                <a:latin typeface="Comic Sans MS" pitchFamily="66" charset="0"/>
              </a:rPr>
              <a:t>Климат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447800"/>
            <a:ext cx="8839200" cy="5181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ru-RU" sz="2400" b="1" smtClean="0">
              <a:solidFill>
                <a:schemeClr val="hlink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400" smtClean="0">
                <a:solidFill>
                  <a:schemeClr val="hlink"/>
                </a:solidFill>
                <a:latin typeface="Comic Sans MS" pitchFamily="66" charset="0"/>
              </a:rPr>
              <a:t>		</a:t>
            </a:r>
            <a:r>
              <a:rPr lang="ru-RU" sz="2400" smtClean="0">
                <a:solidFill>
                  <a:schemeClr val="hlink"/>
                </a:solidFill>
                <a:latin typeface="Comic Sans MS" pitchFamily="66" charset="0"/>
              </a:rPr>
              <a:t>Морские температуры изменяются от приблизительно −2 до 10 °C. Циклоническое движение штормов в восточном направлении вокруг континента и часто становится интенсивным из-за температурного контраста между льдом и открытым океаном. У океанской области от широты 40 градусов южной широты к Южному полярному кругу наблюдаются самые сильные средние ветры на Земле. Зимой океан замерзает до 65 градусов южной широты в Тихоокеанском секторе и 55 градусов южной широты в Атлантическом секторе, понижая поверхностные температуры значительно ниже 0 градусов Цельсия; в некоторых прибрежных пунктах постоянные сильные ветры оставляют береговую линию свободной ото льда в течение зимы.</a:t>
            </a:r>
          </a:p>
        </p:txBody>
      </p:sp>
    </p:spTree>
  </p:cSld>
  <p:clrMapOvr>
    <a:masterClrMapping/>
  </p:clrMapOvr>
  <p:transition>
    <p:fade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b="1" smtClean="0">
                <a:solidFill>
                  <a:schemeClr val="hlink"/>
                </a:solidFill>
                <a:latin typeface="Comic Sans MS" pitchFamily="66" charset="0"/>
              </a:rPr>
              <a:t>Флора и фауна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72440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buFont typeface="Tahoma" panose="020B0604030504040204" pitchFamily="34" charset="0"/>
              <a:buNone/>
              <a:defRPr/>
            </a:pPr>
            <a:r>
              <a:rPr lang="en-US" smtClean="0">
                <a:solidFill>
                  <a:schemeClr val="hlink"/>
                </a:solidFill>
                <a:latin typeface="Comic Sans MS" pitchFamily="66" charset="0"/>
              </a:rPr>
              <a:t>		</a:t>
            </a:r>
            <a:r>
              <a:rPr lang="ru-RU" smtClean="0">
                <a:solidFill>
                  <a:schemeClr val="hlink"/>
                </a:solidFill>
                <a:latin typeface="Comic Sans MS" pitchFamily="66" charset="0"/>
              </a:rPr>
              <a:t>Несмотря на суровый климат, Южный океан богат жизнью. Здесь огромные массы фито- и зоопланктона, криля, обильны губки и иглокожие, несколько семейств рыб, в особенности нототении. Из птиц многочисленны буревестники, поморники, пингвины. Обитают киты (синий кит, финвал, сейвал, горбач и др.) и тюлени (тюлень Уэдделла, тюлень-крабоед, морской леопард, морской котик)</a:t>
            </a:r>
            <a:r>
              <a:rPr lang="en-US" smtClean="0">
                <a:solidFill>
                  <a:schemeClr val="hlink"/>
                </a:solidFill>
                <a:latin typeface="Comic Sans MS" pitchFamily="66" charset="0"/>
              </a:rPr>
              <a:t>.</a:t>
            </a:r>
            <a:endParaRPr lang="ru-RU" smtClean="0">
              <a:solidFill>
                <a:schemeClr val="hlink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b="1" smtClean="0">
                <a:solidFill>
                  <a:schemeClr val="hlink"/>
                </a:solidFill>
                <a:latin typeface="Comic Sans MS" pitchFamily="66" charset="0"/>
              </a:rPr>
              <a:t>Рельеф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114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2400" smtClean="0">
                <a:solidFill>
                  <a:schemeClr val="hlink"/>
                </a:solidFill>
                <a:latin typeface="Comic Sans MS" pitchFamily="66" charset="0"/>
              </a:rPr>
              <a:t>Рельеф дна разнообразен.  На востоке — Восточно-Тихоокеанское поднятие, в центральной части много котловин (Северо-Восточная, Северо-Западная, Центральная, Восточная, Южная и др.), глубоководные желоба: на севере — Алеутский, Курило-Камчатский, Идзу-Бонинский; на западе — Марианский (с максимальной глубиной Мирового океана — 11 022 м), Филиппинский и др.; на востоке — Центрально-Американский, Перуанский и другие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2400" smtClean="0">
                <a:solidFill>
                  <a:schemeClr val="hlink"/>
                </a:solidFill>
                <a:latin typeface="Comic Sans MS" pitchFamily="66" charset="0"/>
              </a:rPr>
              <a:t>В Тихом океане можно различить, литоральной и сублиторальной зоны, переходную зону (до 500—1000 м), батиаль, абиссаль и ультраабиссаль, или зону глубоководных желобов (от 6—7 до 11 тысяч м).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8229600" cy="138430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4000" b="1" smtClean="0">
                <a:solidFill>
                  <a:schemeClr val="hlink"/>
                </a:solidFill>
                <a:latin typeface="Comic Sans MS" pitchFamily="66" charset="0"/>
              </a:rPr>
              <a:t>Течения</a:t>
            </a:r>
            <a:r>
              <a:rPr lang="ru-RU" sz="4000" b="1" smtClean="0"/>
              <a:t/>
            </a:r>
            <a:br>
              <a:rPr lang="ru-RU" sz="4000" b="1" smtClean="0"/>
            </a:br>
            <a:endParaRPr lang="ru-RU" sz="4000" b="1" smtClean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2800" smtClean="0">
                <a:solidFill>
                  <a:schemeClr val="hlink"/>
                </a:solidFill>
                <a:latin typeface="Comic Sans MS" pitchFamily="66" charset="0"/>
              </a:rPr>
              <a:t>Основные поверхностные течения: в северной части Тихого океана — тёплые Куросио, Северо-Тихоокеанское и Аляскинское и холодные Калифорнийское и Курильское; в южной части — тёплые Южно-Пассатное,Японское и Восточно-Австралийское и холодные Западных Ветров и Перуанское. Температура воды на поверхности у экватора от 26 до 29 °C, в приполярных областях до −0,5 °C. Солёность 30-36,5 ‰.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b="1" smtClean="0">
                <a:solidFill>
                  <a:schemeClr val="hlink"/>
                </a:solidFill>
                <a:latin typeface="Comic Sans MS" pitchFamily="66" charset="0"/>
              </a:rPr>
              <a:t>Климат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5105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ru-RU" sz="2400" b="1" smtClean="0"/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2400" smtClean="0">
                <a:solidFill>
                  <a:schemeClr val="hlink"/>
                </a:solidFill>
                <a:latin typeface="Comic Sans MS" pitchFamily="66" charset="0"/>
              </a:rPr>
              <a:t>В Тихом океане можно выделить все климатические зоны, свойственные земному шару. Между тропиком Рака и тропиком Козерога располагается самая широкая климатическая зона — экваториальный пояс. В течение целого года температура здесь не опускается ниже 20 °C. Годовые колебания температуры воздуха невелики, а годовая сумма осадков превышает 2000 мм. Для данного региона характерны частые тропические циклоны. Севернее и южнее этой зоны располагаются тропические климатические пояса, далее — субтропические и умеренные, соседствующие с приполярными зонами. На температурные характеристики океанских вод значительное влияние оказывает Антарктида.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38430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b="1" smtClean="0">
                <a:solidFill>
                  <a:schemeClr val="hlink"/>
                </a:solidFill>
                <a:latin typeface="Comic Sans MS" pitchFamily="66" charset="0"/>
              </a:rPr>
              <a:t>Флора и фауна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371600"/>
            <a:ext cx="8839200" cy="47244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ru-RU" sz="2000" b="1" smtClean="0"/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ru-RU" sz="2000" smtClean="0">
                <a:solidFill>
                  <a:schemeClr val="hlink"/>
                </a:solidFill>
                <a:latin typeface="Comic Sans MS" pitchFamily="66" charset="0"/>
              </a:rPr>
              <a:t>Тихий океан отличается богатейшей фауной, в тропической и субтропической зонах между побережьями Азии и Австралии (здесь огромные территории заняты коралловыми рифами и мангровыми зарослями) общей с Индийским океаном. Из эндемиков следует назвать моллюсков наутилусов, ядовитых морских змей и единственный вид морских насекомых — водомерок рода </a:t>
            </a:r>
            <a:r>
              <a:rPr lang="ru-RU" sz="2000" i="1" smtClean="0">
                <a:solidFill>
                  <a:schemeClr val="hlink"/>
                </a:solidFill>
                <a:latin typeface="Comic Sans MS" pitchFamily="66" charset="0"/>
              </a:rPr>
              <a:t>Halobates</a:t>
            </a:r>
            <a:r>
              <a:rPr lang="ru-RU" sz="2000" smtClean="0">
                <a:solidFill>
                  <a:schemeClr val="hlink"/>
                </a:solidFill>
                <a:latin typeface="Comic Sans MS" pitchFamily="66" charset="0"/>
              </a:rPr>
              <a:t>. Из 100 тысяч видов животных 3 тысячи представлены рыбами, из них около 75 % эндемичны. Воды у островов Фиджи населяют многочисленные популяции актиний. Рыбы семейства помацентровых прекрасно чувствуют себя среди жгучих щупалец этих животных. Из млекопитающих здесь обитают, среди прочих, моржи, тюлени и каланы. Морской лев населяет побережья Калифорнийского полуострова, Галапагосских островов и Японии. Длина его тела достигает 2,5 м. Эти животные легко поддаются дрессировке, поэтому их часто можно увидеть в цирках и океанариумах.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0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2895600"/>
            <a:ext cx="8229600" cy="1384300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4800" smtClean="0">
                <a:solidFill>
                  <a:schemeClr val="hlink"/>
                </a:solidFill>
                <a:latin typeface="Comic Sans MS" pitchFamily="66" charset="0"/>
              </a:rPr>
              <a:t>Экономическое значение </a:t>
            </a:r>
            <a:br>
              <a:rPr lang="ru-RU" sz="4800" smtClean="0">
                <a:solidFill>
                  <a:schemeClr val="hlink"/>
                </a:solidFill>
                <a:latin typeface="Comic Sans MS" pitchFamily="66" charset="0"/>
              </a:rPr>
            </a:br>
            <a:r>
              <a:rPr lang="ru-RU" sz="4800" smtClean="0">
                <a:solidFill>
                  <a:schemeClr val="hlink"/>
                </a:solidFill>
                <a:latin typeface="Comic Sans MS" pitchFamily="66" charset="0"/>
              </a:rPr>
              <a:t>Тихого Океана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4000" b="1" smtClean="0">
                <a:solidFill>
                  <a:schemeClr val="hlink"/>
                </a:solidFill>
                <a:latin typeface="Comic Sans MS" pitchFamily="66" charset="0"/>
              </a:rPr>
              <a:t>Рыбный промысел</a:t>
            </a:r>
            <a:r>
              <a:rPr lang="ru-RU" sz="4000" b="1" smtClean="0"/>
              <a:t/>
            </a:r>
            <a:br>
              <a:rPr lang="ru-RU" sz="4000" b="1" smtClean="0"/>
            </a:br>
            <a:endParaRPr lang="ru-RU" sz="4000" b="1" smtClean="0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2296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smtClean="0">
                <a:solidFill>
                  <a:schemeClr val="hlink"/>
                </a:solidFill>
                <a:latin typeface="Comic Sans MS" pitchFamily="66" charset="0"/>
              </a:rPr>
              <a:t>Северная часть Тихого океана изобилует промысловой рыбой (лососем, сардиной, минтаем, морским окунем, сельдью, тунцом и треской). На акваторию Тихого океана приходится около 60 % мирового улова рыбы (в основном это Япония, Китай, Россия, Перу, США и Тайланд). Ведётся добыча крабов, креветок, устриц.</a:t>
            </a:r>
            <a:endParaRPr lang="ru-RU" b="1" smtClean="0">
              <a:solidFill>
                <a:schemeClr val="hlink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кеан">
  <a:themeElements>
    <a:clrScheme name="Океан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Океан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Океан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Ocean</Template>
  <TotalTime>90</TotalTime>
  <Words>1464</Words>
  <Application>Microsoft Office PowerPoint</Application>
  <PresentationFormat>Экран (4:3)</PresentationFormat>
  <Paragraphs>113</Paragraphs>
  <Slides>39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39</vt:i4>
      </vt:variant>
    </vt:vector>
  </HeadingPairs>
  <TitlesOfParts>
    <vt:vector size="45" baseType="lpstr">
      <vt:lpstr>Tahoma</vt:lpstr>
      <vt:lpstr>Arial</vt:lpstr>
      <vt:lpstr>Wingdings</vt:lpstr>
      <vt:lpstr>Calibri</vt:lpstr>
      <vt:lpstr>Comic Sans MS</vt:lpstr>
      <vt:lpstr>Океан</vt:lpstr>
      <vt:lpstr>Презентация PowerPoint</vt:lpstr>
      <vt:lpstr>Презентация PowerPoint</vt:lpstr>
      <vt:lpstr>Презентация PowerPoint</vt:lpstr>
      <vt:lpstr>Рельеф</vt:lpstr>
      <vt:lpstr>Течения </vt:lpstr>
      <vt:lpstr>Климат</vt:lpstr>
      <vt:lpstr>Флора и фауна</vt:lpstr>
      <vt:lpstr>Экономическое значение  Тихого Океана</vt:lpstr>
      <vt:lpstr>Рыбный промысел </vt:lpstr>
      <vt:lpstr>Транспортные пути </vt:lpstr>
      <vt:lpstr>Государства побережья Тихого океана </vt:lpstr>
      <vt:lpstr>Полезные ископаемые</vt:lpstr>
      <vt:lpstr>Презентация PowerPoint</vt:lpstr>
      <vt:lpstr>Презентация PowerPoint</vt:lpstr>
      <vt:lpstr>Моря и Заливы</vt:lpstr>
      <vt:lpstr>Острова</vt:lpstr>
      <vt:lpstr>Течения</vt:lpstr>
      <vt:lpstr>Государства побережья Атлантического океана </vt:lpstr>
      <vt:lpstr>Презентация PowerPoint</vt:lpstr>
      <vt:lpstr>Презентация PowerPoint</vt:lpstr>
      <vt:lpstr>Климат</vt:lpstr>
      <vt:lpstr>Презентация PowerPoint</vt:lpstr>
      <vt:lpstr>Рыбный промысел</vt:lpstr>
      <vt:lpstr>Транспортные пути</vt:lpstr>
      <vt:lpstr>Полезные ископаемые</vt:lpstr>
      <vt:lpstr>Презентация PowerPoint</vt:lpstr>
      <vt:lpstr>Презентация PowerPoint</vt:lpstr>
      <vt:lpstr>Презентация PowerPoint</vt:lpstr>
      <vt:lpstr>Побережье</vt:lpstr>
      <vt:lpstr>Государства побережья Северного Ледовитого океана</vt:lpstr>
      <vt:lpstr>Острова </vt:lpstr>
      <vt:lpstr>Климат </vt:lpstr>
      <vt:lpstr>Лёд </vt:lpstr>
      <vt:lpstr>Флора и фауна</vt:lpstr>
      <vt:lpstr>Презентация PowerPoint</vt:lpstr>
      <vt:lpstr>Презентация PowerPoint</vt:lpstr>
      <vt:lpstr>Моря</vt:lpstr>
      <vt:lpstr>Климат</vt:lpstr>
      <vt:lpstr>Флора и фауна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admin</cp:lastModifiedBy>
  <cp:revision>2</cp:revision>
  <cp:lastPrinted>1601-01-01T00:00:00Z</cp:lastPrinted>
  <dcterms:created xsi:type="dcterms:W3CDTF">1601-01-01T00:00:00Z</dcterms:created>
  <dcterms:modified xsi:type="dcterms:W3CDTF">2015-04-08T14:04:55Z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