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4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5807D5-4556-4E97-A82F-2AF57DA637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059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E1C2F2-5968-41BF-98C1-37281CE5D3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3649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BCF8CD-73D9-4574-859D-1674EA970C4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702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E05F3A-8B9D-4333-A9A2-556F8D6268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2542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37349D-6BD1-4B84-89B9-2989C485960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61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4EB6C8-7CA9-48B1-89B4-A7D71D53E1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3522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AAF037-E3AD-4CFD-8473-A2CF731AC9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3774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EC172-F657-4163-BE75-0741ECB11F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628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D7800D-5794-44B8-B7CB-8E7985B7DE1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8302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31A8D1-2028-4C4B-9076-68094B2406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201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D32185-765D-49E6-A695-5543460E67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761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97E44B9-9538-4DB8-8F65-F047FB73B5E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hyperlink" Target="http://ru.wikipedia.org/wiki/%D0%93%D0%B5%D0%BE%D0%B3%D1%80%D0%B0%D1%84%D0%B8%D1%87%D0%B5%D1%81%D0%BA%D0%B8%D0%B5_%D0%BA%D0%BE%D0%BE%D1%80%D0%B4%D0%B8%D0%BD%D0%B0%D1%82%D1%8B" TargetMode="External"/><Relationship Id="rId18" Type="http://schemas.openxmlformats.org/officeDocument/2006/relationships/hyperlink" Target="http://ru.wikipedia.org/wiki/%D0%A0%D0%BE%D1%81%D1%81%D0%B8%D1%8F" TargetMode="External"/><Relationship Id="rId3" Type="http://schemas.openxmlformats.org/officeDocument/2006/relationships/image" Target="http://upload.wikimedia.org/wikipedia/commons/thumb/9/9a/Erioll_world.svg/18px-Erioll_world.svg.png" TargetMode="External"/><Relationship Id="rId21" Type="http://schemas.openxmlformats.org/officeDocument/2006/relationships/hyperlink" Target="http://ru.wikipedia.org/wiki/%D0%9F%D0%BE%D0%BB%D1%83%D0%BE%D1%81%D1%82%D1%80%D0%BE%D0%B2" TargetMode="External"/><Relationship Id="rId7" Type="http://schemas.openxmlformats.org/officeDocument/2006/relationships/hyperlink" Target="http://ru.wikipedia.org/wiki/%D0%A4%D0%B0%D0%B9%D0%BB:Kamchatka_peninsula_topo.jpg" TargetMode="External"/><Relationship Id="rId12" Type="http://schemas.openxmlformats.org/officeDocument/2006/relationships/hyperlink" Target="http://ru.wikipedia.org/wiki/%D0%A2%D0%B8%D1%85%D0%B8%D0%B9_%D0%BE%D0%BA%D0%B5%D0%B0%D0%BD" TargetMode="External"/><Relationship Id="rId17" Type="http://schemas.openxmlformats.org/officeDocument/2006/relationships/hyperlink" Target="http://ru.wikipedia.org/wiki/%D0%A1%D1%82%D1%80%D0%B0%D0%BD%D0%B0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://ru.wikipedia.org/wiki/%D0%9F%D0%BB%D0%BE%D1%89%D0%B0%D0%B4%D1%8C" TargetMode="External"/><Relationship Id="rId20" Type="http://schemas.openxmlformats.org/officeDocument/2006/relationships/hyperlink" Target="http://ru.wikipedia.org/wiki/%D0%9A%D0%B0%D0%BC%D1%87%D0%B0%D1%82%D1%81%D0%BA%D0%B8%D0%B9_%D0%BA%D1%80%D0%B0%D0%B9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http://upload.wikimedia.org/wikipedia/commons/thumb/f/f3/Flag_of_Russia.svg/22px-Flag_of_Russia.svg.png" TargetMode="External"/><Relationship Id="rId11" Type="http://schemas.openxmlformats.org/officeDocument/2006/relationships/hyperlink" Target="http://ru.wikipedia.org/wiki/%D0%91%D0%B5%D1%80%D0%B8%D0%BD%D0%B3%D0%BE%D0%B2%D0%BE_%D0%BC%D0%BE%D1%80%D0%B5" TargetMode="External"/><Relationship Id="rId24" Type="http://schemas.openxmlformats.org/officeDocument/2006/relationships/hyperlink" Target="http://ru.wikipedia.org/wiki/%D0%9F%D0%B5%D1%80%D0%B5%D1%88%D0%B5%D0%B5%D0%BA" TargetMode="External"/><Relationship Id="rId5" Type="http://schemas.openxmlformats.org/officeDocument/2006/relationships/image" Target="../media/image2.png"/><Relationship Id="rId15" Type="http://schemas.openxmlformats.org/officeDocument/2006/relationships/hyperlink" Target="http://maps.google.com/maps?ll=57,160&amp;q=57,160&amp;spn=5,5&amp;t=k&amp;hl=ru" TargetMode="External"/><Relationship Id="rId23" Type="http://schemas.openxmlformats.org/officeDocument/2006/relationships/hyperlink" Target="http://ru.wikipedia.org/wiki/%D0%95%D0%B2%D1%80%D0%B0%D0%B7%D0%B8%D1%8F" TargetMode="External"/><Relationship Id="rId10" Type="http://schemas.openxmlformats.org/officeDocument/2006/relationships/hyperlink" Target="http://ru.wikipedia.org/wiki/%D0%9E%D1%85%D0%BE%D1%82%D1%81%D0%BA%D0%BE%D0%B5_%D0%BC%D0%BE%D1%80%D0%B5" TargetMode="External"/><Relationship Id="rId19" Type="http://schemas.openxmlformats.org/officeDocument/2006/relationships/hyperlink" Target="http://ru.wikipedia.org/wiki/%D0%9E%D0%B1%D0%BB%D0%B0%D1%81%D1%82%D1%8C_(%D0%B3%D0%B5%D0%BE%D0%B3%D1%80%D0%B0%D1%84%D0%B8%D1%8F)" TargetMode="External"/><Relationship Id="rId4" Type="http://schemas.openxmlformats.org/officeDocument/2006/relationships/hyperlink" Target="http://ru.wikipedia.org/wiki/%D0%A4%D0%B0%D0%B9%D0%BB:Flag_of_Russia.svg" TargetMode="External"/><Relationship Id="rId9" Type="http://schemas.openxmlformats.org/officeDocument/2006/relationships/image" Target="http://upload.wikimedia.org/wikipedia/commons/thumb/0/00/Kamchatka_peninsula_topo.jpg/300px-Kamchatka_peninsula_topo.jpg" TargetMode="External"/><Relationship Id="rId14" Type="http://schemas.openxmlformats.org/officeDocument/2006/relationships/hyperlink" Target="http://stable.toolserver.org/geohack/geohack.php?language=ru&amp;pagename=%D0%9A%D0%B0%D0%BC%D1%87%D0%B0%D1%82%D0%BA%D0%B0&amp;params=57_N_160_E_type:isle_region:RU" TargetMode="External"/><Relationship Id="rId22" Type="http://schemas.openxmlformats.org/officeDocument/2006/relationships/hyperlink" Target="http://ru.wikipedia.org/wiki/%D0%9C%D0%B0%D1%82%D0%B5%D1%80%D0%B8%D0%BA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geo.metodist.ru/teleclass/4/Mutnovcky.jpg" TargetMode="External"/><Relationship Id="rId3" Type="http://schemas.openxmlformats.org/officeDocument/2006/relationships/hyperlink" Target="http://ru.wikipedia.org/wiki/%D0%9A%D0%B0%D0%BC%D1%87%D0%B0%D1%82%D1%81%D0%BA%D0%B8%D0%B9_%D0%BA%D1%80%D0%B0%D0%B9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://ru.wikipedia.org/wiki/%D0%92%D1%83%D0%BB%D0%BA%D0%B0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hotoclub.com.ua/_/120277.jpeg?0" TargetMode="External"/><Relationship Id="rId5" Type="http://schemas.openxmlformats.org/officeDocument/2006/relationships/hyperlink" Target="http://ru.wikipedia.org/wiki/%D0%9F%D0%B5%D1%82%D1%80%D0%BE%D0%BF%D0%B0%D0%B2%D0%BB%D0%BE%D0%B2%D1%81%D0%BA-%D0%9A%D0%B0%D0%BC%D1%87%D0%B0%D1%82%D1%81%D0%BA%D0%B8%D0%B9" TargetMode="External"/><Relationship Id="rId4" Type="http://schemas.openxmlformats.org/officeDocument/2006/relationships/hyperlink" Target="http://ru.wikipedia.org/wiki/%D0%9A%D0%B0%D0%BC%D1%87%D0%B0%D1%82%D1%81%D0%BA%D0%B0%D1%8F_%D0%BE%D0%B1%D0%BB%D0%B0%D1%81%D1%82%D1%8C" TargetMode="External"/><Relationship Id="rId9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1%D1%8B%D1%81%D1%82%D1%80%D0%B0%D1%8F_(%D1%80%D0%B5%D0%BA%D0%B0)" TargetMode="External"/><Relationship Id="rId3" Type="http://schemas.openxmlformats.org/officeDocument/2006/relationships/hyperlink" Target="http://ru.wikipedia.org/wiki/%D0%A2%D1%83%D1%80%D0%B8%D1%81%D1%82" TargetMode="External"/><Relationship Id="rId7" Type="http://schemas.openxmlformats.org/officeDocument/2006/relationships/hyperlink" Target="http://ru.wikipedia.org/wiki/%D0%90%D0%B2%D0%B0%D1%87%D0%B0_(%D1%80%D0%B5%D0%BA%D0%B0)" TargetMode="External"/><Relationship Id="rId2" Type="http://schemas.openxmlformats.org/officeDocument/2006/relationships/hyperlink" Target="http://ru.wikipedia.org/wiki/%D0%9D%D0%B5%D1%80%D0%B5%D1%81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0%D0%B0%D1%84%D1%82%D0%B8%D0%BD%D0%B3" TargetMode="External"/><Relationship Id="rId11" Type="http://schemas.openxmlformats.org/officeDocument/2006/relationships/image" Target="../media/image7.jpeg"/><Relationship Id="rId5" Type="http://schemas.openxmlformats.org/officeDocument/2006/relationships/hyperlink" Target="http://ru.wikipedia.org/wiki/%D0%91%D1%83%D1%80%D1%8B%D0%B9_%D0%BC%D0%B5%D0%B4%D0%B2%D0%B5%D0%B4%D1%8C" TargetMode="External"/><Relationship Id="rId10" Type="http://schemas.openxmlformats.org/officeDocument/2006/relationships/hyperlink" Target="http://www.voyage-voyage.ru/SuperPhoto/RUS-Kamchatka/m9.jpg" TargetMode="External"/><Relationship Id="rId4" Type="http://schemas.openxmlformats.org/officeDocument/2006/relationships/hyperlink" Target="http://ru.wikipedia.org/wiki/%D0%A0%D1%8B%D0%B1%D0%BD%D0%B0%D1%8F_%D0%BB%D0%BE%D0%B2%D0%BB%D1%8F" TargetMode="External"/><Relationship Id="rId9" Type="http://schemas.openxmlformats.org/officeDocument/2006/relationships/hyperlink" Target="http://ru.wikipedia.org/wiki/%D0%9A%D0%B0%D0%BC%D1%87%D0%B0%D1%82%D0%BA%D0%B0_(%D1%80%D0%B5%D0%BA%D0%B0)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A%D0%BB%D1%8E%D0%BA%D0%B2%D0%B0" TargetMode="External"/><Relationship Id="rId13" Type="http://schemas.openxmlformats.org/officeDocument/2006/relationships/hyperlink" Target="http://ru.wikipedia.org/wiki/%D0%A0%D1%8F%D0%B1%D0%B8%D0%BD%D0%B0" TargetMode="External"/><Relationship Id="rId3" Type="http://schemas.openxmlformats.org/officeDocument/2006/relationships/hyperlink" Target="http://ru.wikipedia.org/wiki/%D0%94%D0%B5%D0%BD%D0%B4%D1%80%D0%BE%D1%84%D0%BB%D0%BE%D1%80%D0%B0" TargetMode="External"/><Relationship Id="rId7" Type="http://schemas.openxmlformats.org/officeDocument/2006/relationships/hyperlink" Target="http://ru.wikipedia.org/wiki/%D0%91%D1%80%D1%83%D1%81%D0%BD%D0%B8%D0%BA%D0%B0" TargetMode="External"/><Relationship Id="rId12" Type="http://schemas.openxmlformats.org/officeDocument/2006/relationships/hyperlink" Target="http://ru.wikipedia.org/wiki/%D0%A1%D0%BC%D0%BE%D1%80%D0%BE%D0%B4%D0%B8%D0%BD%D0%B0" TargetMode="External"/><Relationship Id="rId17" Type="http://schemas.openxmlformats.org/officeDocument/2006/relationships/image" Target="../media/image9.jpeg"/><Relationship Id="rId2" Type="http://schemas.openxmlformats.org/officeDocument/2006/relationships/hyperlink" Target="http://ru.wikipedia.org/wiki/%D0%A4%D0%BB%D0%BE%D1%80%D0%B0" TargetMode="External"/><Relationship Id="rId16" Type="http://schemas.openxmlformats.org/officeDocument/2006/relationships/hyperlink" Target="http://pugachev.35photo.ru/photos/20090120/70382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2%D0%BE%D0%B4%D1%8F%D0%BD%D0%B8%D0%BA%D0%B0" TargetMode="External"/><Relationship Id="rId11" Type="http://schemas.openxmlformats.org/officeDocument/2006/relationships/hyperlink" Target="http://ru.wikipedia.org/wiki/%D0%9C%D0%B0%D0%BB%D0%B8%D0%BD%D0%B0" TargetMode="External"/><Relationship Id="rId5" Type="http://schemas.openxmlformats.org/officeDocument/2006/relationships/hyperlink" Target="http://ru.wikipedia.org/wiki/%D0%93%D0%BE%D0%BB%D1%83%D0%B1%D0%B8%D0%BA%D0%B0" TargetMode="External"/><Relationship Id="rId15" Type="http://schemas.openxmlformats.org/officeDocument/2006/relationships/image" Target="../media/image8.jpeg"/><Relationship Id="rId10" Type="http://schemas.openxmlformats.org/officeDocument/2006/relationships/hyperlink" Target="http://ru.wikipedia.org/wiki/%D0%9A%D0%BD%D1%8F%D0%B6%D0%B5%D0%BD%D0%B8%D0%BA%D0%B0" TargetMode="External"/><Relationship Id="rId4" Type="http://schemas.openxmlformats.org/officeDocument/2006/relationships/hyperlink" Target="http://ru.wikipedia.org/wiki/%D0%96%D0%B8%D0%BC%D0%BE%D0%BB%D0%BE%D1%81%D1%82%D1%8C" TargetMode="External"/><Relationship Id="rId9" Type="http://schemas.openxmlformats.org/officeDocument/2006/relationships/hyperlink" Target="http://ru.wikipedia.org/wiki/%D0%9C%D0%BE%D1%80%D0%BE%D1%88%D0%BA%D0%B0" TargetMode="External"/><Relationship Id="rId14" Type="http://schemas.openxmlformats.org/officeDocument/2006/relationships/hyperlink" Target="http://img-fotki.yandex.ru/get/19/belikof7.3/0_ca0d_55c3572_XL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1%D0%B0%D0%B7%D0%B0%D1%80_(%D0%BF%D1%82%D0%B8%D1%87%D0%B8%D0%B9)" TargetMode="External"/><Relationship Id="rId13" Type="http://schemas.openxmlformats.org/officeDocument/2006/relationships/hyperlink" Target="http://ru.wikipedia.org/wiki/%D0%9A%D1%83%D1%80%D0%BE%D0%BF%D0%B0%D1%82%D0%BA%D0%B0" TargetMode="External"/><Relationship Id="rId18" Type="http://schemas.openxmlformats.org/officeDocument/2006/relationships/hyperlink" Target="http://ru.wikipedia.org/w/index.php?title=%D0%A1%D0%B8%D0%B7%D0%B0%D1%8F_%D0%BE%D0%B2%D1%81%D1%8F%D0%BD%D0%BA%D0%B0&amp;action=edit&amp;redlink=1" TargetMode="External"/><Relationship Id="rId26" Type="http://schemas.openxmlformats.org/officeDocument/2006/relationships/hyperlink" Target="http://ru.wikipedia.org/w/index.php?title=%D0%93%D0%BE%D1%80%D0%BD%D1%8B%D0%B9_%D0%B4%D1%83%D0%BF%D0%B5%D0%BB%D1%8C&amp;action=edit&amp;redlink=1" TargetMode="External"/><Relationship Id="rId3" Type="http://schemas.openxmlformats.org/officeDocument/2006/relationships/hyperlink" Target="http://ru.wikipedia.org/wiki/%D0%A2%D0%BE%D0%BF%D0%BE%D1%80%D0%BE%D0%BA" TargetMode="External"/><Relationship Id="rId21" Type="http://schemas.openxmlformats.org/officeDocument/2006/relationships/hyperlink" Target="http://ru.wikipedia.org/wiki/%D0%A1%D0%B8%D0%BD%D0%B8%D1%86%D0%B0" TargetMode="External"/><Relationship Id="rId7" Type="http://schemas.openxmlformats.org/officeDocument/2006/relationships/hyperlink" Target="http://ru.wikipedia.org/wiki/%D0%93%D0%BB%D1%83%D0%BF%D1%8B%D1%88" TargetMode="External"/><Relationship Id="rId12" Type="http://schemas.openxmlformats.org/officeDocument/2006/relationships/hyperlink" Target="http://ru.wikipedia.org/wiki/%D0%A2%D1%80%D1%8F%D1%81%D0%BE%D0%B3%D1%83%D0%B7%D0%BA%D0%B0" TargetMode="External"/><Relationship Id="rId17" Type="http://schemas.openxmlformats.org/officeDocument/2006/relationships/hyperlink" Target="http://ru.wikipedia.org/w/index.php?title=%D0%9E%D1%85%D0%BE%D1%82%D1%81%D0%BA%D0%B8%D0%B9_%D1%81%D0%B2%D0%B5%D1%80%D1%87%D0%BE%D0%BA&amp;action=edit&amp;redlink=1" TargetMode="External"/><Relationship Id="rId25" Type="http://schemas.openxmlformats.org/officeDocument/2006/relationships/hyperlink" Target="http://ru.wikipedia.org/w/index.php?title=%D0%A1%D0%B8%D0%BD%D0%B5%D1%85%D0%B2%D0%BE%D1%81%D1%82%D0%BA%D0%B0&amp;action=edit&amp;redlink=1" TargetMode="External"/><Relationship Id="rId33" Type="http://schemas.openxmlformats.org/officeDocument/2006/relationships/hyperlink" Target="http://ru.wikipedia.org/wiki/%D0%AF%D1%81%D1%82%D1%80%D0%B5%D0%B1%D0%B8%D0%BD%D0%B0%D1%8F_%D1%81%D0%BE%D0%B2%D0%B0" TargetMode="External"/><Relationship Id="rId2" Type="http://schemas.openxmlformats.org/officeDocument/2006/relationships/hyperlink" Target="http://ru.wikipedia.org/wiki/%D0%A7%D0%B0%D0%B9%D0%BA%D0%B0" TargetMode="External"/><Relationship Id="rId16" Type="http://schemas.openxmlformats.org/officeDocument/2006/relationships/hyperlink" Target="http://ru.wikipedia.org/w/index.php?title=%D0%9F%D1%8F%D1%82%D0%BD%D0%B8%D1%81%D1%82%D1%8B%D0%B9_%D0%BA%D0%BE%D0%BD%D0%B5%D0%BA&amp;action=edit&amp;redlink=1" TargetMode="External"/><Relationship Id="rId20" Type="http://schemas.openxmlformats.org/officeDocument/2006/relationships/hyperlink" Target="http://ru.wikipedia.org/wiki/%D0%AE%D1%80%D0%BE%D0%BA" TargetMode="External"/><Relationship Id="rId29" Type="http://schemas.openxmlformats.org/officeDocument/2006/relationships/hyperlink" Target="http://ru.wikipedia.org/wiki/%D0%9E%D1%80%D0%BB%D0%B0%D0%BD-%D0%B1%D0%B5%D0%BB%D0%BE%D1%85%D0%B2%D0%BE%D1%81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/index.php?title=%D0%9A%D0%B0%D0%B9%D1%80%D0%B0&amp;action=edit&amp;redlink=1" TargetMode="External"/><Relationship Id="rId11" Type="http://schemas.openxmlformats.org/officeDocument/2006/relationships/hyperlink" Target="http://ru.wikipedia.org/wiki/%D0%9A%D0%B5%D0%B4%D1%80%D0%BE%D0%B2%D0%BA%D0%B0" TargetMode="External"/><Relationship Id="rId24" Type="http://schemas.openxmlformats.org/officeDocument/2006/relationships/hyperlink" Target="http://ru.wikipedia.org/wiki/%D0%A9%D1%83%D1%80" TargetMode="External"/><Relationship Id="rId32" Type="http://schemas.openxmlformats.org/officeDocument/2006/relationships/hyperlink" Target="http://ru.wikipedia.org/wiki/%D0%A1%D0%BA%D0%BE%D0%BF%D0%B0" TargetMode="External"/><Relationship Id="rId5" Type="http://schemas.openxmlformats.org/officeDocument/2006/relationships/hyperlink" Target="http://ru.wikipedia.org/wiki/%D0%A7%D0%B8%D1%81%D1%82%D0%B8%D0%BA" TargetMode="External"/><Relationship Id="rId15" Type="http://schemas.openxmlformats.org/officeDocument/2006/relationships/hyperlink" Target="http://ru.wikipedia.org/w/index.php?title=%D0%9A%D0%B8%D1%82%D0%B0%D0%B9%D1%81%D0%BA%D0%B0%D1%8F_%D0%B7%D0%B5%D0%BB%D0%B5%D0%BD%D1%83%D1%88%D0%BA%D0%B0&amp;action=edit&amp;redlink=1" TargetMode="External"/><Relationship Id="rId23" Type="http://schemas.openxmlformats.org/officeDocument/2006/relationships/hyperlink" Target="http://ru.wikipedia.org/w/index.php?title=%D0%A1%D0%B8%D0%B1%D0%B8%D1%80%D1%81%D0%BA%D0%B8%D0%B9_%D0%B6%D1%83%D0%BF%D0%B0%D0%BD&amp;action=edit&amp;redlink=1" TargetMode="External"/><Relationship Id="rId28" Type="http://schemas.openxmlformats.org/officeDocument/2006/relationships/hyperlink" Target="http://ru.wikipedia.org/w/index.php?title=%D0%91%D0%B5%D0%BB%D0%BE%D0%BF%D0%BB%D0%B5%D1%87%D0%B8%D0%B9_%D0%BE%D1%80%D0%BB%D0%B0%D0%BD&amp;action=edit&amp;redlink=1" TargetMode="External"/><Relationship Id="rId10" Type="http://schemas.openxmlformats.org/officeDocument/2006/relationships/hyperlink" Target="http://ru.wikipedia.org/wiki/%D0%A1%D0%BE%D1%80%D0%BE%D0%BA%D0%B0" TargetMode="External"/><Relationship Id="rId19" Type="http://schemas.openxmlformats.org/officeDocument/2006/relationships/hyperlink" Target="http://ru.wikipedia.org/w/index.php?title=%D0%A1%D0%BE%D0%BB%D0%BE%D0%B2%D0%B5%D0%B9-%D1%81%D0%B2%D0%B8%D1%81%D1%82%D1%83%D0%BD&amp;action=edit&amp;redlink=1" TargetMode="External"/><Relationship Id="rId31" Type="http://schemas.openxmlformats.org/officeDocument/2006/relationships/hyperlink" Target="http://ru.wikipedia.org/wiki/%D0%A1%D0%B0%D0%BF%D1%81%D0%B0%D0%BD" TargetMode="External"/><Relationship Id="rId4" Type="http://schemas.openxmlformats.org/officeDocument/2006/relationships/hyperlink" Target="http://ru.wikipedia.org/wiki/%D0%91%D0%B0%D0%BA%D0%BB%D0%B0%D0%BD" TargetMode="External"/><Relationship Id="rId9" Type="http://schemas.openxmlformats.org/officeDocument/2006/relationships/hyperlink" Target="http://ru.wikipedia.org/wiki/%D0%92%D0%BE%D1%80%D0%BE%D0%BD%D0%B0" TargetMode="External"/><Relationship Id="rId14" Type="http://schemas.openxmlformats.org/officeDocument/2006/relationships/hyperlink" Target="http://ru.wikipedia.org/w/index.php?title=%D0%9C%D0%B0%D0%BB%D0%B0%D1%8F_%D0%BC%D1%83%D1%85%D0%BE%D0%BB%D0%BE%D0%B2%D0%BA%D0%B0&amp;action=edit&amp;redlink=1" TargetMode="External"/><Relationship Id="rId22" Type="http://schemas.openxmlformats.org/officeDocument/2006/relationships/hyperlink" Target="http://ru.wikipedia.org/w/index.php?title=%D0%9E%D0%B2%D1%81%D1%8F%D0%BD%D0%BA%D0%B0-%D0%B4%D1%83%D0%B1%D1%80%D0%BE%D0%B2%D0%BD%D0%B8%D0%BA&amp;action=edit&amp;redlink=1" TargetMode="External"/><Relationship Id="rId27" Type="http://schemas.openxmlformats.org/officeDocument/2006/relationships/hyperlink" Target="http://ru.wikipedia.org/wiki/%D0%A0%D0%BE%D0%B7%D0%BE%D0%B2%D0%B0%D1%8F_%D1%87%D0%B0%D0%B9%D0%BA%D0%B0" TargetMode="External"/><Relationship Id="rId30" Type="http://schemas.openxmlformats.org/officeDocument/2006/relationships/hyperlink" Target="http://ru.wikipedia.org/wiki/%D0%91%D0%B5%D1%80%D0%BA%D1%83%D1%82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B%D0%BE%D1%81%D1%8C" TargetMode="External"/><Relationship Id="rId13" Type="http://schemas.openxmlformats.org/officeDocument/2006/relationships/hyperlink" Target="http://ru.wikipedia.org/wiki/%D0%A0%D0%BE%D1%81%D0%BE%D0%BC%D0%B0%D1%85%D0%B0" TargetMode="External"/><Relationship Id="rId18" Type="http://schemas.openxmlformats.org/officeDocument/2006/relationships/hyperlink" Target="http://ru.wikipedia.org/wiki/1930-%D0%B5" TargetMode="External"/><Relationship Id="rId26" Type="http://schemas.openxmlformats.org/officeDocument/2006/relationships/hyperlink" Target="http://pervomaisk.com.ua/1/2medved.jpg" TargetMode="External"/><Relationship Id="rId3" Type="http://schemas.openxmlformats.org/officeDocument/2006/relationships/hyperlink" Target="http://ru.wikipedia.org/wiki/%D0%93%D0%BE%D1%80%D0%BD%D0%BE%D1%81%D1%82%D0%B0%D0%B9" TargetMode="External"/><Relationship Id="rId21" Type="http://schemas.openxmlformats.org/officeDocument/2006/relationships/hyperlink" Target="http://ru.wikipedia.org/wiki/%D0%A4%D0%B0%D0%B9%D0%BB:Salmons(kamchatka).jpg" TargetMode="External"/><Relationship Id="rId7" Type="http://schemas.openxmlformats.org/officeDocument/2006/relationships/hyperlink" Target="http://ru.wikipedia.org/wiki/%D0%9B%D0%B8%D1%81%D0%B8%D1%86%D0%B0" TargetMode="External"/><Relationship Id="rId12" Type="http://schemas.openxmlformats.org/officeDocument/2006/relationships/hyperlink" Target="http://ru.wikipedia.org/wiki/%D0%9F%D0%BE%D0%BB%D1%8F%D1%80%D0%BD%D1%8B%D0%B9_%D0%B2%D0%BE%D0%BB%D0%BA" TargetMode="External"/><Relationship Id="rId17" Type="http://schemas.openxmlformats.org/officeDocument/2006/relationships/hyperlink" Target="http://ru.wikipedia.org/wiki/%D0%91%D1%83%D1%80%D1%83%D0%BD%D0%B4%D1%83%D0%BA" TargetMode="External"/><Relationship Id="rId25" Type="http://schemas.openxmlformats.org/officeDocument/2006/relationships/image" Target="http://ru.wikipedia.org/skins-1.5/common/images/magnify-clip.png" TargetMode="External"/><Relationship Id="rId2" Type="http://schemas.openxmlformats.org/officeDocument/2006/relationships/hyperlink" Target="http://ru.wikipedia.org/wiki/%D0%A1%D0%BE%D0%B1%D0%BE%D0%BB%D1%8C" TargetMode="External"/><Relationship Id="rId16" Type="http://schemas.openxmlformats.org/officeDocument/2006/relationships/hyperlink" Target="http://ru.wikipedia.org/wiki/%D0%91%D0%B5%D0%BB%D0%BA%D0%B0-%D0%BB%D0%B5%D1%82%D1%8F%D0%B3%D0%B0" TargetMode="External"/><Relationship Id="rId20" Type="http://schemas.openxmlformats.org/officeDocument/2006/relationships/hyperlink" Target="http://ru.wikipedia.org/wiki/%D0%91%D1%83%D1%80%D1%8B%D0%B9_%D0%BC%D0%B5%D0%B4%D0%B2%D0%B5%D0%B4%D1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E%D0%BD%D0%B4%D0%B0%D1%82%D1%80%D0%B0" TargetMode="External"/><Relationship Id="rId11" Type="http://schemas.openxmlformats.org/officeDocument/2006/relationships/hyperlink" Target="http://ru.wikipedia.org/wiki/%D0%A0%D1%8B%D1%81%D1%8C" TargetMode="External"/><Relationship Id="rId24" Type="http://schemas.openxmlformats.org/officeDocument/2006/relationships/image" Target="../media/image11.png"/><Relationship Id="rId5" Type="http://schemas.openxmlformats.org/officeDocument/2006/relationships/hyperlink" Target="http://ru.wikipedia.org/wiki/%D0%97%D0%B0%D1%8F%D1%86-%D0%B1%D0%B5%D0%BB%D1%8F%D0%BA" TargetMode="External"/><Relationship Id="rId15" Type="http://schemas.openxmlformats.org/officeDocument/2006/relationships/hyperlink" Target="http://ru.wikipedia.org/wiki/%D0%9A%D0%B0%D0%B1%D0%B0%D1%80%D0%B3%D0%B0" TargetMode="External"/><Relationship Id="rId23" Type="http://schemas.openxmlformats.org/officeDocument/2006/relationships/image" Target="http://upload.wikimedia.org/wikipedia/commons/thumb/b/bc/Salmons(kamchatka).jpg/250px-Salmons(kamchatka).jpg" TargetMode="External"/><Relationship Id="rId10" Type="http://schemas.openxmlformats.org/officeDocument/2006/relationships/hyperlink" Target="http://ru.wikipedia.org/wiki/%D0%A1%D0%BD%D0%B5%D0%B6%D0%BD%D1%8B%D0%B9_%D0%B1%D0%B0%D1%80%D0%B0%D0%BD" TargetMode="External"/><Relationship Id="rId19" Type="http://schemas.openxmlformats.org/officeDocument/2006/relationships/hyperlink" Target="http://ru.wikipedia.org/wiki/XX_%D0%B2%D0%B5%D0%BA" TargetMode="External"/><Relationship Id="rId4" Type="http://schemas.openxmlformats.org/officeDocument/2006/relationships/hyperlink" Target="http://ru.wikipedia.org/wiki/%D0%92%D1%8B%D0%B4%D1%80%D0%B0" TargetMode="External"/><Relationship Id="rId9" Type="http://schemas.openxmlformats.org/officeDocument/2006/relationships/hyperlink" Target="http://ru.wikipedia.org/wiki/%D0%A1%D0%B5%D0%B2%D0%B5%D1%80%D0%BD%D1%8B%D0%B9_%D0%BE%D0%BB%D0%B5%D0%BD%D1%8C" TargetMode="External"/><Relationship Id="rId14" Type="http://schemas.openxmlformats.org/officeDocument/2006/relationships/hyperlink" Target="http://ru.wikipedia.org/wiki/%D0%9B%D0%B0%D1%81%D0%BA%D0%B0_(%D0%B6%D0%B8%D0%B2%D0%BE%D1%82%D0%BD%D0%BE%D0%B5)" TargetMode="External"/><Relationship Id="rId22" Type="http://schemas.openxmlformats.org/officeDocument/2006/relationships/image" Target="../media/image10.jpeg"/><Relationship Id="rId27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ru.wikipedia.org/wiki/%D0%9A%D1%80%D0%BE%D0%BD%D0%BE%D1%86%D0%BA%D0%B8%D0%B9_%D0%B7%D0%B0%D0%BF%D0%BE%D0%B2%D0%B5%D0%B4%D0%BD%D0%B8%D0%B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1638" y="0"/>
            <a:ext cx="7772400" cy="1295400"/>
          </a:xfrm>
        </p:spPr>
        <p:txBody>
          <a:bodyPr/>
          <a:lstStyle/>
          <a:p>
            <a:pPr eaLnBrk="1" hangingPunct="1"/>
            <a:r>
              <a:rPr lang="ru-RU" altLang="ru-RU" sz="4800" i="1" smtClean="0">
                <a:solidFill>
                  <a:srgbClr val="FF3300"/>
                </a:solidFill>
              </a:rPr>
              <a:t>География и природа Камчатки</a:t>
            </a:r>
          </a:p>
        </p:txBody>
      </p:sp>
      <p:pic>
        <p:nvPicPr>
          <p:cNvPr id="2051" name="Picture 8" descr="http://upload.wikimedia.org/wikipedia/commons/thumb/9/9a/Erioll_world.svg/18px-Erioll_world.svg.pn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942975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http://upload.wikimedia.org/wikipedia/commons/thumb/9/9a/Erioll_world.svg/18px-Erioll_world.svg.pn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942975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6" descr="Флаг России">
            <a:hlinkClick r:id="rId4" tooltip="&quot;Флаг России&quot;"/>
          </p:cNvPr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942975"/>
            <a:ext cx="2095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5" descr="Топография Камчатки">
            <a:hlinkClick r:id="rId7" tooltip="&quot;Топография Камчатки&quot;"/>
          </p:cNvPr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3105150" cy="540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13"/>
          <p:cNvSpPr>
            <a:spLocks noChangeArrowheads="1"/>
          </p:cNvSpPr>
          <p:nvPr/>
        </p:nvSpPr>
        <p:spPr bwMode="auto">
          <a:xfrm>
            <a:off x="3143250" y="942975"/>
            <a:ext cx="23812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56" name="Rectangle 19"/>
          <p:cNvSpPr>
            <a:spLocks noChangeArrowheads="1"/>
          </p:cNvSpPr>
          <p:nvPr/>
        </p:nvSpPr>
        <p:spPr bwMode="auto">
          <a:xfrm>
            <a:off x="3132138" y="1557338"/>
            <a:ext cx="23812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57" name="Rectangle 23"/>
          <p:cNvSpPr>
            <a:spLocks noChangeArrowheads="1"/>
          </p:cNvSpPr>
          <p:nvPr/>
        </p:nvSpPr>
        <p:spPr bwMode="auto">
          <a:xfrm>
            <a:off x="3492500" y="1628775"/>
            <a:ext cx="23812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140" name="Group 92"/>
          <p:cNvGraphicFramePr>
            <a:graphicFrameLocks noGrp="1"/>
          </p:cNvGraphicFramePr>
          <p:nvPr/>
        </p:nvGraphicFramePr>
        <p:xfrm>
          <a:off x="5867400" y="1052513"/>
          <a:ext cx="2884488" cy="2492375"/>
        </p:xfrm>
        <a:graphic>
          <a:graphicData uri="http://schemas.openxmlformats.org/drawingml/2006/table">
            <a:tbl>
              <a:tblPr/>
              <a:tblGrid>
                <a:gridCol w="1443038"/>
                <a:gridCol w="1441450"/>
              </a:tblGrid>
              <a:tr h="1952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Камчатка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E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Омывающие воды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0" tooltip="Охотское море"/>
                        </a:rPr>
                        <a:t>Охотское море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1" tooltip="Берингово море"/>
                        </a:rPr>
                        <a:t>Берингово море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2" tooltip="Тихий океан"/>
                        </a:rPr>
                        <a:t>Тихий океан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3" tooltip="Географические координаты"/>
                        </a:rPr>
                        <a:t>Координаты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4" tooltip="http://stable.toolserver.org/geohack/geohack.php?language=ru&amp;pagename=%D0%9A%D0%B0%D0%BC%D1%87%D0%B0%D1%82%D0%BA%D0%B0&amp;params=57_N_160_E_type:isle_region:RU"/>
                        </a:rPr>
                        <a:t>57° с. ш. 160° в. д.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5" tooltip="http://maps.google.com/maps?ll=57,160&amp;q=57,160&amp;spn=5,5&amp;t=k&amp;hl=ru"/>
                        </a:rPr>
                        <a:t>(G)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6" tooltip="Площадь"/>
                        </a:rPr>
                        <a:t>Площадь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472,3 тыс. км²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7" tooltip="Страна"/>
                        </a:rPr>
                        <a:t>Страна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8" tooltip="Россия"/>
                        </a:rPr>
                        <a:t>Россия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9" tooltip="Область (география)"/>
                        </a:rPr>
                        <a:t>Область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0" tooltip="Камчатский край"/>
                        </a:rPr>
                        <a:t>Камчатский край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82" name="Text Box 93"/>
          <p:cNvSpPr txBox="1">
            <a:spLocks noChangeArrowheads="1"/>
          </p:cNvSpPr>
          <p:nvPr/>
        </p:nvSpPr>
        <p:spPr bwMode="auto">
          <a:xfrm>
            <a:off x="2916238" y="3429000"/>
            <a:ext cx="525780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/>
              <a:t>Камча́тка</a:t>
            </a:r>
            <a:r>
              <a:rPr lang="ru-RU" altLang="ru-RU"/>
              <a:t> — </a:t>
            </a:r>
            <a:r>
              <a:rPr lang="ru-RU" altLang="ru-RU">
                <a:hlinkClick r:id="rId21" tooltip="Полуостров"/>
              </a:rPr>
              <a:t>полуостров</a:t>
            </a:r>
            <a:r>
              <a:rPr lang="ru-RU" altLang="ru-RU"/>
              <a:t> в северо-восточной части </a:t>
            </a:r>
            <a:r>
              <a:rPr lang="ru-RU" altLang="ru-RU">
                <a:hlinkClick r:id="rId22" tooltip="Материк"/>
              </a:rPr>
              <a:t>материка</a:t>
            </a:r>
            <a:r>
              <a:rPr lang="ru-RU" altLang="ru-RU"/>
              <a:t> </a:t>
            </a:r>
            <a:r>
              <a:rPr lang="ru-RU" altLang="ru-RU">
                <a:hlinkClick r:id="rId23" tooltip="Евразия"/>
              </a:rPr>
              <a:t>Евразия</a:t>
            </a:r>
            <a:r>
              <a:rPr lang="ru-RU" altLang="ru-RU"/>
              <a:t> на территории </a:t>
            </a:r>
            <a:r>
              <a:rPr lang="ru-RU" altLang="ru-RU">
                <a:hlinkClick r:id="rId18" tooltip="Россия"/>
              </a:rPr>
              <a:t>России</a:t>
            </a:r>
            <a:r>
              <a:rPr lang="ru-RU" altLang="ru-RU"/>
              <a:t>. Омывается с запада </a:t>
            </a:r>
            <a:r>
              <a:rPr lang="ru-RU" altLang="ru-RU">
                <a:hlinkClick r:id="rId10" tooltip="Охотское море"/>
              </a:rPr>
              <a:t>Охотским морем</a:t>
            </a:r>
            <a:r>
              <a:rPr lang="ru-RU" altLang="ru-RU"/>
              <a:t>, с востока — </a:t>
            </a:r>
            <a:r>
              <a:rPr lang="ru-RU" altLang="ru-RU">
                <a:hlinkClick r:id="rId11" tooltip="Берингово море"/>
              </a:rPr>
              <a:t>Беринговым морем</a:t>
            </a:r>
            <a:r>
              <a:rPr lang="ru-RU" altLang="ru-RU"/>
              <a:t> и </a:t>
            </a:r>
            <a:r>
              <a:rPr lang="ru-RU" altLang="ru-RU">
                <a:hlinkClick r:id="rId12" tooltip="Тихий океан"/>
              </a:rPr>
              <a:t>Тихим океаном</a:t>
            </a:r>
            <a:r>
              <a:rPr lang="ru-RU" altLang="ru-RU"/>
              <a:t>.</a:t>
            </a:r>
          </a:p>
          <a:p>
            <a:pPr eaLnBrk="1" hangingPunct="1"/>
            <a:r>
              <a:rPr lang="ru-RU" altLang="ru-RU"/>
              <a:t>Полуостров вытянут с северо-востока на юго-запад на 1200 км. Соединяется с материком узким (до 93 км) </a:t>
            </a:r>
            <a:r>
              <a:rPr lang="ru-RU" altLang="ru-RU">
                <a:hlinkClick r:id="rId24" tooltip="Перешеек"/>
              </a:rPr>
              <a:t>перешейком</a:t>
            </a:r>
            <a:r>
              <a:rPr lang="ru-RU" altLang="ru-RU"/>
              <a:t> — Парапольским долом. Наибольшая ширина (до 440 км) — на широте мыса Кроноцкий.</a:t>
            </a:r>
          </a:p>
          <a:p>
            <a:pPr eaLnBrk="1" hangingPunct="1"/>
            <a:r>
              <a:rPr lang="ru-RU" altLang="ru-RU"/>
              <a:t>Общая площадь полуострова — 472,3 тыс. км².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i="1" smtClean="0">
                <a:solidFill>
                  <a:schemeClr val="hlink"/>
                </a:solidFill>
              </a:rPr>
              <a:t>Камчатка  привлекательна  для  Вас  тем,  что…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u="sng" smtClean="0">
                <a:solidFill>
                  <a:srgbClr val="FF3300"/>
                </a:solidFill>
              </a:rPr>
              <a:t>Каждый  из  Вас  найдет  себе   увлечение  по  вкусу  это:</a:t>
            </a:r>
          </a:p>
          <a:p>
            <a:pPr eaLnBrk="1" hangingPunct="1"/>
            <a:r>
              <a:rPr lang="ru-RU" altLang="ru-RU" smtClean="0"/>
              <a:t>1. Рыбалка</a:t>
            </a:r>
          </a:p>
          <a:p>
            <a:pPr eaLnBrk="1" hangingPunct="1"/>
            <a:r>
              <a:rPr lang="ru-RU" altLang="ru-RU" smtClean="0"/>
              <a:t>2.  Купание  в  гейзерах</a:t>
            </a:r>
          </a:p>
          <a:p>
            <a:pPr eaLnBrk="1" hangingPunct="1"/>
            <a:r>
              <a:rPr lang="ru-RU" altLang="ru-RU" smtClean="0"/>
              <a:t>3.  Посещение  заповедника</a:t>
            </a:r>
          </a:p>
          <a:p>
            <a:pPr eaLnBrk="1" hangingPunct="1"/>
            <a:r>
              <a:rPr lang="ru-RU" altLang="ru-RU" smtClean="0"/>
              <a:t>4.  Занятие  рафтингом  (летом)</a:t>
            </a:r>
          </a:p>
          <a:p>
            <a:pPr eaLnBrk="1" hangingPunct="1"/>
            <a:r>
              <a:rPr lang="ru-RU" altLang="ru-RU" smtClean="0"/>
              <a:t>5.  Катание  на  горных  лыжах  и  сноуборде  (зимой)</a:t>
            </a:r>
          </a:p>
        </p:txBody>
      </p:sp>
      <p:pic>
        <p:nvPicPr>
          <p:cNvPr id="11268" name="Picture 4" descr="i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628775"/>
            <a:ext cx="2232025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 descr="img51796_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933825"/>
            <a:ext cx="163512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/>
          <a:lstStyle/>
          <a:p>
            <a:pPr eaLnBrk="1" hangingPunct="1"/>
            <a:r>
              <a:rPr lang="ru-RU" altLang="ru-RU" sz="4800" i="1" smtClean="0">
                <a:solidFill>
                  <a:srgbClr val="FF3300"/>
                </a:solidFill>
              </a:rPr>
              <a:t>История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4619625" cy="49418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altLang="ru-RU" sz="1800" smtClean="0"/>
          </a:p>
          <a:p>
            <a:pPr eaLnBrk="1" hangingPunct="1">
              <a:lnSpc>
                <a:spcPct val="80000"/>
              </a:lnSpc>
            </a:pPr>
            <a:endParaRPr lang="ru-RU" altLang="ru-RU" sz="180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Ф. Попов и С. Дежнев были первыми людьми, которые прошли на судах вокруг Чукотского полуострова и открыли пролив между Азией и Америкой. Исследование Дальнего Востока продолжил В. Атласов. Он способствовал присоединению Камчатки к Российской Империи. С отрядом в 65 казаков и 60 юкагиров он первым пришел заселять Камчатку. Русский царь Петр Великий подписал указ о подготовке первой экспедиции через Сибирь в Охотск и на Камчатку. Всего было три экспедиции, которые помогли исследовать тихий океан и Камчатку.</a:t>
            </a:r>
          </a:p>
        </p:txBody>
      </p:sp>
      <p:pic>
        <p:nvPicPr>
          <p:cNvPr id="3076" name="Picture 4" descr="FB03-54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4572000" cy="364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0200" y="1600200"/>
            <a:ext cx="4546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smtClean="0">
                <a:hlinkClick r:id="rId2" tooltip="Вулкан"/>
              </a:rPr>
              <a:t>Вулканы</a:t>
            </a:r>
            <a:r>
              <a:rPr lang="ru-RU" altLang="ru-RU" sz="2000" smtClean="0"/>
              <a:t> являются главными достопримечательностями полуострова Камчатка. Изображения вулканов фигурируют на флаге и гербе </a:t>
            </a:r>
            <a:r>
              <a:rPr lang="ru-RU" altLang="ru-RU" sz="2000" smtClean="0">
                <a:hlinkClick r:id="rId3" tooltip="Камчатский край"/>
              </a:rPr>
              <a:t>Камчатского края</a:t>
            </a:r>
            <a:r>
              <a:rPr lang="ru-RU" altLang="ru-RU" sz="2000" smtClean="0"/>
              <a:t> (ранее — </a:t>
            </a:r>
            <a:r>
              <a:rPr lang="ru-RU" altLang="ru-RU" sz="2000" smtClean="0">
                <a:hlinkClick r:id="rId4" tooltip="Камчатская область"/>
              </a:rPr>
              <a:t>Камчатской области</a:t>
            </a:r>
            <a:r>
              <a:rPr lang="ru-RU" altLang="ru-RU" sz="2000" smtClean="0"/>
              <a:t>) и города </a:t>
            </a:r>
            <a:r>
              <a:rPr lang="ru-RU" altLang="ru-RU" sz="2000" smtClean="0">
                <a:hlinkClick r:id="rId5" tooltip="Петропавловск-Камчатский"/>
              </a:rPr>
              <a:t>Петропавловск-Камчатский</a:t>
            </a:r>
            <a:r>
              <a:rPr lang="ru-RU" altLang="ru-RU" sz="2000" smtClean="0"/>
              <a:t>, а также на большинстве сувениров, производящихся на Камчатке.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Всего на Камчатке насчитывается больше 160 вулканов, из которых 68 считается действующими (12 % действующих вулканов мира).</a:t>
            </a:r>
          </a:p>
        </p:txBody>
      </p:sp>
      <p:pic>
        <p:nvPicPr>
          <p:cNvPr id="4099" name="Picture 7" descr="Картинка 31 из 2117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3744913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38" descr="Картинка 31 из 2117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4446250"/>
            <a:ext cx="5076825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66"/>
          <p:cNvSpPr>
            <a:spLocks noGrp="1" noChangeArrowheads="1"/>
          </p:cNvSpPr>
          <p:nvPr>
            <p:ph type="title"/>
          </p:nvPr>
        </p:nvSpPr>
        <p:spPr>
          <a:xfrm>
            <a:off x="3276600" y="274638"/>
            <a:ext cx="5410200" cy="1143000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rgbClr val="FF3300"/>
                </a:solidFill>
              </a:rPr>
              <a:t>Вулканы</a:t>
            </a:r>
          </a:p>
        </p:txBody>
      </p:sp>
      <p:sp>
        <p:nvSpPr>
          <p:cNvPr id="4102" name="Rectangle 67"/>
          <p:cNvSpPr>
            <a:spLocks noChangeArrowheads="1"/>
          </p:cNvSpPr>
          <p:nvPr/>
        </p:nvSpPr>
        <p:spPr bwMode="auto">
          <a:xfrm>
            <a:off x="2209800" y="518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-150765" tIns="0" rIns="-7935" bIns="-793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4103" name="Picture 70" descr="Картинка 32 из 2117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933825"/>
            <a:ext cx="3760788" cy="239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867400" y="0"/>
            <a:ext cx="2951163" cy="1143000"/>
          </a:xfrm>
        </p:spPr>
        <p:txBody>
          <a:bodyPr/>
          <a:lstStyle/>
          <a:p>
            <a:pPr eaLnBrk="1" hangingPunct="1"/>
            <a:r>
              <a:rPr lang="ru-RU" altLang="ru-RU" sz="4800" i="1" smtClean="0">
                <a:solidFill>
                  <a:srgbClr val="FF3300"/>
                </a:solidFill>
              </a:rPr>
              <a:t>Реки</a:t>
            </a:r>
            <a:r>
              <a:rPr lang="ru-RU" altLang="ru-RU" sz="4000" b="1" smtClean="0">
                <a:solidFill>
                  <a:srgbClr val="FF3300"/>
                </a:solidFill>
              </a:rPr>
              <a:t/>
            </a:r>
            <a:br>
              <a:rPr lang="ru-RU" altLang="ru-RU" sz="4000" b="1" smtClean="0">
                <a:solidFill>
                  <a:srgbClr val="FF3300"/>
                </a:solidFill>
              </a:rPr>
            </a:br>
            <a:endParaRPr lang="ru-RU" altLang="ru-RU" sz="4000" b="1" smtClean="0">
              <a:solidFill>
                <a:srgbClr val="FF33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60350"/>
            <a:ext cx="5843588" cy="3629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Большинство камчатских рек берут начало у подножья гор и в ледниках. Этим объясняется чистота и качество их вод. В период </a:t>
            </a:r>
            <a:r>
              <a:rPr lang="ru-RU" altLang="ru-RU" sz="1800" smtClean="0">
                <a:hlinkClick r:id="rId2" tooltip="Нерест"/>
              </a:rPr>
              <a:t>нереста рыбы</a:t>
            </a:r>
            <a:r>
              <a:rPr lang="ru-RU" altLang="ru-RU" sz="1800" smtClean="0"/>
              <a:t> реки Камчатки привлекают к себе большое количество </a:t>
            </a:r>
            <a:r>
              <a:rPr lang="ru-RU" altLang="ru-RU" sz="1800" smtClean="0">
                <a:hlinkClick r:id="rId3" tooltip="Турист"/>
              </a:rPr>
              <a:t>туристов</a:t>
            </a:r>
            <a:r>
              <a:rPr lang="ru-RU" altLang="ru-RU" sz="1800" smtClean="0"/>
              <a:t> — любителей </a:t>
            </a:r>
            <a:r>
              <a:rPr lang="ru-RU" altLang="ru-RU" sz="1800" smtClean="0">
                <a:hlinkClick r:id="rId4" tooltip="Рыбная ловля"/>
              </a:rPr>
              <a:t>рыбной ловли</a:t>
            </a:r>
            <a:r>
              <a:rPr lang="ru-RU" altLang="ru-RU" sz="1800" smtClean="0"/>
              <a:t>, а также природных рыболовов — камчатских </a:t>
            </a:r>
            <a:r>
              <a:rPr lang="ru-RU" altLang="ru-RU" sz="1800" smtClean="0">
                <a:hlinkClick r:id="rId5" tooltip="Бурый медведь"/>
              </a:rPr>
              <a:t>медведей</a:t>
            </a:r>
            <a:r>
              <a:rPr lang="ru-RU" altLang="ru-RU" sz="18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Многие реки Камчатки хороши для спортивного </a:t>
            </a:r>
            <a:r>
              <a:rPr lang="ru-RU" altLang="ru-RU" sz="1800" smtClean="0">
                <a:hlinkClick r:id="rId6" tooltip="Рафтинг"/>
              </a:rPr>
              <a:t>рафтинга</a:t>
            </a:r>
            <a:r>
              <a:rPr lang="ru-RU" altLang="ru-RU" sz="1800" smtClean="0"/>
              <a:t>. Наиболее популярны среди поклонников этого вида спорта </a:t>
            </a:r>
            <a:r>
              <a:rPr lang="ru-RU" altLang="ru-RU" sz="1800" smtClean="0">
                <a:hlinkClick r:id="rId7" tooltip="Авача (река)"/>
              </a:rPr>
              <a:t>река Авача</a:t>
            </a:r>
            <a:r>
              <a:rPr lang="ru-RU" altLang="ru-RU" sz="1800" smtClean="0"/>
              <a:t> и </a:t>
            </a:r>
            <a:r>
              <a:rPr lang="ru-RU" altLang="ru-RU" sz="1800" smtClean="0">
                <a:hlinkClick r:id="rId8" tooltip="Быстрая (река)"/>
              </a:rPr>
              <a:t>река Быстрая</a:t>
            </a:r>
            <a:r>
              <a:rPr lang="ru-RU" altLang="ru-RU" sz="1800" smtClean="0"/>
              <a:t>. Самая большая река — </a:t>
            </a:r>
            <a:r>
              <a:rPr lang="ru-RU" altLang="ru-RU" sz="1800" smtClean="0">
                <a:hlinkClick r:id="rId9" tooltip="Камчатка (река)"/>
              </a:rPr>
              <a:t>Камчатка</a:t>
            </a:r>
            <a:r>
              <a:rPr lang="ru-RU" altLang="ru-RU" sz="1800" smtClean="0"/>
              <a:t> в некоторых частях своего русла пригодна для судоходства.</a:t>
            </a:r>
          </a:p>
        </p:txBody>
      </p:sp>
      <p:pic>
        <p:nvPicPr>
          <p:cNvPr id="5124" name="Picture 5" descr="Картинка 36 из 678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284538"/>
            <a:ext cx="5688012" cy="357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6707187" cy="993775"/>
          </a:xfrm>
        </p:spPr>
        <p:txBody>
          <a:bodyPr/>
          <a:lstStyle/>
          <a:p>
            <a:pPr eaLnBrk="1" hangingPunct="1"/>
            <a:r>
              <a:rPr lang="ru-RU" altLang="ru-RU" sz="4000" b="1" smtClean="0">
                <a:solidFill>
                  <a:srgbClr val="FF3300"/>
                </a:solidFill>
                <a:hlinkClick r:id="rId2" tooltip="Флора"/>
              </a:rPr>
              <a:t>Флора</a:t>
            </a:r>
            <a:r>
              <a:rPr lang="ru-RU" altLang="ru-RU" sz="4000" b="1" smtClean="0">
                <a:solidFill>
                  <a:srgbClr val="FF3300"/>
                </a:solidFill>
              </a:rPr>
              <a:t/>
            </a:r>
            <a:br>
              <a:rPr lang="ru-RU" altLang="ru-RU" sz="4000" b="1" smtClean="0">
                <a:solidFill>
                  <a:srgbClr val="FF3300"/>
                </a:solidFill>
              </a:rPr>
            </a:br>
            <a:endParaRPr lang="ru-RU" altLang="ru-RU" sz="4000" b="1" smtClean="0">
              <a:solidFill>
                <a:srgbClr val="FF33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00338" y="692150"/>
            <a:ext cx="5986462" cy="5073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Растительный мир Камчатки насчитывает около 1200 видов сосудистых (высших) растений. Наблюдается сравнительная обеднённость камчатской флоры по сравнению со схожими климатическими зонами Дальнего Востока. </a:t>
            </a:r>
            <a:r>
              <a:rPr lang="ru-RU" altLang="ru-RU" sz="2000" smtClean="0">
                <a:hlinkClick r:id="rId3" tooltip="Дендрофлора"/>
              </a:rPr>
              <a:t>Дендрофлора</a:t>
            </a:r>
            <a:r>
              <a:rPr lang="ru-RU" altLang="ru-RU" sz="2000" smtClean="0"/>
              <a:t> региона, включая острова (Командорские и Карагинский), насчитывает более 100 видов деревьев, кустарников, полукустарников, кустарничков, лиан и прочих растений с деревенеющими стеблями, что составляет примерно 7 % от флоры сосудистых растений региона.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На Камчатке растет много диких видов ягод — съедобная </a:t>
            </a:r>
            <a:r>
              <a:rPr lang="ru-RU" altLang="ru-RU" sz="2000" smtClean="0">
                <a:hlinkClick r:id="rId4" tooltip="Жимолость"/>
              </a:rPr>
              <a:t>жимолость</a:t>
            </a:r>
            <a:r>
              <a:rPr lang="ru-RU" altLang="ru-RU" sz="2000" smtClean="0"/>
              <a:t>, </a:t>
            </a:r>
            <a:r>
              <a:rPr lang="ru-RU" altLang="ru-RU" sz="2000" smtClean="0">
                <a:hlinkClick r:id="rId5" tooltip="Голубика"/>
              </a:rPr>
              <a:t>голубика</a:t>
            </a:r>
            <a:r>
              <a:rPr lang="ru-RU" altLang="ru-RU" sz="2000" smtClean="0"/>
              <a:t>, </a:t>
            </a:r>
            <a:r>
              <a:rPr lang="ru-RU" altLang="ru-RU" sz="2000" smtClean="0">
                <a:hlinkClick r:id="rId6" tooltip="Водяника"/>
              </a:rPr>
              <a:t>водяника (шикша)</a:t>
            </a:r>
            <a:r>
              <a:rPr lang="ru-RU" altLang="ru-RU" sz="2000" smtClean="0"/>
              <a:t>, </a:t>
            </a:r>
            <a:r>
              <a:rPr lang="ru-RU" altLang="ru-RU" sz="2000" smtClean="0">
                <a:hlinkClick r:id="rId7" tooltip="Брусника"/>
              </a:rPr>
              <a:t>брусника</a:t>
            </a:r>
            <a:r>
              <a:rPr lang="ru-RU" altLang="ru-RU" sz="2000" smtClean="0"/>
              <a:t>, </a:t>
            </a:r>
            <a:r>
              <a:rPr lang="ru-RU" altLang="ru-RU" sz="2000" smtClean="0">
                <a:hlinkClick r:id="rId8" tooltip="Клюква"/>
              </a:rPr>
              <a:t>клюква</a:t>
            </a:r>
            <a:r>
              <a:rPr lang="ru-RU" altLang="ru-RU" sz="2000" smtClean="0"/>
              <a:t>, </a:t>
            </a:r>
            <a:r>
              <a:rPr lang="ru-RU" altLang="ru-RU" sz="2000" smtClean="0">
                <a:hlinkClick r:id="rId9" tooltip="Морошка"/>
              </a:rPr>
              <a:t>морошка</a:t>
            </a:r>
            <a:r>
              <a:rPr lang="ru-RU" altLang="ru-RU" sz="2000" smtClean="0"/>
              <a:t>, </a:t>
            </a:r>
            <a:r>
              <a:rPr lang="ru-RU" altLang="ru-RU" sz="2000" smtClean="0">
                <a:hlinkClick r:id="rId10" tooltip="Княженика"/>
              </a:rPr>
              <a:t>княженика</a:t>
            </a:r>
            <a:r>
              <a:rPr lang="ru-RU" altLang="ru-RU" sz="2000" smtClean="0"/>
              <a:t>, дикая </a:t>
            </a:r>
            <a:r>
              <a:rPr lang="ru-RU" altLang="ru-RU" sz="2000" smtClean="0">
                <a:hlinkClick r:id="rId11" tooltip="Малина"/>
              </a:rPr>
              <a:t>малина</a:t>
            </a:r>
            <a:r>
              <a:rPr lang="ru-RU" altLang="ru-RU" sz="2000" smtClean="0"/>
              <a:t> и </a:t>
            </a:r>
            <a:r>
              <a:rPr lang="ru-RU" altLang="ru-RU" sz="2000" smtClean="0">
                <a:hlinkClick r:id="rId12" tooltip="Смородина"/>
              </a:rPr>
              <a:t>смородина</a:t>
            </a:r>
            <a:r>
              <a:rPr lang="ru-RU" altLang="ru-RU" sz="2000" smtClean="0"/>
              <a:t>, </a:t>
            </a:r>
            <a:r>
              <a:rPr lang="ru-RU" altLang="ru-RU" sz="2000" smtClean="0">
                <a:hlinkClick r:id="rId13" tooltip="Рябина"/>
              </a:rPr>
              <a:t>рябина</a:t>
            </a:r>
            <a:r>
              <a:rPr lang="ru-RU" altLang="ru-RU" sz="2000" smtClean="0"/>
              <a:t>.</a:t>
            </a:r>
          </a:p>
        </p:txBody>
      </p:sp>
      <p:pic>
        <p:nvPicPr>
          <p:cNvPr id="6148" name="Picture 5" descr="Картинка 113 из 678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5060950"/>
            <a:ext cx="2393950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8" descr="Картинка 261 из 675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713"/>
            <a:ext cx="3132138" cy="247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i="1" smtClean="0">
                <a:solidFill>
                  <a:srgbClr val="FF3300"/>
                </a:solidFill>
              </a:rPr>
              <a:t>Птицы</a:t>
            </a:r>
            <a:r>
              <a:rPr lang="ru-RU" altLang="ru-RU" sz="4000" b="1" i="1" smtClean="0"/>
              <a:t/>
            </a:r>
            <a:br>
              <a:rPr lang="ru-RU" altLang="ru-RU" sz="4000" b="1" i="1" smtClean="0"/>
            </a:br>
            <a:endParaRPr lang="ru-RU" altLang="ru-RU" sz="4000" b="1" i="1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smtClean="0"/>
              <a:t>На Камчатке около 220 видов птиц. Из них тихоокеанская </a:t>
            </a:r>
            <a:r>
              <a:rPr lang="ru-RU" altLang="ru-RU" sz="2400" smtClean="0">
                <a:hlinkClick r:id="rId2" tooltip="Чайка"/>
              </a:rPr>
              <a:t>чайка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3" tooltip="Топорок"/>
              </a:rPr>
              <a:t>топорки</a:t>
            </a:r>
            <a:r>
              <a:rPr lang="ru-RU" altLang="ru-RU" sz="2400" smtClean="0"/>
              <a:t>, берингийский </a:t>
            </a:r>
            <a:r>
              <a:rPr lang="ru-RU" altLang="ru-RU" sz="2400" smtClean="0">
                <a:hlinkClick r:id="rId4" tooltip="Баклан"/>
              </a:rPr>
              <a:t>баклан</a:t>
            </a:r>
            <a:r>
              <a:rPr lang="ru-RU" altLang="ru-RU" sz="2400" smtClean="0"/>
              <a:t>, тихоокеанский </a:t>
            </a:r>
            <a:r>
              <a:rPr lang="ru-RU" altLang="ru-RU" sz="2400" smtClean="0">
                <a:hlinkClick r:id="rId5" tooltip="Чистик"/>
              </a:rPr>
              <a:t>чистик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6" tooltip="Кайра (страница отсутствует)"/>
              </a:rPr>
              <a:t>кайры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7" tooltip="Глупыш"/>
              </a:rPr>
              <a:t>глупыши</a:t>
            </a:r>
            <a:r>
              <a:rPr lang="ru-RU" altLang="ru-RU" sz="2400" smtClean="0"/>
              <a:t> являются представителями </a:t>
            </a:r>
            <a:r>
              <a:rPr lang="ru-RU" altLang="ru-RU" sz="2400" smtClean="0">
                <a:hlinkClick r:id="rId8" tooltip="Базар (птичий)"/>
              </a:rPr>
              <a:t>базаров</a:t>
            </a:r>
            <a:r>
              <a:rPr lang="ru-RU" altLang="ru-RU" sz="2400" smtClean="0"/>
              <a:t>. Повсюду представлены и такие виды — </a:t>
            </a:r>
            <a:r>
              <a:rPr lang="ru-RU" altLang="ru-RU" sz="2400" smtClean="0">
                <a:hlinkClick r:id="rId9" tooltip="Ворона"/>
              </a:rPr>
              <a:t>вороны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10" tooltip="Сорока"/>
              </a:rPr>
              <a:t>сороки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11" tooltip="Кедровка"/>
              </a:rPr>
              <a:t>кедровки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12" tooltip="Трясогузка"/>
              </a:rPr>
              <a:t>трясогузки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13" tooltip="Куропатка"/>
              </a:rPr>
              <a:t>куропатки</a:t>
            </a:r>
            <a:r>
              <a:rPr lang="ru-RU" altLang="ru-RU" sz="2400" smtClean="0"/>
              <a:t>, кулики. Менее доступны для наблюдения такие мелкие птицы, как </a:t>
            </a:r>
            <a:r>
              <a:rPr lang="ru-RU" altLang="ru-RU" sz="2400" smtClean="0">
                <a:hlinkClick r:id="rId14" tooltip="Малая мухоловка (страница отсутствует)"/>
              </a:rPr>
              <a:t>малая мухоловка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15" tooltip="Китайская зеленушка (страница отсутствует)"/>
              </a:rPr>
              <a:t>китайская зеленушка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16" tooltip="Пятнистый конек (страница отсутствует)"/>
              </a:rPr>
              <a:t>пятнистый конек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17" tooltip="Охотский сверчок (страница отсутствует)"/>
              </a:rPr>
              <a:t>охотский сверчок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18" tooltip="Сизая овсянка (страница отсутствует)"/>
              </a:rPr>
              <a:t>сизая овсянка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19" tooltip="Соловей-свистун (страница отсутствует)"/>
              </a:rPr>
              <a:t>соловей-свистун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20" tooltip="Юрок"/>
              </a:rPr>
              <a:t>юрок</a:t>
            </a:r>
            <a:r>
              <a:rPr lang="ru-RU" altLang="ru-RU" sz="2400" smtClean="0"/>
              <a:t>, восточная </a:t>
            </a:r>
            <a:r>
              <a:rPr lang="ru-RU" altLang="ru-RU" sz="2400" smtClean="0">
                <a:hlinkClick r:id="rId21" tooltip="Синица"/>
              </a:rPr>
              <a:t>синица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22" tooltip="Овсянка-дубровник (страница отсутствует)"/>
              </a:rPr>
              <a:t>овсянка-дубровник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23" tooltip="Сибирский жупан (страница отсутствует)"/>
              </a:rPr>
              <a:t>сибирский жупан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24" tooltip="Щур"/>
              </a:rPr>
              <a:t>щур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25" tooltip="Синехвостка (страница отсутствует)"/>
              </a:rPr>
              <a:t>синехвостка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26" tooltip="Горный дупель (страница отсутствует)"/>
              </a:rPr>
              <a:t>горный дупель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27" tooltip="Розовая чайка"/>
              </a:rPr>
              <a:t>розовая чайка</a:t>
            </a:r>
            <a:r>
              <a:rPr lang="ru-RU" altLang="ru-RU" sz="2400" smtClean="0"/>
              <a:t>. Множество представителей хищной фауны, в том числе </a:t>
            </a:r>
            <a:r>
              <a:rPr lang="ru-RU" altLang="ru-RU" sz="2400" smtClean="0">
                <a:hlinkClick r:id="rId28" tooltip="Белоплечий орлан (страница отсутствует)"/>
              </a:rPr>
              <a:t>белоплечий орлан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29" tooltip="Орлан-белохвост"/>
              </a:rPr>
              <a:t>орлан-белохвост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30" tooltip="Беркут"/>
              </a:rPr>
              <a:t>беркут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31" tooltip="Сапсан"/>
              </a:rPr>
              <a:t>сапсан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32" tooltip="Скопа"/>
              </a:rPr>
              <a:t>скопа</a:t>
            </a:r>
            <a:r>
              <a:rPr lang="ru-RU" altLang="ru-RU" sz="2400" smtClean="0"/>
              <a:t>, </a:t>
            </a:r>
            <a:r>
              <a:rPr lang="ru-RU" altLang="ru-RU" sz="2400" smtClean="0">
                <a:hlinkClick r:id="rId33" tooltip="Ястребиная сова"/>
              </a:rPr>
              <a:t>ястребиная сова</a:t>
            </a:r>
            <a:r>
              <a:rPr lang="ru-RU" altLang="ru-RU" sz="2400" smtClean="0"/>
              <a:t>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4663" y="188913"/>
            <a:ext cx="4268787" cy="6480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Фауну сухопутных млекопитающих составляют: камчатский </a:t>
            </a:r>
            <a:r>
              <a:rPr lang="ru-RU" altLang="ru-RU" sz="2000" smtClean="0">
                <a:hlinkClick r:id="rId2" tooltip="Соболь"/>
              </a:rPr>
              <a:t>соболь</a:t>
            </a:r>
            <a:r>
              <a:rPr lang="ru-RU" altLang="ru-RU" sz="2000" smtClean="0"/>
              <a:t>, </a:t>
            </a:r>
            <a:r>
              <a:rPr lang="ru-RU" altLang="ru-RU" sz="2000" smtClean="0">
                <a:hlinkClick r:id="rId3" tooltip="Горностай"/>
              </a:rPr>
              <a:t>горностай</a:t>
            </a:r>
            <a:r>
              <a:rPr lang="ru-RU" altLang="ru-RU" sz="2000" smtClean="0"/>
              <a:t>, </a:t>
            </a:r>
            <a:r>
              <a:rPr lang="ru-RU" altLang="ru-RU" sz="2000" smtClean="0">
                <a:hlinkClick r:id="rId4" tooltip="Выдра"/>
              </a:rPr>
              <a:t>выдра</a:t>
            </a:r>
            <a:r>
              <a:rPr lang="ru-RU" altLang="ru-RU" sz="2000" smtClean="0"/>
              <a:t>, </a:t>
            </a:r>
            <a:r>
              <a:rPr lang="ru-RU" altLang="ru-RU" sz="2000" smtClean="0">
                <a:hlinkClick r:id="rId5" tooltip="Заяц-беляк"/>
              </a:rPr>
              <a:t>заяц-беляк</a:t>
            </a:r>
            <a:r>
              <a:rPr lang="ru-RU" altLang="ru-RU" sz="2000" smtClean="0"/>
              <a:t>, </a:t>
            </a:r>
            <a:r>
              <a:rPr lang="ru-RU" altLang="ru-RU" sz="2000" smtClean="0">
                <a:hlinkClick r:id="rId6" tooltip="Ондатра"/>
              </a:rPr>
              <a:t>ондатра</a:t>
            </a:r>
            <a:r>
              <a:rPr lang="ru-RU" altLang="ru-RU" sz="2000" smtClean="0"/>
              <a:t>, </a:t>
            </a:r>
            <a:r>
              <a:rPr lang="ru-RU" altLang="ru-RU" sz="2000" smtClean="0">
                <a:hlinkClick r:id="rId7" tooltip="Лисица"/>
              </a:rPr>
              <a:t>лисица</a:t>
            </a:r>
            <a:r>
              <a:rPr lang="ru-RU" altLang="ru-RU" sz="2000" smtClean="0"/>
              <a:t>, </a:t>
            </a:r>
            <a:r>
              <a:rPr lang="ru-RU" altLang="ru-RU" sz="2000" smtClean="0">
                <a:hlinkClick r:id="rId8" tooltip="Лось"/>
              </a:rPr>
              <a:t>лось</a:t>
            </a:r>
            <a:r>
              <a:rPr lang="ru-RU" altLang="ru-RU" sz="2000" smtClean="0"/>
              <a:t>, </a:t>
            </a:r>
            <a:r>
              <a:rPr lang="ru-RU" altLang="ru-RU" sz="2000" smtClean="0">
                <a:hlinkClick r:id="rId9" tooltip="Северный олень"/>
              </a:rPr>
              <a:t>северный олень</a:t>
            </a:r>
            <a:r>
              <a:rPr lang="ru-RU" altLang="ru-RU" sz="2000" smtClean="0"/>
              <a:t>, </a:t>
            </a:r>
            <a:r>
              <a:rPr lang="ru-RU" altLang="ru-RU" sz="2000" smtClean="0">
                <a:hlinkClick r:id="rId10" tooltip="Снежный баран"/>
              </a:rPr>
              <a:t>снежный баран</a:t>
            </a:r>
            <a:r>
              <a:rPr lang="ru-RU" altLang="ru-RU" sz="2000" smtClean="0"/>
              <a:t>, </a:t>
            </a:r>
            <a:r>
              <a:rPr lang="ru-RU" altLang="ru-RU" sz="2000" smtClean="0">
                <a:hlinkClick r:id="rId11" tooltip="Рысь"/>
              </a:rPr>
              <a:t>рысь</a:t>
            </a:r>
            <a:r>
              <a:rPr lang="ru-RU" altLang="ru-RU" sz="2000" smtClean="0"/>
              <a:t>, </a:t>
            </a:r>
            <a:r>
              <a:rPr lang="ru-RU" altLang="ru-RU" sz="2000" smtClean="0">
                <a:hlinkClick r:id="rId12" tooltip="Полярный волк"/>
              </a:rPr>
              <a:t>полярный волк</a:t>
            </a:r>
            <a:r>
              <a:rPr lang="ru-RU" altLang="ru-RU" sz="2000" smtClean="0"/>
              <a:t>, </a:t>
            </a:r>
            <a:r>
              <a:rPr lang="ru-RU" altLang="ru-RU" sz="2000" smtClean="0">
                <a:hlinkClick r:id="rId13" tooltip="Росомаха"/>
              </a:rPr>
              <a:t>росомаха</a:t>
            </a:r>
            <a:r>
              <a:rPr lang="ru-RU" altLang="ru-RU" sz="2000" smtClean="0"/>
              <a:t>, </a:t>
            </a:r>
            <a:r>
              <a:rPr lang="ru-RU" altLang="ru-RU" sz="2000" smtClean="0">
                <a:hlinkClick r:id="rId14" tooltip="Ласка (животное)"/>
              </a:rPr>
              <a:t>ласка</a:t>
            </a:r>
            <a:r>
              <a:rPr lang="ru-RU" altLang="ru-RU" sz="2000" smtClean="0"/>
              <a:t> и др. Фауне присущи некоторые черты островного характера: на Камчатке нет многих типичных для Восточной Сибири и Дальнего Востока таёжных животных, например </a:t>
            </a:r>
            <a:r>
              <a:rPr lang="ru-RU" altLang="ru-RU" sz="2000" smtClean="0">
                <a:hlinkClick r:id="rId15" tooltip="Кабарга"/>
              </a:rPr>
              <a:t>кабарги</a:t>
            </a:r>
            <a:r>
              <a:rPr lang="ru-RU" altLang="ru-RU" sz="2000" smtClean="0"/>
              <a:t>, только на самом севере края (в Пенжинском районе) встречается </a:t>
            </a:r>
            <a:r>
              <a:rPr lang="ru-RU" altLang="ru-RU" sz="2000" smtClean="0">
                <a:hlinkClick r:id="rId16" tooltip="Белка-летяга"/>
              </a:rPr>
              <a:t>белка-летяга</a:t>
            </a:r>
            <a:r>
              <a:rPr lang="ru-RU" altLang="ru-RU" sz="2000" smtClean="0"/>
              <a:t>, сравнительно недавно через Парапольский дол и далее к югу проник якутский </a:t>
            </a:r>
            <a:r>
              <a:rPr lang="ru-RU" altLang="ru-RU" sz="2000" smtClean="0">
                <a:hlinkClick r:id="rId17" tooltip="Бурундук"/>
              </a:rPr>
              <a:t>бурундук</a:t>
            </a:r>
            <a:r>
              <a:rPr lang="ru-RU" altLang="ru-RU" sz="2000" smtClean="0"/>
              <a:t>, также, как и рысь в </a:t>
            </a:r>
            <a:r>
              <a:rPr lang="ru-RU" altLang="ru-RU" sz="2000" smtClean="0">
                <a:hlinkClick r:id="rId18" tooltip="1930-е"/>
              </a:rPr>
              <a:t>30-е годы</a:t>
            </a:r>
            <a:r>
              <a:rPr lang="ru-RU" altLang="ru-RU" sz="2000" smtClean="0"/>
              <a:t> </a:t>
            </a:r>
            <a:r>
              <a:rPr lang="ru-RU" altLang="ru-RU" sz="2000" smtClean="0">
                <a:hlinkClick r:id="rId19" tooltip="XX век"/>
              </a:rPr>
              <a:t>XX века</a:t>
            </a:r>
            <a:r>
              <a:rPr lang="ru-RU" altLang="ru-RU" sz="2000" smtClean="0"/>
              <a:t>. Из крупных хищных зверей лесной зоны самым заметным и самым известным видом был и остаётся </a:t>
            </a:r>
            <a:r>
              <a:rPr lang="ru-RU" altLang="ru-RU" sz="2000" smtClean="0">
                <a:hlinkClick r:id="rId20" tooltip="Бурый медведь"/>
              </a:rPr>
              <a:t>камчатский бурый медведь</a:t>
            </a:r>
            <a:r>
              <a:rPr lang="ru-RU" altLang="ru-RU" sz="2000" smtClean="0"/>
              <a:t>.</a:t>
            </a:r>
          </a:p>
        </p:txBody>
      </p:sp>
      <p:pic>
        <p:nvPicPr>
          <p:cNvPr id="8195" name="Picture 6" descr="http://upload.wikimedia.org/wikipedia/commons/thumb/b/bc/Salmons%28kamchatka%29.jpg/250px-Salmons%28kamchatka%29.jpg">
            <a:hlinkClick r:id="rId21" tooltip="&quot;Лососевые на нересте&quot;"/>
          </p:cNvPr>
          <p:cNvPicPr>
            <a:picLocks noChangeAspect="1" noChangeArrowheads="1"/>
          </p:cNvPicPr>
          <p:nvPr/>
        </p:nvPicPr>
        <p:blipFill>
          <a:blip r:embed="rId22" r:link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644900"/>
            <a:ext cx="3311525" cy="266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5" descr="http://ru.wikipedia.org/skins-1.5/common/images/magnify-clip.png">
            <a:hlinkClick r:id="rId21" tooltip="Увеличить"/>
          </p:cNvPr>
          <p:cNvPicPr>
            <a:picLocks noChangeAspect="1" noChangeArrowheads="1"/>
          </p:cNvPicPr>
          <p:nvPr/>
        </p:nvPicPr>
        <p:blipFill>
          <a:blip r:embed="rId24" r:link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33875"/>
            <a:ext cx="142875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0" y="2419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0" y="4333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8199" name="Picture 11" descr="Картинка 115 из 678">
            <a:hlinkClick r:id="rId26"/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0"/>
            <a:ext cx="3960812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932363" y="274638"/>
            <a:ext cx="3754437" cy="1143000"/>
          </a:xfrm>
        </p:spPr>
        <p:txBody>
          <a:bodyPr/>
          <a:lstStyle/>
          <a:p>
            <a:pPr eaLnBrk="1" hangingPunct="1"/>
            <a:r>
              <a:rPr lang="ru-RU" altLang="ru-RU" b="1" i="1" smtClean="0">
                <a:solidFill>
                  <a:srgbClr val="FF3300"/>
                </a:solidFill>
              </a:rPr>
              <a:t>Население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3429000"/>
            <a:ext cx="7067550" cy="26971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2800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Большая часть населения Камчатки живет в прибрежных районах полуострова. Ительмены, Эвены, Коряки, Чукчи, Алеуты являются коренными обитателями Камчатки. </a:t>
            </a:r>
          </a:p>
        </p:txBody>
      </p:sp>
      <p:pic>
        <p:nvPicPr>
          <p:cNvPr id="9220" name="Picture 4" descr="Коря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4787900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3300"/>
                </a:solidFill>
              </a:rPr>
              <a:t>Заповедники</a:t>
            </a:r>
          </a:p>
        </p:txBody>
      </p:sp>
      <p:sp>
        <p:nvSpPr>
          <p:cNvPr id="10243" name="Rectangle 4"/>
          <p:cNvSpPr>
            <a:spLocks noChangeArrowheads="1"/>
          </p:cNvSpPr>
          <p:nvPr>
            <p:ph type="body" idx="1"/>
          </p:nvPr>
        </p:nvSpPr>
        <p:spPr>
          <a:solidFill>
            <a:srgbClr val="F8FCFF"/>
          </a:solidFill>
        </p:spPr>
        <p:txBody>
          <a:bodyPr/>
          <a:lstStyle/>
          <a:p>
            <a:pPr eaLnBrk="1" hangingPunct="1"/>
            <a:r>
              <a:rPr lang="ru-RU" altLang="ru-RU" b="1" smtClean="0"/>
              <a:t>На Камчатке существует заповедник</a:t>
            </a:r>
            <a:endParaRPr lang="en-US" altLang="ru-RU" b="1" smtClean="0"/>
          </a:p>
          <a:p>
            <a:pPr eaLnBrk="1" hangingPunct="1">
              <a:buFontTx/>
              <a:buNone/>
            </a:pPr>
            <a:r>
              <a:rPr lang="ru-RU" altLang="ru-RU" smtClean="0">
                <a:hlinkClick r:id="rId2" tooltip="Кроноцкий заповедник"/>
              </a:rPr>
              <a:t>Кроноцкий заповедник</a:t>
            </a:r>
            <a:r>
              <a:rPr lang="ru-RU" altLang="ru-RU" smtClean="0"/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1800" smtClean="0"/>
          </a:p>
        </p:txBody>
      </p:sp>
      <p:pic>
        <p:nvPicPr>
          <p:cNvPr id="10244" name="Picture 6" descr="aoi_l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852738"/>
            <a:ext cx="4953000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463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Оформление по умолчанию</vt:lpstr>
      <vt:lpstr>География и природа Камчатки</vt:lpstr>
      <vt:lpstr>История</vt:lpstr>
      <vt:lpstr>Вулканы</vt:lpstr>
      <vt:lpstr>Реки </vt:lpstr>
      <vt:lpstr>Флора </vt:lpstr>
      <vt:lpstr>Птицы </vt:lpstr>
      <vt:lpstr>Презентация PowerPoint</vt:lpstr>
      <vt:lpstr>Население</vt:lpstr>
      <vt:lpstr>Заповедники</vt:lpstr>
      <vt:lpstr>Камчатка  привлекательна  для  Вас  тем,  что…</vt:lpstr>
    </vt:vector>
  </TitlesOfParts>
  <Company>Организация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Камчатка</dc:title>
  <dc:creator>user</dc:creator>
  <cp:lastModifiedBy>admin</cp:lastModifiedBy>
  <cp:revision>6</cp:revision>
  <dcterms:created xsi:type="dcterms:W3CDTF">2009-05-11T11:00:38Z</dcterms:created>
  <dcterms:modified xsi:type="dcterms:W3CDTF">2015-04-08T14:01:41Z</dcterms:modified>
</cp:coreProperties>
</file>