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3" r:id="rId8"/>
    <p:sldId id="261" r:id="rId9"/>
    <p:sldId id="262" r:id="rId10"/>
    <p:sldId id="264" r:id="rId11"/>
    <p:sldId id="265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129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9319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3196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B663F2C5-CB41-46E8-B6E2-B5BDCFB13E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8556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D1A73A-FB90-4F65-9983-65E0943A8FF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2179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9769AA-0D73-442C-AD04-9CFA5D0363A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5015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0FDA17-60F7-4B8E-8933-68770E7A66C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3267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FD382F-186F-428A-BA3C-A2F7D6B1B0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1543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E1AF85-1858-442C-AF01-151643664D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3737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386730-375D-4E9E-AA39-FDB68AB6F20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2282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99CFC7-DC03-43E9-938B-FC8BFEEE156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4387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B19662-5C08-4D0D-BE2A-DEEA118E3D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1806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B4AD5E-DB21-4A39-8E3C-A351A4EA6B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7345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53FE72-83F0-4D94-8132-1CF841EF28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4728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AD4032-F871-4FC5-A7A2-C791DACCCDD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9491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70217A-90E4-4D40-9EA6-5DD5AD6D9D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8663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92164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92165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92167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92168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9217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fld id="{5BACEC26-7424-4E8F-BC6F-F3C6B8407CE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7%D0%B0%D0%BA%D0%BE%D0%BD_%D0%B2%D1%81%D0%B5%D0%BC%D0%B8%D1%80%D0%BD%D0%BE%D0%B3%D0%BE_%D1%82%D1%8F%D0%B3%D0%BE%D1%82%D0%B5%D0%BD%D0%B8%D1%8F" TargetMode="External"/><Relationship Id="rId7" Type="http://schemas.openxmlformats.org/officeDocument/2006/relationships/image" Target="../media/image8.png"/><Relationship Id="rId2" Type="http://schemas.openxmlformats.org/officeDocument/2006/relationships/hyperlink" Target="http://ru.wikipedia.org/wiki/%D0%9D%D1%8C%D1%8E%D1%82%D0%BE%D0%BD,_%D0%98%D1%81%D0%B0%D0%B0%D0%BA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hyperlink" Target="http://ru.wikipedia.org/wiki/%D0%A4%D0%B0%D0%B9%D0%BB:Torsion_balance.gi" TargetMode="External"/><Relationship Id="rId4" Type="http://schemas.openxmlformats.org/officeDocument/2006/relationships/hyperlink" Target="http://ru.wikipedia.org/wiki/%D0%A4%D0%B8%D0%B7%D0%B8%D0%BA%D0%B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Users\&#1044;&#1080;&#1084;&#1072;&#1085;\Desktop\b110c9e129.mp4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3%D1%80%D0%B0%D0%B2%D0%B8%D1%82%D0%B0%D1%86%D0%B8%D1%8F" TargetMode="External"/><Relationship Id="rId2" Type="http://schemas.openxmlformats.org/officeDocument/2006/relationships/hyperlink" Target="http://ru.wikipedia.org/wiki/%D0%92%D0%B5%D1%81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F%D0%BE%D0%B4%D0%B2%D0%BE%D0%B4%D0%BD%D0%B0%D1%8F_%D0%BB%D0%BE%D0%B4%D0%BA%D0%B0" TargetMode="External"/><Relationship Id="rId2" Type="http://schemas.openxmlformats.org/officeDocument/2006/relationships/hyperlink" Target="http://ru.wikipedia.org/wiki/%D0%91%D0%B0%D0%BB%D0%BB%D0%B8%D1%81%D1%82%D0%B8%D1%87%D0%B5%D1%81%D0%BA%D0%B0%D1%8F_%D1%80%D0%B0%D0%BA%D0%B5%D1%82%D0%B0" TargetMode="Externa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elementy.ru/trefil/newton_laws_of_motion" TargetMode="Externa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ru-RU" sz="3200" smtClean="0"/>
              <a:t>Научная работа по физике </a:t>
            </a:r>
            <a:br>
              <a:rPr lang="ru-RU" altLang="ru-RU" sz="3200" smtClean="0"/>
            </a:br>
            <a:r>
              <a:rPr lang="ru-RU" altLang="ru-RU" sz="3200" smtClean="0"/>
              <a:t>на тему: </a:t>
            </a:r>
            <a:br>
              <a:rPr lang="ru-RU" altLang="ru-RU" sz="3200" smtClean="0"/>
            </a:br>
            <a:r>
              <a:rPr lang="ru-RU" altLang="ru-RU" sz="3200" smtClean="0"/>
              <a:t>Баллистическое движение тел</a:t>
            </a:r>
            <a:br>
              <a:rPr lang="ru-RU" altLang="ru-RU" sz="3200" smtClean="0"/>
            </a:br>
            <a:endParaRPr lang="ru-RU" altLang="ru-RU" sz="320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ru-RU" altLang="ru-RU" sz="2400" smtClean="0"/>
              <a:t>Выполнили ученики 10 г  класса </a:t>
            </a:r>
          </a:p>
          <a:p>
            <a:pPr eaLnBrk="1" hangingPunct="1"/>
            <a:r>
              <a:rPr lang="ru-RU" altLang="ru-RU" sz="2400" smtClean="0"/>
              <a:t>Вознесенский Дмитрий </a:t>
            </a:r>
          </a:p>
          <a:p>
            <a:pPr eaLnBrk="1" hangingPunct="1"/>
            <a:r>
              <a:rPr lang="ru-RU" altLang="ru-RU" sz="2400" smtClean="0"/>
              <a:t>Гаврилов Артём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Генри Кавендиш</a:t>
            </a:r>
          </a:p>
        </p:txBody>
      </p:sp>
      <p:pic>
        <p:nvPicPr>
          <p:cNvPr id="12291" name="Picture 5" descr="cavendish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3575" y="2362200"/>
            <a:ext cx="2960688" cy="372427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Опыт Г.Кавендиша</a:t>
            </a:r>
          </a:p>
        </p:txBody>
      </p:sp>
      <p:sp>
        <p:nvSpPr>
          <p:cNvPr id="13315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362200"/>
            <a:ext cx="4525963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1800" smtClean="0"/>
              <a:t>Установление </a:t>
            </a:r>
            <a:r>
              <a:rPr lang="ru-RU" altLang="ru-RU" sz="1800" smtClean="0">
                <a:hlinkClick r:id="rId2" tooltip="Ньютон, Исаак"/>
              </a:rPr>
              <a:t>Ньютоном</a:t>
            </a:r>
            <a:r>
              <a:rPr lang="ru-RU" altLang="ru-RU" sz="1800" smtClean="0"/>
              <a:t> </a:t>
            </a:r>
            <a:r>
              <a:rPr lang="ru-RU" altLang="ru-RU" sz="1800" smtClean="0">
                <a:hlinkClick r:id="rId3" tooltip="Закон всемирного тяготения"/>
              </a:rPr>
              <a:t>закона всемирного тяготения</a:t>
            </a:r>
            <a:r>
              <a:rPr lang="ru-RU" altLang="ru-RU" sz="1800" smtClean="0"/>
              <a:t> явилось важнейшим событием в истории </a:t>
            </a:r>
            <a:r>
              <a:rPr lang="ru-RU" altLang="ru-RU" sz="1800" smtClean="0">
                <a:hlinkClick r:id="rId4" tooltip="Физика"/>
              </a:rPr>
              <a:t>физики</a:t>
            </a:r>
            <a:r>
              <a:rPr lang="ru-RU" altLang="ru-RU" sz="1800" smtClean="0"/>
              <a:t>. Его значение определяется прежде всего универсальностью гравитационного взаимодействия. На законе всемирного тяготения основывается один из центральных разделов астрономии — небесная механика. Мы ощущаем силу притяжения к Земле, однако притяжение малых тел друг к другу неощутимо. Требовалось экспериментально доказать справедливость закона всемирного тяготения и для обычных тел. Именно это и сделал Г.Кавендиш, попутно определив среднюю плотность Земли.</a:t>
            </a:r>
          </a:p>
        </p:txBody>
      </p:sp>
      <p:pic>
        <p:nvPicPr>
          <p:cNvPr id="13316" name="Рисунок 3" descr="http://upload.wikimedia.org/wikipedia/commons/d/de/Torsion_balance.gif">
            <a:hlinkClick r:id="rId5"/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88050" y="2362200"/>
            <a:ext cx="1527175" cy="2074863"/>
          </a:xfrm>
        </p:spPr>
      </p:pic>
      <p:pic>
        <p:nvPicPr>
          <p:cNvPr id="13317" name="Рисунок 2" descr="G=\frac{3 g} {4 \pi \rho R} "/>
          <p:cNvPicPr>
            <a:picLocks noChangeAspect="1" noChangeArrowheads="1"/>
          </p:cNvPicPr>
          <p:nvPr>
            <p:ph sz="quarter" idx="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5600" y="4797425"/>
            <a:ext cx="1955800" cy="10001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Опыт:</a:t>
            </a:r>
          </a:p>
        </p:txBody>
      </p:sp>
      <p:sp>
        <p:nvSpPr>
          <p:cNvPr id="14339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4340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6" name="b110c9e129.mp4">
            <a:hlinkClick r:id="" action="ppaction://media"/>
          </p:cNvPr>
          <p:cNvPicPr>
            <a:picLocks noGrp="1" noRot="1" noChangeAspect="1"/>
          </p:cNvPicPr>
          <p:nvPr>
            <p:ph sz="quarter" idx="2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Практическая часть</a:t>
            </a:r>
          </a:p>
        </p:txBody>
      </p:sp>
      <p:sp>
        <p:nvSpPr>
          <p:cNvPr id="1536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536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536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Применение баллистики на практике</a:t>
            </a:r>
          </a:p>
        </p:txBody>
      </p:sp>
      <p:sp>
        <p:nvSpPr>
          <p:cNvPr id="16387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2519363" cy="428148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000" smtClean="0"/>
              <a:t>С увеличением угла вылета снаряда, при одинаковой начальной скорости, дальность полёта уменьшается, а высота увеличивается.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 sz="2000" smtClean="0"/>
          </a:p>
        </p:txBody>
      </p:sp>
      <p:pic>
        <p:nvPicPr>
          <p:cNvPr id="16388" name="Содержимое 5" descr="51082~108.jpg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7563" y="2357438"/>
            <a:ext cx="5500687" cy="43576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Другой случай:</a:t>
            </a:r>
          </a:p>
        </p:txBody>
      </p:sp>
      <p:sp>
        <p:nvSpPr>
          <p:cNvPr id="17411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2447925" cy="3724275"/>
          </a:xfrm>
        </p:spPr>
        <p:txBody>
          <a:bodyPr/>
          <a:lstStyle/>
          <a:p>
            <a:pPr eaLnBrk="1" hangingPunct="1"/>
            <a:r>
              <a:rPr lang="ru-RU" altLang="ru-RU" sz="2000" i="1" smtClean="0"/>
              <a:t>с увеличением начальной скорости вылета снаряда, при одинаковом угле вылета, дальность и высота полёта снаряда увеличиваются</a:t>
            </a:r>
            <a:endParaRPr lang="ru-RU" altLang="ru-RU" sz="2000" smtClean="0"/>
          </a:p>
          <a:p>
            <a:pPr eaLnBrk="1" hangingPunct="1"/>
            <a:endParaRPr lang="ru-RU" altLang="ru-RU" smtClean="0"/>
          </a:p>
        </p:txBody>
      </p:sp>
      <p:pic>
        <p:nvPicPr>
          <p:cNvPr id="17412" name="Содержимое 5" descr="51082~110.jpg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86125" y="2286000"/>
            <a:ext cx="5819775" cy="4572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Вывод:</a:t>
            </a:r>
          </a:p>
        </p:txBody>
      </p:sp>
      <p:sp>
        <p:nvSpPr>
          <p:cNvPr id="18435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7734300" cy="2995613"/>
          </a:xfrm>
        </p:spPr>
        <p:txBody>
          <a:bodyPr/>
          <a:lstStyle/>
          <a:p>
            <a:pPr eaLnBrk="1" hangingPunct="1"/>
            <a:r>
              <a:rPr lang="ru-RU" altLang="ru-RU" i="1" smtClean="0"/>
              <a:t>С увеличением угла вылета снаряда, при одинаковой начальной скорости, дальность полёта уменьшается, а высота увеличивается, а с увеличением начальной скорости вылета снаряда, при одинаковом угле вылета, дальность и высота полёта снаряда увеличиваются</a:t>
            </a:r>
            <a:endParaRPr lang="ru-RU" altLang="ru-RU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Траектория баллистической ракеты</a:t>
            </a:r>
          </a:p>
        </p:txBody>
      </p:sp>
      <p:sp>
        <p:nvSpPr>
          <p:cNvPr id="19459" name="Текст 11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9460" name="Содержимое 14" descr="BrD2037.jpg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3125" y="2428875"/>
            <a:ext cx="5214938" cy="4175125"/>
          </a:xfrm>
        </p:spPr>
      </p:pic>
      <p:sp>
        <p:nvSpPr>
          <p:cNvPr id="19461" name="Содержимое 13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Траектория управляемых снарядов</a:t>
            </a:r>
          </a:p>
        </p:txBody>
      </p:sp>
      <p:sp>
        <p:nvSpPr>
          <p:cNvPr id="2048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0484" name="Содержимое 5" descr="451adbbc718b9a87db737541ba1_prev.jpg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5813" y="2309813"/>
            <a:ext cx="8358187" cy="4548187"/>
          </a:xfrm>
        </p:spPr>
      </p:pic>
      <p:sp>
        <p:nvSpPr>
          <p:cNvPr id="2048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smtClean="0"/>
              <a:t>Координаты, определяющие положение ракеты в пространстве</a:t>
            </a:r>
          </a:p>
        </p:txBody>
      </p:sp>
      <p:sp>
        <p:nvSpPr>
          <p:cNvPr id="21507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1508" name="Содержимое 5" descr="DSC00089.JPG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7250" y="2571750"/>
            <a:ext cx="3643313" cy="3935413"/>
          </a:xfrm>
        </p:spPr>
      </p:pic>
      <p:pic>
        <p:nvPicPr>
          <p:cNvPr id="21509" name="Содержимое 6" descr="DSC00090.JPG"/>
          <p:cNvPicPr>
            <a:picLocks noGrp="1" noChangeAspect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7813" y="2635250"/>
            <a:ext cx="3595687" cy="372268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Теоретическая часть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Невесомость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ru-RU" altLang="ru-RU" sz="1800" b="1" smtClean="0"/>
              <a:t>Невесо́мость</a:t>
            </a:r>
            <a:r>
              <a:rPr lang="ru-RU" altLang="ru-RU" sz="1800" smtClean="0"/>
              <a:t> — состояние, наблюдаемое нами, когда сила взаимодействия тела с опорой (</a:t>
            </a:r>
            <a:r>
              <a:rPr lang="ru-RU" altLang="ru-RU" sz="1800" smtClean="0">
                <a:hlinkClick r:id="rId2" tooltip="Вес"/>
              </a:rPr>
              <a:t>вес тела</a:t>
            </a:r>
            <a:r>
              <a:rPr lang="ru-RU" altLang="ru-RU" sz="1800" smtClean="0"/>
              <a:t>), возникающая в связи с </a:t>
            </a:r>
            <a:r>
              <a:rPr lang="ru-RU" altLang="ru-RU" sz="1800" smtClean="0">
                <a:hlinkClick r:id="rId3" tooltip="Гравитация"/>
              </a:rPr>
              <a:t>гравитационным</a:t>
            </a:r>
            <a:r>
              <a:rPr lang="ru-RU" altLang="ru-RU" sz="1800" smtClean="0"/>
              <a:t> притяжением, действием других массовых сил, в частности силы инерции, возникающей при ускоренном движении тела, отсутствует</a:t>
            </a:r>
          </a:p>
        </p:txBody>
      </p:sp>
      <p:pic>
        <p:nvPicPr>
          <p:cNvPr id="22532" name="Содержимое 5" descr="cf36d8a81a6cfefeef4fccccae10962c_213bf4be6957b3a194ec45b1a24b22aa.jpg"/>
          <p:cNvPicPr>
            <a:picLocks noGrp="1" noChangeAspect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2063" y="2357438"/>
            <a:ext cx="2928937" cy="1965325"/>
          </a:xfrm>
        </p:spPr>
      </p:pic>
      <p:pic>
        <p:nvPicPr>
          <p:cNvPr id="22533" name="Содержимое 6" descr="photo-2885.jpg"/>
          <p:cNvPicPr>
            <a:picLocks noGrp="1" noChangeAspect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6313" y="4714875"/>
            <a:ext cx="3429000" cy="1928813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Перегрузка</a:t>
            </a:r>
          </a:p>
        </p:txBody>
      </p:sp>
      <p:sp>
        <p:nvSpPr>
          <p:cNvPr id="23555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Перегрузка-увеличение веса тела, вызванное ускоренным движением опоры или подвеса</a:t>
            </a:r>
          </a:p>
        </p:txBody>
      </p:sp>
      <p:pic>
        <p:nvPicPr>
          <p:cNvPr id="23556" name="Содержимое 5" descr="600x600,fs-PUSHKAREV,11-10,Push-10-31.jpg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6313" y="2428875"/>
            <a:ext cx="4048125" cy="2786063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Баллистические ракеты подводных лодок</a:t>
            </a:r>
          </a:p>
        </p:txBody>
      </p:sp>
      <p:sp>
        <p:nvSpPr>
          <p:cNvPr id="24579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ru-RU" altLang="ru-RU" b="1" smtClean="0"/>
              <a:t>Баллистические ракеты подводных лодок</a:t>
            </a:r>
            <a:r>
              <a:rPr lang="ru-RU" altLang="ru-RU" smtClean="0"/>
              <a:t> (БРПЛ) — </a:t>
            </a:r>
            <a:r>
              <a:rPr lang="ru-RU" altLang="ru-RU" u="sng" smtClean="0">
                <a:hlinkClick r:id="rId2" tooltip="Баллистическая ракета"/>
              </a:rPr>
              <a:t>баллистические ракеты</a:t>
            </a:r>
            <a:r>
              <a:rPr lang="ru-RU" altLang="ru-RU" smtClean="0"/>
              <a:t>, размещаемые на </a:t>
            </a:r>
            <a:r>
              <a:rPr lang="ru-RU" altLang="ru-RU" u="sng" smtClean="0">
                <a:hlinkClick r:id="rId3" tooltip="Подводная лодка"/>
              </a:rPr>
              <a:t>подводных лодках</a:t>
            </a:r>
            <a:r>
              <a:rPr lang="ru-RU" altLang="ru-RU" smtClean="0"/>
              <a:t>.</a:t>
            </a:r>
          </a:p>
        </p:txBody>
      </p:sp>
      <p:sp>
        <p:nvSpPr>
          <p:cNvPr id="24580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ru-RU" altLang="ru-RU" smtClean="0"/>
          </a:p>
        </p:txBody>
      </p:sp>
      <p:sp>
        <p:nvSpPr>
          <p:cNvPr id="24581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РБПЛ  СССР\России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2500313"/>
            <a:ext cx="7358063" cy="41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РБПЛ  США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2643188"/>
            <a:ext cx="7215187" cy="39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РС-18, межконтинентальная баллистическая ракета</a:t>
            </a:r>
          </a:p>
        </p:txBody>
      </p:sp>
      <p:sp>
        <p:nvSpPr>
          <p:cNvPr id="27651" name="Текст 2"/>
          <p:cNvSpPr>
            <a:spLocks noGrp="1"/>
          </p:cNvSpPr>
          <p:nvPr>
            <p:ph type="body" sz="half" idx="1"/>
          </p:nvPr>
        </p:nvSpPr>
        <p:spPr>
          <a:xfrm>
            <a:off x="785813" y="2362200"/>
            <a:ext cx="4286250" cy="5067300"/>
          </a:xfrm>
        </p:spPr>
        <p:txBody>
          <a:bodyPr/>
          <a:lstStyle/>
          <a:p>
            <a:pPr eaLnBrk="1" hangingPunct="1"/>
            <a:r>
              <a:rPr lang="ru-RU" altLang="ru-RU" sz="1400" smtClean="0"/>
              <a:t>  </a:t>
            </a:r>
            <a:r>
              <a:rPr lang="ru-RU" altLang="ru-RU" sz="1600" smtClean="0"/>
              <a:t>  Ракета РС-18 — одна из наиболее совершенных межконтинентальных баллистических ракет России. Ее создание началось в 1967 году в конструкторском бюро МПО Машиностроения, расположенном в подмосковном Реутове.</a:t>
            </a:r>
          </a:p>
          <a:p>
            <a:pPr eaLnBrk="1" hangingPunct="1"/>
            <a:r>
              <a:rPr lang="ru-RU" altLang="ru-RU" sz="1600" smtClean="0"/>
              <a:t>    Принята на вооружение 17 декабря 1980 года. Под эту ракету создавалась шахтная пусковая установка повышенной защищенности, а также новый комплекс средств преодоления противоракетной обороны. В январе 1981 года первые полки с УР-100Н УТТХ заступили на боевое дежурство. Всего было поставлено на боевое дежурство 360 шахтных пусковых установок РС-18.</a:t>
            </a:r>
          </a:p>
          <a:p>
            <a:pPr eaLnBrk="1" hangingPunct="1"/>
            <a:endParaRPr lang="ru-RU" altLang="ru-RU" sz="1200" smtClean="0"/>
          </a:p>
        </p:txBody>
      </p:sp>
      <p:pic>
        <p:nvPicPr>
          <p:cNvPr id="27652" name="Содержимое 5" descr="1180562008.jpg"/>
          <p:cNvPicPr>
            <a:picLocks noGrp="1" noChangeAspect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2063" y="2428875"/>
            <a:ext cx="3929062" cy="428625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8675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8676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8677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smtClean="0"/>
              <a:t>История возникновения баллистического движения</a:t>
            </a:r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362200"/>
            <a:ext cx="3775075" cy="37242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1200" smtClean="0"/>
              <a:t>В многочисленных войнах на протяжении всей истории человечества враждующие стороны, доказывая своё превосходство, использовали сначала камни, копья , и стрелы, а затем ядра, пули, снаряды, и бомбы.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200" smtClean="0"/>
              <a:t>Успех сражения во многом определялся точностью попадания в цель.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200" smtClean="0"/>
              <a:t>При этом точный бросок камня, поражение противника летящим копьём или стрелой фиксировались воином визуально. Это позволяло при соответствующей тренировке повторять свой успех в следующем сражении.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200" smtClean="0"/>
              <a:t>Значительно возросшая с развитием техники скорость и дальность полёта снарядов и пуль сделали возможным дистанционные сражения. Однако навыка война, разрешающей способности его глаза было недостаточно для точного попадания в цель артиллерийской дуэли первым.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200" smtClean="0"/>
              <a:t>Желание побеждать стимулировало появление баллистики (от греческого слова ballo-бросаю). </a:t>
            </a:r>
          </a:p>
        </p:txBody>
      </p:sp>
      <p:pic>
        <p:nvPicPr>
          <p:cNvPr id="5124" name="Picture 6" descr="img_0027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2362200"/>
            <a:ext cx="3068638" cy="1797050"/>
          </a:xfrm>
        </p:spPr>
      </p:pic>
      <p:pic>
        <p:nvPicPr>
          <p:cNvPr id="5125" name="Picture 10" descr="0e5ba9bd4deb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4292600"/>
            <a:ext cx="3313113" cy="218916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4"/>
          <p:cNvSpPr>
            <a:spLocks noGrp="1" noChangeArrowheads="1"/>
          </p:cNvSpPr>
          <p:nvPr>
            <p:ph type="title"/>
          </p:nvPr>
        </p:nvSpPr>
        <p:spPr>
          <a:xfrm>
            <a:off x="900113" y="476250"/>
            <a:ext cx="7924800" cy="1143000"/>
          </a:xfrm>
        </p:spPr>
        <p:txBody>
          <a:bodyPr/>
          <a:lstStyle/>
          <a:p>
            <a:pPr eaLnBrk="1" hangingPunct="1"/>
            <a:r>
              <a:rPr lang="ru-RU" altLang="ru-RU" smtClean="0"/>
              <a:t>Баллистика как наука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105400" y="2327275"/>
            <a:ext cx="40386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1200" smtClean="0"/>
              <a:t>Баллистика-наука о движении снарядов, мин, пуль, неуправляемых ракет при стрельбе (пуске). Основные разделы баллистики: внутренняя баллистика и внешняя баллистика. Исследованием реальных процессов, происходящих при горении пороха, движении снарядов, ракет (или их моделей) и т. д., занимается эксперимент баллистики. Внешняя баллистика изучает движение снарядов, мин, пуль, неуправляемых ракет и др. после прекращения их силового взаимодействия со стволом оружия (пусковой установкой), а также факторы, влияющие на это движение. Основные разделы внешней баллистики: изучение сил и моментов, действующих на снаряд в полёте; изучение движения центра масс снаряда для расчета элементов траектории, а также движение снаряда относит. Центра масс с целью определения его устойчивости и характеристик рассеивания. Разделами внешней баллистики являются также теория поправок, разработка методов получения данных для составления таблиц стрельбы и внешнебаллистическое проектирование. Движение снарядов в особых случаях изучается специальными разделами внешней баллистики, авиационной баллистикой, подводной баллистикой и др </a:t>
            </a:r>
          </a:p>
        </p:txBody>
      </p:sp>
      <p:pic>
        <p:nvPicPr>
          <p:cNvPr id="6148" name="Picture 8" descr="ballistik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2997200"/>
            <a:ext cx="4608512" cy="3255963"/>
          </a:xfr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Основные термины баллистики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000" smtClean="0"/>
              <a:t>Внешняя баллистика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smtClean="0"/>
              <a:t>Внутренняя баллистика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i="1" smtClean="0"/>
              <a:t>Баллистическая гибкость оружия</a:t>
            </a:r>
            <a:r>
              <a:rPr lang="ru-RU" altLang="ru-RU" sz="20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i="1" smtClean="0"/>
              <a:t>Баллистическая ракета</a:t>
            </a:r>
            <a:r>
              <a:rPr lang="ru-RU" altLang="ru-RU" sz="20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i="1" smtClean="0"/>
              <a:t>Баллистическая трасса</a:t>
            </a:r>
            <a:r>
              <a:rPr lang="ru-RU" altLang="ru-RU" sz="20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i="1" smtClean="0"/>
              <a:t>Баллистические условия стрельбы</a:t>
            </a:r>
            <a:r>
              <a:rPr lang="ru-RU" altLang="ru-RU" sz="20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i="1" smtClean="0"/>
              <a:t>Баллистические характеристики</a:t>
            </a:r>
            <a:r>
              <a:rPr lang="ru-RU" altLang="ru-RU" sz="20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i="1" smtClean="0"/>
              <a:t>Баллистический вычислитель</a:t>
            </a:r>
            <a:r>
              <a:rPr lang="ru-RU" altLang="ru-RU" sz="20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i="1" smtClean="0"/>
              <a:t>Баллистический спуск</a:t>
            </a:r>
            <a:r>
              <a:rPr lang="ru-RU" altLang="ru-RU" sz="20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i="1" smtClean="0"/>
              <a:t>Баллистическое подобие</a:t>
            </a:r>
            <a:r>
              <a:rPr lang="ru-RU" altLang="ru-RU" sz="20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i="1" smtClean="0"/>
              <a:t>Баллистический коэффициент</a:t>
            </a:r>
            <a:r>
              <a:rPr lang="ru-RU" altLang="ru-RU" sz="20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i="1" smtClean="0"/>
              <a:t>Баллистическая фотокамера</a:t>
            </a:r>
            <a:r>
              <a:rPr lang="ru-RU" altLang="ru-RU" sz="2000" smtClean="0"/>
              <a:t> </a:t>
            </a:r>
          </a:p>
          <a:p>
            <a:pPr eaLnBrk="1" hangingPunct="1">
              <a:lnSpc>
                <a:spcPct val="80000"/>
              </a:lnSpc>
            </a:pPr>
            <a:endParaRPr lang="ru-RU" altLang="ru-RU" sz="200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Закон всемирного тяготения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Баллистическое движение – движение за счёт силы тяжести при котором тело движется с учётом сил сопротивления с ускорением. А законы движения изучал Исаак Ньютон.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Исаак Ньютон</a:t>
            </a:r>
          </a:p>
        </p:txBody>
      </p:sp>
      <p:pic>
        <p:nvPicPr>
          <p:cNvPr id="9219" name="Picture 7" descr="d07b6cf1ab492d28c91799c35b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4438" y="2636838"/>
            <a:ext cx="4103687" cy="372427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Открытие закона И.Ньютоном</a:t>
            </a:r>
          </a:p>
        </p:txBody>
      </p:sp>
      <p:sp>
        <p:nvSpPr>
          <p:cNvPr id="10243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1400" smtClean="0"/>
              <a:t>На склоне своих дней Исаак Ньютон рассказал, как это произошло: он гулял по яблоневому саду в поместье своих родителей и вдруг увидел луну в дневном небе. И тут же на его глазах с ветки оторвалось и упало на землю яблоко. Поскольку Ньютон в это самое время работал над законами движения (</a:t>
            </a:r>
            <a:r>
              <a:rPr lang="ru-RU" altLang="ru-RU" sz="1400" i="1" smtClean="0"/>
              <a:t>см.</a:t>
            </a:r>
            <a:r>
              <a:rPr lang="ru-RU" altLang="ru-RU" sz="1400" smtClean="0"/>
              <a:t> </a:t>
            </a:r>
            <a:r>
              <a:rPr lang="ru-RU" altLang="ru-RU" sz="1400" smtClean="0">
                <a:hlinkClick r:id="rId2"/>
              </a:rPr>
              <a:t>Законы механики Ньютона</a:t>
            </a:r>
            <a:r>
              <a:rPr lang="ru-RU" altLang="ru-RU" sz="1400" smtClean="0"/>
              <a:t>), он уже знал, что яблоко упало под воздействием гравитационного поля Земли. Знал он и о том, что Луна не просто висит в небе, а вращается по орбите вокруг Земли, и, следовательно, на нее воздействует какая-то сила, которая удерживает ее от того, чтобы сорваться с орбиты и улететь по прямой прочь, в открытый космос. Тут ему и пришло в голову, что, возможно, это одна и та же сила заставляет и яблоко падать на землю, и Луну оставаться на околоземной орбите. </a:t>
            </a:r>
          </a:p>
        </p:txBody>
      </p:sp>
      <p:pic>
        <p:nvPicPr>
          <p:cNvPr id="10244" name="Picture 9" descr="i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3068638"/>
            <a:ext cx="3241675" cy="244475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Из закона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000" smtClean="0"/>
              <a:t>Результаты ньютоновских расчетов теперь называют </a:t>
            </a:r>
            <a:r>
              <a:rPr lang="ru-RU" altLang="ru-RU" sz="2000" i="1" smtClean="0"/>
              <a:t>законом всемирного тяготения</a:t>
            </a:r>
            <a:r>
              <a:rPr lang="ru-RU" altLang="ru-RU" sz="2000" smtClean="0"/>
              <a:t> Ньютона. Согласно этому закону между любой парой тел во Вселенной действует сила взаимного притяжения. Как и все физические законы, он облечен в форму математического уравнения. Если </a:t>
            </a:r>
            <a:r>
              <a:rPr lang="ru-RU" altLang="ru-RU" sz="2000" i="1" smtClean="0"/>
              <a:t>M </a:t>
            </a:r>
            <a:r>
              <a:rPr lang="ru-RU" altLang="ru-RU" sz="2000" smtClean="0"/>
              <a:t>и</a:t>
            </a:r>
            <a:r>
              <a:rPr lang="ru-RU" altLang="ru-RU" sz="2000" i="1" smtClean="0"/>
              <a:t> m</a:t>
            </a:r>
            <a:r>
              <a:rPr lang="ru-RU" altLang="ru-RU" sz="2000" smtClean="0"/>
              <a:t> — массы двух тел, а </a:t>
            </a:r>
            <a:r>
              <a:rPr lang="ru-RU" altLang="ru-RU" sz="2000" i="1" smtClean="0"/>
              <a:t>D — </a:t>
            </a:r>
            <a:r>
              <a:rPr lang="ru-RU" altLang="ru-RU" sz="2000" smtClean="0"/>
              <a:t>расстояние между ними, тогда сила </a:t>
            </a:r>
            <a:r>
              <a:rPr lang="ru-RU" altLang="ru-RU" sz="2000" i="1" smtClean="0"/>
              <a:t>F </a:t>
            </a:r>
            <a:r>
              <a:rPr lang="ru-RU" altLang="ru-RU" sz="2000" smtClean="0"/>
              <a:t>взаимного гравитационного притяжения между ними равна:</a:t>
            </a:r>
            <a:endParaRPr lang="ru-RU" altLang="ru-RU" sz="2000" i="1" smtClean="0"/>
          </a:p>
          <a:p>
            <a:pPr eaLnBrk="1" hangingPunct="1">
              <a:lnSpc>
                <a:spcPct val="90000"/>
              </a:lnSpc>
            </a:pPr>
            <a:r>
              <a:rPr lang="ru-RU" altLang="ru-RU" sz="2000" i="1" smtClean="0"/>
              <a:t>F </a:t>
            </a:r>
            <a:r>
              <a:rPr lang="ru-RU" altLang="ru-RU" sz="2000" smtClean="0"/>
              <a:t>=</a:t>
            </a:r>
            <a:r>
              <a:rPr lang="ru-RU" altLang="ru-RU" sz="2000" i="1" smtClean="0"/>
              <a:t> GMm/D2</a:t>
            </a:r>
            <a:endParaRPr lang="ru-RU" altLang="ru-RU" sz="2000" smtClean="0"/>
          </a:p>
          <a:p>
            <a:pPr eaLnBrk="1" hangingPunct="1">
              <a:lnSpc>
                <a:spcPct val="90000"/>
              </a:lnSpc>
            </a:pPr>
            <a:r>
              <a:rPr lang="ru-RU" altLang="ru-RU" sz="2000" smtClean="0"/>
              <a:t>где </a:t>
            </a:r>
            <a:r>
              <a:rPr lang="ru-RU" altLang="ru-RU" sz="2000" i="1" smtClean="0"/>
              <a:t>G — </a:t>
            </a:r>
            <a:r>
              <a:rPr lang="ru-RU" altLang="ru-RU" sz="2000" smtClean="0"/>
              <a:t>гравитационная константа, определяемая экспериментально. В единицах СИ ее значение составляет приблизительно 6,67 × 10–11.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Капсулы">
  <a:themeElements>
    <a:clrScheme name="Капсулы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Капсул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274</TotalTime>
  <Words>751</Words>
  <Application>Microsoft Office PowerPoint</Application>
  <PresentationFormat>Экран (4:3)</PresentationFormat>
  <Paragraphs>60</Paragraphs>
  <Slides>26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Wingdings</vt:lpstr>
      <vt:lpstr>Calibri</vt:lpstr>
      <vt:lpstr>Times New Roman</vt:lpstr>
      <vt:lpstr>Капсулы</vt:lpstr>
      <vt:lpstr>Научная работа по физике  на тему:  Баллистическое движение тел </vt:lpstr>
      <vt:lpstr>Теоретическая часть</vt:lpstr>
      <vt:lpstr>История возникновения баллистического движения</vt:lpstr>
      <vt:lpstr>Баллистика как наука</vt:lpstr>
      <vt:lpstr>Основные термины баллистики</vt:lpstr>
      <vt:lpstr>Закон всемирного тяготения</vt:lpstr>
      <vt:lpstr>Исаак Ньютон</vt:lpstr>
      <vt:lpstr>Открытие закона И.Ньютоном</vt:lpstr>
      <vt:lpstr>Из закона</vt:lpstr>
      <vt:lpstr>Генри Кавендиш</vt:lpstr>
      <vt:lpstr>Опыт Г.Кавендиша</vt:lpstr>
      <vt:lpstr>Опыт:</vt:lpstr>
      <vt:lpstr>Практическая часть</vt:lpstr>
      <vt:lpstr>Применение баллистики на практике</vt:lpstr>
      <vt:lpstr>Другой случай:</vt:lpstr>
      <vt:lpstr>Вывод:</vt:lpstr>
      <vt:lpstr>Траектория баллистической ракеты</vt:lpstr>
      <vt:lpstr>Траектория управляемых снарядов</vt:lpstr>
      <vt:lpstr>Координаты, определяющие положение ракеты в пространстве</vt:lpstr>
      <vt:lpstr>Невесомость</vt:lpstr>
      <vt:lpstr>Перегрузка</vt:lpstr>
      <vt:lpstr>Баллистические ракеты подводных лодок</vt:lpstr>
      <vt:lpstr>РБПЛ  СССР\России</vt:lpstr>
      <vt:lpstr>РБПЛ  США</vt:lpstr>
      <vt:lpstr>РС-18, межконтинентальная баллистическая ракета</vt:lpstr>
      <vt:lpstr>Презентация PowerPoint</vt:lpstr>
    </vt:vector>
  </TitlesOfParts>
  <Company>MoBIL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Научная работа по физике  на тему  Баллистическое движение тел </dc:title>
  <dc:creator>Soft</dc:creator>
  <cp:lastModifiedBy>admin</cp:lastModifiedBy>
  <cp:revision>17</cp:revision>
  <dcterms:created xsi:type="dcterms:W3CDTF">2010-04-15T15:36:04Z</dcterms:created>
  <dcterms:modified xsi:type="dcterms:W3CDTF">2015-04-08T16:07:13Z</dcterms:modified>
</cp:coreProperties>
</file>