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71" r:id="rId3"/>
    <p:sldId id="259" r:id="rId4"/>
    <p:sldId id="260" r:id="rId5"/>
    <p:sldId id="261" r:id="rId6"/>
    <p:sldId id="263" r:id="rId7"/>
    <p:sldId id="277" r:id="rId8"/>
    <p:sldId id="275" r:id="rId9"/>
    <p:sldId id="276" r:id="rId10"/>
    <p:sldId id="279" r:id="rId11"/>
    <p:sldId id="280" r:id="rId12"/>
  </p:sldIdLst>
  <p:sldSz cx="9144000" cy="6858000" type="screen4x3"/>
  <p:notesSz cx="6858000" cy="9144000"/>
  <p:defaultTextStyle>
    <a:defPPr>
      <a:defRPr lang="ru-RU"/>
    </a:defPPr>
    <a:lvl1pPr algn="l" rtl="0" fontAlgn="base">
      <a:spcBef>
        <a:spcPct val="0"/>
      </a:spcBef>
      <a:spcAft>
        <a:spcPct val="0"/>
      </a:spcAft>
      <a:defRPr sz="10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10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10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10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1000" kern="1200">
        <a:solidFill>
          <a:schemeClr val="tx1"/>
        </a:solidFill>
        <a:latin typeface="Arial" panose="020B0604020202020204" pitchFamily="34" charset="0"/>
        <a:ea typeface="+mn-ea"/>
        <a:cs typeface="+mn-cs"/>
      </a:defRPr>
    </a:lvl5pPr>
    <a:lvl6pPr marL="2286000" algn="l" defTabSz="914400" rtl="0" eaLnBrk="1" latinLnBrk="0" hangingPunct="1">
      <a:defRPr sz="1000" kern="1200">
        <a:solidFill>
          <a:schemeClr val="tx1"/>
        </a:solidFill>
        <a:latin typeface="Arial" panose="020B0604020202020204" pitchFamily="34" charset="0"/>
        <a:ea typeface="+mn-ea"/>
        <a:cs typeface="+mn-cs"/>
      </a:defRPr>
    </a:lvl6pPr>
    <a:lvl7pPr marL="2743200" algn="l" defTabSz="914400" rtl="0" eaLnBrk="1" latinLnBrk="0" hangingPunct="1">
      <a:defRPr sz="1000" kern="1200">
        <a:solidFill>
          <a:schemeClr val="tx1"/>
        </a:solidFill>
        <a:latin typeface="Arial" panose="020B0604020202020204" pitchFamily="34" charset="0"/>
        <a:ea typeface="+mn-ea"/>
        <a:cs typeface="+mn-cs"/>
      </a:defRPr>
    </a:lvl7pPr>
    <a:lvl8pPr marL="3200400" algn="l" defTabSz="914400" rtl="0" eaLnBrk="1" latinLnBrk="0" hangingPunct="1">
      <a:defRPr sz="1000" kern="1200">
        <a:solidFill>
          <a:schemeClr val="tx1"/>
        </a:solidFill>
        <a:latin typeface="Arial" panose="020B0604020202020204" pitchFamily="34" charset="0"/>
        <a:ea typeface="+mn-ea"/>
        <a:cs typeface="+mn-cs"/>
      </a:defRPr>
    </a:lvl8pPr>
    <a:lvl9pPr marL="3657600" algn="l" defTabSz="914400" rtl="0" eaLnBrk="1" latinLnBrk="0" hangingPunct="1">
      <a:defRPr sz="1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66"/>
    <a:srgbClr val="990000"/>
    <a:srgbClr val="660066"/>
    <a:srgbClr val="CC00CC"/>
    <a:srgbClr val="000066"/>
    <a:srgbClr val="0000FF"/>
    <a:srgbClr val="FF000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ru-RU"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ru-RU"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ru-RU"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ru-RU"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ru-RU"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ru-RU"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ru-RU"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ru-RU"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ru-RU"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ru-RU"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ru-RU"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ru-RU" sz="2400">
                  <a:latin typeface="Times New Roman" pitchFamily="18" charset="0"/>
                </a:endParaRPr>
              </a:p>
            </p:txBody>
          </p:sp>
        </p:grpSp>
      </p:grpSp>
      <p:sp>
        <p:nvSpPr>
          <p:cNvPr id="56339"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ru-RU"/>
              <a:t>Образец заголовка</a:t>
            </a:r>
          </a:p>
        </p:txBody>
      </p:sp>
      <p:sp>
        <p:nvSpPr>
          <p:cNvPr id="56340"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ru-RU"/>
              <a:t>Образец подзаголовка</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ru-RU"/>
          </a:p>
        </p:txBody>
      </p:sp>
      <p:sp>
        <p:nvSpPr>
          <p:cNvPr id="19" name="Rectangle 17"/>
          <p:cNvSpPr>
            <a:spLocks noGrp="1" noChangeArrowheads="1"/>
          </p:cNvSpPr>
          <p:nvPr>
            <p:ph type="ftr" sz="quarter" idx="11"/>
          </p:nvPr>
        </p:nvSpPr>
        <p:spPr/>
        <p:txBody>
          <a:bodyPr/>
          <a:lstStyle>
            <a:lvl1pPr>
              <a:defRPr/>
            </a:lvl1pPr>
          </a:lstStyle>
          <a:p>
            <a:pPr>
              <a:defRPr/>
            </a:pPr>
            <a:endParaRPr lang="ru-RU"/>
          </a:p>
        </p:txBody>
      </p:sp>
      <p:sp>
        <p:nvSpPr>
          <p:cNvPr id="20" name="Rectangle 18"/>
          <p:cNvSpPr>
            <a:spLocks noGrp="1" noChangeArrowheads="1"/>
          </p:cNvSpPr>
          <p:nvPr>
            <p:ph type="sldNum" sz="quarter" idx="12"/>
          </p:nvPr>
        </p:nvSpPr>
        <p:spPr/>
        <p:txBody>
          <a:bodyPr/>
          <a:lstStyle>
            <a:lvl1pPr>
              <a:defRPr/>
            </a:lvl1pPr>
          </a:lstStyle>
          <a:p>
            <a:fld id="{80D889D0-C617-4381-B603-58A9597D250C}" type="slidenum">
              <a:rPr lang="ru-RU" altLang="ru-RU"/>
              <a:pPr/>
              <a:t>‹#›</a:t>
            </a:fld>
            <a:endParaRPr lang="ru-RU" altLang="ru-RU"/>
          </a:p>
        </p:txBody>
      </p:sp>
    </p:spTree>
    <p:extLst>
      <p:ext uri="{BB962C8B-B14F-4D97-AF65-F5344CB8AC3E}">
        <p14:creationId xmlns:p14="http://schemas.microsoft.com/office/powerpoint/2010/main" val="3843949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fld id="{B17CDC43-C0F7-4C5D-8D1F-49566B3D3462}" type="slidenum">
              <a:rPr lang="ru-RU" altLang="ru-RU"/>
              <a:pPr/>
              <a:t>‹#›</a:t>
            </a:fld>
            <a:endParaRPr lang="ru-RU" alt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216380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457200"/>
            <a:ext cx="2057400" cy="5410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457200"/>
            <a:ext cx="60198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fld id="{49715255-B36E-47DD-B254-FC63BECF9846}" type="slidenum">
              <a:rPr lang="ru-RU" altLang="ru-RU"/>
              <a:pPr/>
              <a:t>‹#›</a:t>
            </a:fld>
            <a:endParaRPr lang="ru-RU" alt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3573681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fld id="{827CB86F-6436-46BE-97A6-F659BA186549}" type="slidenum">
              <a:rPr lang="ru-RU" altLang="ru-RU"/>
              <a:pPr/>
              <a:t>‹#›</a:t>
            </a:fld>
            <a:endParaRPr lang="ru-RU" alt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302139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fld id="{8B99ABDA-D3F9-4DF8-9E00-84F54470B60D}" type="slidenum">
              <a:rPr lang="ru-RU" altLang="ru-RU"/>
              <a:pPr/>
              <a:t>‹#›</a:t>
            </a:fld>
            <a:endParaRPr lang="ru-RU" alt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12800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fld id="{4DB16127-7CEC-476C-A017-785FA9EE0848}" type="slidenum">
              <a:rPr lang="ru-RU" altLang="ru-RU"/>
              <a:pPr/>
              <a:t>‹#›</a:t>
            </a:fld>
            <a:endParaRPr lang="ru-RU" alt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4269891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
          <p:cNvSpPr>
            <a:spLocks noGrp="1" noChangeArrowheads="1"/>
          </p:cNvSpPr>
          <p:nvPr>
            <p:ph type="ftr" sz="quarter" idx="10"/>
          </p:nvPr>
        </p:nvSpPr>
        <p:spPr>
          <a:ln/>
        </p:spPr>
        <p:txBody>
          <a:bodyPr/>
          <a:lstStyle>
            <a:lvl1pPr>
              <a:defRPr/>
            </a:lvl1pPr>
          </a:lstStyle>
          <a:p>
            <a:pPr>
              <a:defRPr/>
            </a:pPr>
            <a:endParaRPr lang="ru-RU"/>
          </a:p>
        </p:txBody>
      </p:sp>
      <p:sp>
        <p:nvSpPr>
          <p:cNvPr id="8" name="Rectangle 3"/>
          <p:cNvSpPr>
            <a:spLocks noGrp="1" noChangeArrowheads="1"/>
          </p:cNvSpPr>
          <p:nvPr>
            <p:ph type="sldNum" sz="quarter" idx="11"/>
          </p:nvPr>
        </p:nvSpPr>
        <p:spPr>
          <a:ln/>
        </p:spPr>
        <p:txBody>
          <a:bodyPr/>
          <a:lstStyle>
            <a:lvl1pPr>
              <a:defRPr/>
            </a:lvl1pPr>
          </a:lstStyle>
          <a:p>
            <a:fld id="{8A22B8AE-74DB-4D10-9F99-ADE9D7B8BF3E}" type="slidenum">
              <a:rPr lang="ru-RU" altLang="ru-RU"/>
              <a:pPr/>
              <a:t>‹#›</a:t>
            </a:fld>
            <a:endParaRPr lang="ru-RU" altLang="ru-RU"/>
          </a:p>
        </p:txBody>
      </p:sp>
      <p:sp>
        <p:nvSpPr>
          <p:cNvPr id="9" name="Rectangle 16"/>
          <p:cNvSpPr>
            <a:spLocks noGrp="1" noChangeArrowheads="1"/>
          </p:cNvSpPr>
          <p:nvPr>
            <p:ph type="dt" sz="half"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1612053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2"/>
          <p:cNvSpPr>
            <a:spLocks noGrp="1" noChangeArrowheads="1"/>
          </p:cNvSpPr>
          <p:nvPr>
            <p:ph type="ftr" sz="quarter" idx="10"/>
          </p:nvPr>
        </p:nvSpPr>
        <p:spPr>
          <a:ln/>
        </p:spPr>
        <p:txBody>
          <a:bodyPr/>
          <a:lstStyle>
            <a:lvl1pPr>
              <a:defRPr/>
            </a:lvl1pPr>
          </a:lstStyle>
          <a:p>
            <a:pPr>
              <a:defRPr/>
            </a:pPr>
            <a:endParaRPr lang="ru-RU"/>
          </a:p>
        </p:txBody>
      </p:sp>
      <p:sp>
        <p:nvSpPr>
          <p:cNvPr id="4" name="Rectangle 3"/>
          <p:cNvSpPr>
            <a:spLocks noGrp="1" noChangeArrowheads="1"/>
          </p:cNvSpPr>
          <p:nvPr>
            <p:ph type="sldNum" sz="quarter" idx="11"/>
          </p:nvPr>
        </p:nvSpPr>
        <p:spPr>
          <a:ln/>
        </p:spPr>
        <p:txBody>
          <a:bodyPr/>
          <a:lstStyle>
            <a:lvl1pPr>
              <a:defRPr/>
            </a:lvl1pPr>
          </a:lstStyle>
          <a:p>
            <a:fld id="{CFC5AAB2-7F37-43E0-A1D3-92FD7A72D953}" type="slidenum">
              <a:rPr lang="ru-RU" altLang="ru-RU"/>
              <a:pPr/>
              <a:t>‹#›</a:t>
            </a:fld>
            <a:endParaRPr lang="ru-RU" altLang="ru-RU"/>
          </a:p>
        </p:txBody>
      </p:sp>
      <p:sp>
        <p:nvSpPr>
          <p:cNvPr id="5" name="Rectangle 16"/>
          <p:cNvSpPr>
            <a:spLocks noGrp="1" noChangeArrowheads="1"/>
          </p:cNvSpPr>
          <p:nvPr>
            <p:ph type="dt" sz="half"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3668876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ru-RU"/>
          </a:p>
        </p:txBody>
      </p:sp>
      <p:sp>
        <p:nvSpPr>
          <p:cNvPr id="3" name="Rectangle 3"/>
          <p:cNvSpPr>
            <a:spLocks noGrp="1" noChangeArrowheads="1"/>
          </p:cNvSpPr>
          <p:nvPr>
            <p:ph type="sldNum" sz="quarter" idx="11"/>
          </p:nvPr>
        </p:nvSpPr>
        <p:spPr>
          <a:ln/>
        </p:spPr>
        <p:txBody>
          <a:bodyPr/>
          <a:lstStyle>
            <a:lvl1pPr>
              <a:defRPr/>
            </a:lvl1pPr>
          </a:lstStyle>
          <a:p>
            <a:fld id="{D1747C43-AD72-4FA4-8E35-B5C52B936A6D}" type="slidenum">
              <a:rPr lang="ru-RU" altLang="ru-RU"/>
              <a:pPr/>
              <a:t>‹#›</a:t>
            </a:fld>
            <a:endParaRPr lang="ru-RU" altLang="ru-RU"/>
          </a:p>
        </p:txBody>
      </p:sp>
      <p:sp>
        <p:nvSpPr>
          <p:cNvPr id="4" name="Rectangle 16"/>
          <p:cNvSpPr>
            <a:spLocks noGrp="1" noChangeArrowheads="1"/>
          </p:cNvSpPr>
          <p:nvPr>
            <p:ph type="dt" sz="half"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2289194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fld id="{8444F459-79C8-46B2-9CD7-93C845C1536A}" type="slidenum">
              <a:rPr lang="ru-RU" altLang="ru-RU"/>
              <a:pPr/>
              <a:t>‹#›</a:t>
            </a:fld>
            <a:endParaRPr lang="ru-RU" alt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1804269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fld id="{C0E41926-8ED9-4A1E-A93A-C0224B851B45}" type="slidenum">
              <a:rPr lang="ru-RU" altLang="ru-RU"/>
              <a:pPr/>
              <a:t>‹#›</a:t>
            </a:fld>
            <a:endParaRPr lang="ru-RU" alt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1362635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pPr>
              <a:defRPr/>
            </a:pPr>
            <a:endParaRPr lang="ru-RU"/>
          </a:p>
        </p:txBody>
      </p:sp>
      <p:sp>
        <p:nvSpPr>
          <p:cNvPr id="55299"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anose="020B0A04020102020204" pitchFamily="34" charset="0"/>
              </a:defRPr>
            </a:lvl1pPr>
          </a:lstStyle>
          <a:p>
            <a:fld id="{044736B7-F65A-4621-937E-6150B2BC1E34}" type="slidenum">
              <a:rPr lang="ru-RU" altLang="ru-RU"/>
              <a:pPr/>
              <a:t>‹#›</a:t>
            </a:fld>
            <a:endParaRPr lang="ru-RU" altLang="ru-RU"/>
          </a:p>
        </p:txBody>
      </p:sp>
      <p:grpSp>
        <p:nvGrpSpPr>
          <p:cNvPr id="1028" name="Group 4"/>
          <p:cNvGrpSpPr>
            <a:grpSpLocks/>
          </p:cNvGrpSpPr>
          <p:nvPr/>
        </p:nvGrpSpPr>
        <p:grpSpPr bwMode="auto">
          <a:xfrm>
            <a:off x="0" y="0"/>
            <a:ext cx="9144000" cy="546100"/>
            <a:chOff x="0" y="0"/>
            <a:chExt cx="5760" cy="344"/>
          </a:xfrm>
        </p:grpSpPr>
        <p:sp>
          <p:nvSpPr>
            <p:cNvPr id="55301"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ru-RU" sz="2400">
                <a:latin typeface="Times New Roman" pitchFamily="18" charset="0"/>
              </a:endParaRPr>
            </a:p>
          </p:txBody>
        </p:sp>
        <p:sp>
          <p:nvSpPr>
            <p:cNvPr id="55302"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ru-RU" sz="2400">
                <a:latin typeface="Times New Roman" pitchFamily="18" charset="0"/>
              </a:endParaRPr>
            </a:p>
          </p:txBody>
        </p:sp>
        <p:sp>
          <p:nvSpPr>
            <p:cNvPr id="55303"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ru-RU" sz="1800">
                <a:solidFill>
                  <a:schemeClr val="hlink"/>
                </a:solidFill>
                <a:latin typeface="Arial" charset="0"/>
              </a:endParaRPr>
            </a:p>
          </p:txBody>
        </p:sp>
        <p:sp>
          <p:nvSpPr>
            <p:cNvPr id="55304"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ru-RU" sz="1800">
                <a:solidFill>
                  <a:schemeClr val="hlink"/>
                </a:solidFill>
                <a:latin typeface="Arial" charset="0"/>
              </a:endParaRPr>
            </a:p>
          </p:txBody>
        </p:sp>
        <p:sp>
          <p:nvSpPr>
            <p:cNvPr id="55305"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ru-RU" sz="1800">
                <a:solidFill>
                  <a:schemeClr val="accent2"/>
                </a:solidFill>
                <a:latin typeface="Arial" charset="0"/>
              </a:endParaRPr>
            </a:p>
          </p:txBody>
        </p:sp>
        <p:sp>
          <p:nvSpPr>
            <p:cNvPr id="55306"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ru-RU" sz="1800">
                <a:solidFill>
                  <a:schemeClr val="hlink"/>
                </a:solidFill>
                <a:latin typeface="Arial" charset="0"/>
              </a:endParaRPr>
            </a:p>
          </p:txBody>
        </p:sp>
        <p:sp>
          <p:nvSpPr>
            <p:cNvPr id="55307"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ru-RU" sz="2400">
                <a:latin typeface="Times New Roman" pitchFamily="18" charset="0"/>
              </a:endParaRPr>
            </a:p>
          </p:txBody>
        </p:sp>
        <p:sp>
          <p:nvSpPr>
            <p:cNvPr id="55308"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ru-RU" sz="1800">
                <a:solidFill>
                  <a:schemeClr val="accent2"/>
                </a:solidFill>
                <a:latin typeface="Arial" charset="0"/>
              </a:endParaRPr>
            </a:p>
          </p:txBody>
        </p:sp>
        <p:sp>
          <p:nvSpPr>
            <p:cNvPr id="55309"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ru-RU" sz="1800">
                <a:solidFill>
                  <a:schemeClr val="accent2"/>
                </a:solidFill>
                <a:latin typeface="Arial" charset="0"/>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55312"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Tree>
  </p:cSld>
  <p:clrMap bg1="lt1" tx1="dk1" bg2="lt2" tx2="dk2" accent1="accent1" accent2="accent2" accent3="accent3" accent4="accent4" accent5="accent5" accent6="accent6" hlink="hlink" folHlink="folHlink"/>
  <p:sldLayoutIdLst>
    <p:sldLayoutId id="2147483734"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ru-RU" altLang="ru-RU" b="1" i="1" u="sng" smtClean="0">
                <a:solidFill>
                  <a:schemeClr val="bg1"/>
                </a:solidFill>
              </a:rPr>
              <a:t>Ядерное оружие</a:t>
            </a:r>
          </a:p>
        </p:txBody>
      </p:sp>
      <p:sp>
        <p:nvSpPr>
          <p:cNvPr id="3075" name="Rectangle 3"/>
          <p:cNvSpPr>
            <a:spLocks noGrp="1" noChangeArrowheads="1"/>
          </p:cNvSpPr>
          <p:nvPr>
            <p:ph type="subTitle" idx="1"/>
          </p:nvPr>
        </p:nvSpPr>
        <p:spPr/>
        <p:txBody>
          <a:bodyPr/>
          <a:lstStyle/>
          <a:p>
            <a:pPr eaLnBrk="1" hangingPunct="1"/>
            <a:r>
              <a:rPr lang="ru-RU" altLang="ru-RU" sz="2600" b="1" i="1" u="sng" smtClean="0">
                <a:solidFill>
                  <a:srgbClr val="0000FF"/>
                </a:solidFill>
              </a:rPr>
              <a:t>Работу выполнил:</a:t>
            </a:r>
            <a:endParaRPr lang="ru-RU" altLang="ru-RU" sz="2000" b="1" i="1" u="sng" smtClean="0">
              <a:solidFill>
                <a:srgbClr val="0000FF"/>
              </a:solidFill>
            </a:endParaRPr>
          </a:p>
          <a:p>
            <a:pPr eaLnBrk="1" hangingPunct="1"/>
            <a:r>
              <a:rPr lang="ru-RU" altLang="ru-RU" sz="2000" b="1" i="1" u="sng" smtClean="0">
                <a:solidFill>
                  <a:srgbClr val="0000FF"/>
                </a:solidFill>
              </a:rPr>
              <a:t>                                                  </a:t>
            </a:r>
          </a:p>
          <a:p>
            <a:pPr eaLnBrk="1" hangingPunct="1"/>
            <a:endParaRPr lang="ru-RU" altLang="ru-RU" sz="2600" b="1" i="1" u="sng" smtClean="0">
              <a:solidFill>
                <a:srgbClr val="0000FF"/>
              </a:solidFill>
            </a:endParaRPr>
          </a:p>
        </p:txBody>
      </p:sp>
    </p:spTree>
  </p:cSld>
  <p:clrMapOvr>
    <a:masterClrMapping/>
  </p:clrMapOvr>
  <p:transition advTm="5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ru-RU" altLang="ru-RU" smtClean="0"/>
              <a:t>    </a:t>
            </a:r>
            <a:endParaRPr lang="ru-RU" altLang="ru-RU" sz="6000" b="1" i="1" u="sng" smtClean="0">
              <a:solidFill>
                <a:srgbClr val="FF0000"/>
              </a:solidFill>
            </a:endParaRPr>
          </a:p>
        </p:txBody>
      </p:sp>
      <p:sp>
        <p:nvSpPr>
          <p:cNvPr id="12291" name="Rectangle 3"/>
          <p:cNvSpPr>
            <a:spLocks noGrp="1" noChangeArrowheads="1"/>
          </p:cNvSpPr>
          <p:nvPr>
            <p:ph type="body" idx="1"/>
          </p:nvPr>
        </p:nvSpPr>
        <p:spPr/>
        <p:txBody>
          <a:bodyPr/>
          <a:lstStyle/>
          <a:p>
            <a:pPr eaLnBrk="1" hangingPunct="1">
              <a:buFont typeface="Wingdings" panose="05000000000000000000" pitchFamily="2" charset="2"/>
              <a:buNone/>
            </a:pPr>
            <a:r>
              <a:rPr lang="ru-RU" altLang="ru-RU" i="1" smtClean="0">
                <a:solidFill>
                  <a:srgbClr val="660066"/>
                </a:solidFill>
              </a:rPr>
              <a:t>      </a:t>
            </a:r>
          </a:p>
        </p:txBody>
      </p:sp>
      <p:sp>
        <p:nvSpPr>
          <p:cNvPr id="79876" name="Rectangle 4"/>
          <p:cNvSpPr>
            <a:spLocks noChangeArrowheads="1"/>
          </p:cNvSpPr>
          <p:nvPr/>
        </p:nvSpPr>
        <p:spPr bwMode="auto">
          <a:xfrm>
            <a:off x="179388" y="765175"/>
            <a:ext cx="424815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Arial" panose="020B0604020202020204" pitchFamily="34" charset="0"/>
              </a:defRPr>
            </a:lvl1pPr>
            <a:lvl2pPr marL="742950" indent="-285750" eaLnBrk="0" hangingPunct="0">
              <a:defRPr sz="1000">
                <a:solidFill>
                  <a:schemeClr val="tx1"/>
                </a:solidFill>
                <a:latin typeface="Arial" panose="020B0604020202020204" pitchFamily="34" charset="0"/>
              </a:defRPr>
            </a:lvl2pPr>
            <a:lvl3pPr marL="1143000" indent="-228600" eaLnBrk="0" hangingPunct="0">
              <a:defRPr sz="1000">
                <a:solidFill>
                  <a:schemeClr val="tx1"/>
                </a:solidFill>
                <a:latin typeface="Arial" panose="020B0604020202020204" pitchFamily="34" charset="0"/>
              </a:defRPr>
            </a:lvl3pPr>
            <a:lvl4pPr marL="1600200" indent="-228600" eaLnBrk="0" hangingPunct="0">
              <a:defRPr sz="1000">
                <a:solidFill>
                  <a:schemeClr val="tx1"/>
                </a:solidFill>
                <a:latin typeface="Arial" panose="020B0604020202020204" pitchFamily="34" charset="0"/>
              </a:defRPr>
            </a:lvl4pPr>
            <a:lvl5pPr marL="2057400" indent="-228600" eaLnBrk="0" hangingPunct="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eaLnBrk="1" hangingPunct="1"/>
            <a:r>
              <a:rPr lang="ru-RU" altLang="ru-RU" sz="1600" b="1">
                <a:solidFill>
                  <a:schemeClr val="bg2"/>
                </a:solidFill>
              </a:rPr>
              <a:t>Ядерное оружие - огромная угроза всему человечеству. Так, по расчетам</a:t>
            </a:r>
          </a:p>
          <a:p>
            <a:pPr eaLnBrk="1" hangingPunct="1"/>
            <a:r>
              <a:rPr lang="ru-RU" altLang="ru-RU" sz="1600" b="1">
                <a:solidFill>
                  <a:schemeClr val="bg2"/>
                </a:solidFill>
              </a:rPr>
              <a:t>американских специалистов, взрыв термоядерного заряда мощностью 20 Мт</a:t>
            </a:r>
          </a:p>
          <a:p>
            <a:pPr eaLnBrk="1" hangingPunct="1"/>
            <a:r>
              <a:rPr lang="ru-RU" altLang="ru-RU" sz="1600" b="1">
                <a:solidFill>
                  <a:schemeClr val="bg2"/>
                </a:solidFill>
              </a:rPr>
              <a:t>может сравнять с землей все жилые дома в радиусе 24 км и уничтожить все</a:t>
            </a:r>
          </a:p>
          <a:p>
            <a:pPr eaLnBrk="1" hangingPunct="1"/>
            <a:r>
              <a:rPr lang="ru-RU" altLang="ru-RU" sz="1600" b="1">
                <a:solidFill>
                  <a:schemeClr val="bg2"/>
                </a:solidFill>
              </a:rPr>
              <a:t>живое на расстоянии 140 км от эпицентра.</a:t>
            </a:r>
          </a:p>
          <a:p>
            <a:pPr eaLnBrk="1" hangingPunct="1"/>
            <a:r>
              <a:rPr lang="ru-RU" altLang="ru-RU" sz="1600" b="1">
                <a:solidFill>
                  <a:schemeClr val="bg2"/>
                </a:solidFill>
              </a:rPr>
              <a:t>Учитывая накопленные запасы ядерного оружия и его разрушительную силу,</a:t>
            </a:r>
          </a:p>
          <a:p>
            <a:pPr eaLnBrk="1" hangingPunct="1"/>
            <a:r>
              <a:rPr lang="ru-RU" altLang="ru-RU" sz="1600" b="1">
                <a:solidFill>
                  <a:schemeClr val="bg2"/>
                </a:solidFill>
              </a:rPr>
              <a:t>специалисты считают, что мировая война с применением ядерного оружия</a:t>
            </a:r>
          </a:p>
          <a:p>
            <a:pPr eaLnBrk="1" hangingPunct="1"/>
            <a:r>
              <a:rPr lang="ru-RU" altLang="ru-RU" sz="1600" b="1">
                <a:solidFill>
                  <a:schemeClr val="bg2"/>
                </a:solidFill>
              </a:rPr>
              <a:t>означала бы гибель сотен миллионов людей, превращение в руины всех</a:t>
            </a:r>
          </a:p>
          <a:p>
            <a:pPr eaLnBrk="1" hangingPunct="1"/>
            <a:r>
              <a:rPr lang="ru-RU" altLang="ru-RU" sz="1600" b="1">
                <a:solidFill>
                  <a:schemeClr val="bg2"/>
                </a:solidFill>
              </a:rPr>
              <a:t>достижений мировой цивилизации и культуры.</a:t>
            </a:r>
          </a:p>
          <a:p>
            <a:pPr eaLnBrk="1" hangingPunct="1"/>
            <a:r>
              <a:rPr lang="ru-RU" altLang="ru-RU" sz="1600" b="1">
                <a:solidFill>
                  <a:schemeClr val="bg2"/>
                </a:solidFill>
              </a:rPr>
              <a:t>К счастью, окончание холодной войны немного разрядило международную</a:t>
            </a:r>
          </a:p>
          <a:p>
            <a:pPr eaLnBrk="1" hangingPunct="1"/>
            <a:r>
              <a:rPr lang="ru-RU" altLang="ru-RU" sz="1600" b="1">
                <a:solidFill>
                  <a:schemeClr val="bg2"/>
                </a:solidFill>
              </a:rPr>
              <a:t>политическую обстановку. Подписаны ряд договоров о прекращении ядерных</a:t>
            </a:r>
          </a:p>
          <a:p>
            <a:pPr eaLnBrk="1" hangingPunct="1"/>
            <a:r>
              <a:rPr lang="ru-RU" altLang="ru-RU" sz="1600" b="1">
                <a:solidFill>
                  <a:schemeClr val="bg2"/>
                </a:solidFill>
              </a:rPr>
              <a:t>испытаний и ядерном разоружении.</a:t>
            </a:r>
          </a:p>
        </p:txBody>
      </p:sp>
      <p:pic>
        <p:nvPicPr>
          <p:cNvPr id="12293" name="Picture 6" descr="2000290417484982114_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620713"/>
            <a:ext cx="4321175" cy="603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79876">
                                            <p:txEl>
                                              <p:pRg st="0" end="0"/>
                                            </p:txEl>
                                          </p:spTgt>
                                        </p:tgtEl>
                                        <p:attrNameLst>
                                          <p:attrName>style.visibility</p:attrName>
                                        </p:attrNameLst>
                                      </p:cBhvr>
                                      <p:to>
                                        <p:strVal val="visible"/>
                                      </p:to>
                                    </p:set>
                                    <p:animEffect transition="in" filter="blinds(horizontal)">
                                      <p:cBhvr>
                                        <p:cTn id="7" dur="500"/>
                                        <p:tgtEl>
                                          <p:spTgt spid="79876">
                                            <p:txEl>
                                              <p:pRg st="0" end="0"/>
                                            </p:txEl>
                                          </p:spTgt>
                                        </p:tgtEl>
                                      </p:cBhvr>
                                    </p:animEffect>
                                  </p:childTnLst>
                                </p:cTn>
                              </p:par>
                            </p:childTnLst>
                          </p:cTn>
                        </p:par>
                        <p:par>
                          <p:cTn id="8" fill="hold" nodeType="afterGroup">
                            <p:stCondLst>
                              <p:cond delay="500"/>
                            </p:stCondLst>
                            <p:childTnLst>
                              <p:par>
                                <p:cTn id="9" presetID="3" presetClass="entr" presetSubtype="10" fill="hold" nodeType="afterEffect">
                                  <p:stCondLst>
                                    <p:cond delay="0"/>
                                  </p:stCondLst>
                                  <p:childTnLst>
                                    <p:set>
                                      <p:cBhvr>
                                        <p:cTn id="10" dur="1" fill="hold">
                                          <p:stCondLst>
                                            <p:cond delay="0"/>
                                          </p:stCondLst>
                                        </p:cTn>
                                        <p:tgtEl>
                                          <p:spTgt spid="79876">
                                            <p:txEl>
                                              <p:pRg st="1" end="1"/>
                                            </p:txEl>
                                          </p:spTgt>
                                        </p:tgtEl>
                                        <p:attrNameLst>
                                          <p:attrName>style.visibility</p:attrName>
                                        </p:attrNameLst>
                                      </p:cBhvr>
                                      <p:to>
                                        <p:strVal val="visible"/>
                                      </p:to>
                                    </p:set>
                                    <p:animEffect transition="in" filter="blinds(horizontal)">
                                      <p:cBhvr>
                                        <p:cTn id="11" dur="500"/>
                                        <p:tgtEl>
                                          <p:spTgt spid="79876">
                                            <p:txEl>
                                              <p:pRg st="1" end="1"/>
                                            </p:txEl>
                                          </p:spTgt>
                                        </p:tgtEl>
                                      </p:cBhvr>
                                    </p:animEffect>
                                  </p:childTnLst>
                                </p:cTn>
                              </p:par>
                            </p:childTnLst>
                          </p:cTn>
                        </p:par>
                        <p:par>
                          <p:cTn id="12" fill="hold" nodeType="afterGroup">
                            <p:stCondLst>
                              <p:cond delay="1000"/>
                            </p:stCondLst>
                            <p:childTnLst>
                              <p:par>
                                <p:cTn id="13" presetID="3" presetClass="entr" presetSubtype="10" fill="hold" nodeType="afterEffect">
                                  <p:stCondLst>
                                    <p:cond delay="0"/>
                                  </p:stCondLst>
                                  <p:childTnLst>
                                    <p:set>
                                      <p:cBhvr>
                                        <p:cTn id="14" dur="1" fill="hold">
                                          <p:stCondLst>
                                            <p:cond delay="0"/>
                                          </p:stCondLst>
                                        </p:cTn>
                                        <p:tgtEl>
                                          <p:spTgt spid="79876">
                                            <p:txEl>
                                              <p:pRg st="2" end="2"/>
                                            </p:txEl>
                                          </p:spTgt>
                                        </p:tgtEl>
                                        <p:attrNameLst>
                                          <p:attrName>style.visibility</p:attrName>
                                        </p:attrNameLst>
                                      </p:cBhvr>
                                      <p:to>
                                        <p:strVal val="visible"/>
                                      </p:to>
                                    </p:set>
                                    <p:animEffect transition="in" filter="blinds(horizontal)">
                                      <p:cBhvr>
                                        <p:cTn id="15" dur="500"/>
                                        <p:tgtEl>
                                          <p:spTgt spid="79876">
                                            <p:txEl>
                                              <p:pRg st="2" end="2"/>
                                            </p:txEl>
                                          </p:spTgt>
                                        </p:tgtEl>
                                      </p:cBhvr>
                                    </p:animEffect>
                                  </p:childTnLst>
                                </p:cTn>
                              </p:par>
                            </p:childTnLst>
                          </p:cTn>
                        </p:par>
                        <p:par>
                          <p:cTn id="16" fill="hold" nodeType="afterGroup">
                            <p:stCondLst>
                              <p:cond delay="1500"/>
                            </p:stCondLst>
                            <p:childTnLst>
                              <p:par>
                                <p:cTn id="17" presetID="3" presetClass="entr" presetSubtype="10" fill="hold" nodeType="afterEffect">
                                  <p:stCondLst>
                                    <p:cond delay="0"/>
                                  </p:stCondLst>
                                  <p:childTnLst>
                                    <p:set>
                                      <p:cBhvr>
                                        <p:cTn id="18" dur="1" fill="hold">
                                          <p:stCondLst>
                                            <p:cond delay="0"/>
                                          </p:stCondLst>
                                        </p:cTn>
                                        <p:tgtEl>
                                          <p:spTgt spid="79876">
                                            <p:txEl>
                                              <p:pRg st="3" end="3"/>
                                            </p:txEl>
                                          </p:spTgt>
                                        </p:tgtEl>
                                        <p:attrNameLst>
                                          <p:attrName>style.visibility</p:attrName>
                                        </p:attrNameLst>
                                      </p:cBhvr>
                                      <p:to>
                                        <p:strVal val="visible"/>
                                      </p:to>
                                    </p:set>
                                    <p:animEffect transition="in" filter="blinds(horizontal)">
                                      <p:cBhvr>
                                        <p:cTn id="19" dur="500"/>
                                        <p:tgtEl>
                                          <p:spTgt spid="79876">
                                            <p:txEl>
                                              <p:pRg st="3" end="3"/>
                                            </p:txEl>
                                          </p:spTgt>
                                        </p:tgtEl>
                                      </p:cBhvr>
                                    </p:animEffect>
                                  </p:childTnLst>
                                </p:cTn>
                              </p:par>
                            </p:childTnLst>
                          </p:cTn>
                        </p:par>
                        <p:par>
                          <p:cTn id="20" fill="hold" nodeType="afterGroup">
                            <p:stCondLst>
                              <p:cond delay="2000"/>
                            </p:stCondLst>
                            <p:childTnLst>
                              <p:par>
                                <p:cTn id="21" presetID="3" presetClass="entr" presetSubtype="10" fill="hold" nodeType="afterEffect">
                                  <p:stCondLst>
                                    <p:cond delay="0"/>
                                  </p:stCondLst>
                                  <p:childTnLst>
                                    <p:set>
                                      <p:cBhvr>
                                        <p:cTn id="22" dur="1" fill="hold">
                                          <p:stCondLst>
                                            <p:cond delay="0"/>
                                          </p:stCondLst>
                                        </p:cTn>
                                        <p:tgtEl>
                                          <p:spTgt spid="79876">
                                            <p:txEl>
                                              <p:pRg st="4" end="4"/>
                                            </p:txEl>
                                          </p:spTgt>
                                        </p:tgtEl>
                                        <p:attrNameLst>
                                          <p:attrName>style.visibility</p:attrName>
                                        </p:attrNameLst>
                                      </p:cBhvr>
                                      <p:to>
                                        <p:strVal val="visible"/>
                                      </p:to>
                                    </p:set>
                                    <p:animEffect transition="in" filter="blinds(horizontal)">
                                      <p:cBhvr>
                                        <p:cTn id="23" dur="500"/>
                                        <p:tgtEl>
                                          <p:spTgt spid="79876">
                                            <p:txEl>
                                              <p:pRg st="4" end="4"/>
                                            </p:txEl>
                                          </p:spTgt>
                                        </p:tgtEl>
                                      </p:cBhvr>
                                    </p:animEffect>
                                  </p:childTnLst>
                                </p:cTn>
                              </p:par>
                            </p:childTnLst>
                          </p:cTn>
                        </p:par>
                        <p:par>
                          <p:cTn id="24" fill="hold" nodeType="afterGroup">
                            <p:stCondLst>
                              <p:cond delay="2500"/>
                            </p:stCondLst>
                            <p:childTnLst>
                              <p:par>
                                <p:cTn id="25" presetID="3" presetClass="entr" presetSubtype="10" fill="hold" nodeType="afterEffect">
                                  <p:stCondLst>
                                    <p:cond delay="0"/>
                                  </p:stCondLst>
                                  <p:childTnLst>
                                    <p:set>
                                      <p:cBhvr>
                                        <p:cTn id="26" dur="1" fill="hold">
                                          <p:stCondLst>
                                            <p:cond delay="0"/>
                                          </p:stCondLst>
                                        </p:cTn>
                                        <p:tgtEl>
                                          <p:spTgt spid="79876">
                                            <p:txEl>
                                              <p:pRg st="5" end="5"/>
                                            </p:txEl>
                                          </p:spTgt>
                                        </p:tgtEl>
                                        <p:attrNameLst>
                                          <p:attrName>style.visibility</p:attrName>
                                        </p:attrNameLst>
                                      </p:cBhvr>
                                      <p:to>
                                        <p:strVal val="visible"/>
                                      </p:to>
                                    </p:set>
                                    <p:animEffect transition="in" filter="blinds(horizontal)">
                                      <p:cBhvr>
                                        <p:cTn id="27" dur="500"/>
                                        <p:tgtEl>
                                          <p:spTgt spid="79876">
                                            <p:txEl>
                                              <p:pRg st="5" end="5"/>
                                            </p:txEl>
                                          </p:spTgt>
                                        </p:tgtEl>
                                      </p:cBhvr>
                                    </p:animEffect>
                                  </p:childTnLst>
                                </p:cTn>
                              </p:par>
                            </p:childTnLst>
                          </p:cTn>
                        </p:par>
                        <p:par>
                          <p:cTn id="28" fill="hold" nodeType="afterGroup">
                            <p:stCondLst>
                              <p:cond delay="3000"/>
                            </p:stCondLst>
                            <p:childTnLst>
                              <p:par>
                                <p:cTn id="29" presetID="3" presetClass="entr" presetSubtype="10" fill="hold" nodeType="afterEffect">
                                  <p:stCondLst>
                                    <p:cond delay="0"/>
                                  </p:stCondLst>
                                  <p:childTnLst>
                                    <p:set>
                                      <p:cBhvr>
                                        <p:cTn id="30" dur="1" fill="hold">
                                          <p:stCondLst>
                                            <p:cond delay="0"/>
                                          </p:stCondLst>
                                        </p:cTn>
                                        <p:tgtEl>
                                          <p:spTgt spid="79876">
                                            <p:txEl>
                                              <p:pRg st="6" end="6"/>
                                            </p:txEl>
                                          </p:spTgt>
                                        </p:tgtEl>
                                        <p:attrNameLst>
                                          <p:attrName>style.visibility</p:attrName>
                                        </p:attrNameLst>
                                      </p:cBhvr>
                                      <p:to>
                                        <p:strVal val="visible"/>
                                      </p:to>
                                    </p:set>
                                    <p:animEffect transition="in" filter="blinds(horizontal)">
                                      <p:cBhvr>
                                        <p:cTn id="31" dur="500"/>
                                        <p:tgtEl>
                                          <p:spTgt spid="79876">
                                            <p:txEl>
                                              <p:pRg st="6" end="6"/>
                                            </p:txEl>
                                          </p:spTgt>
                                        </p:tgtEl>
                                      </p:cBhvr>
                                    </p:animEffect>
                                  </p:childTnLst>
                                </p:cTn>
                              </p:par>
                            </p:childTnLst>
                          </p:cTn>
                        </p:par>
                        <p:par>
                          <p:cTn id="32" fill="hold" nodeType="afterGroup">
                            <p:stCondLst>
                              <p:cond delay="3500"/>
                            </p:stCondLst>
                            <p:childTnLst>
                              <p:par>
                                <p:cTn id="33" presetID="3" presetClass="entr" presetSubtype="10" fill="hold" nodeType="afterEffect">
                                  <p:stCondLst>
                                    <p:cond delay="0"/>
                                  </p:stCondLst>
                                  <p:childTnLst>
                                    <p:set>
                                      <p:cBhvr>
                                        <p:cTn id="34" dur="1" fill="hold">
                                          <p:stCondLst>
                                            <p:cond delay="0"/>
                                          </p:stCondLst>
                                        </p:cTn>
                                        <p:tgtEl>
                                          <p:spTgt spid="79876">
                                            <p:txEl>
                                              <p:pRg st="7" end="7"/>
                                            </p:txEl>
                                          </p:spTgt>
                                        </p:tgtEl>
                                        <p:attrNameLst>
                                          <p:attrName>style.visibility</p:attrName>
                                        </p:attrNameLst>
                                      </p:cBhvr>
                                      <p:to>
                                        <p:strVal val="visible"/>
                                      </p:to>
                                    </p:set>
                                    <p:animEffect transition="in" filter="blinds(horizontal)">
                                      <p:cBhvr>
                                        <p:cTn id="35" dur="500"/>
                                        <p:tgtEl>
                                          <p:spTgt spid="79876">
                                            <p:txEl>
                                              <p:pRg st="7" end="7"/>
                                            </p:txEl>
                                          </p:spTgt>
                                        </p:tgtEl>
                                      </p:cBhvr>
                                    </p:animEffect>
                                  </p:childTnLst>
                                </p:cTn>
                              </p:par>
                            </p:childTnLst>
                          </p:cTn>
                        </p:par>
                        <p:par>
                          <p:cTn id="36" fill="hold" nodeType="afterGroup">
                            <p:stCondLst>
                              <p:cond delay="4000"/>
                            </p:stCondLst>
                            <p:childTnLst>
                              <p:par>
                                <p:cTn id="37" presetID="3" presetClass="entr" presetSubtype="10" fill="hold" nodeType="afterEffect">
                                  <p:stCondLst>
                                    <p:cond delay="0"/>
                                  </p:stCondLst>
                                  <p:childTnLst>
                                    <p:set>
                                      <p:cBhvr>
                                        <p:cTn id="38" dur="1" fill="hold">
                                          <p:stCondLst>
                                            <p:cond delay="0"/>
                                          </p:stCondLst>
                                        </p:cTn>
                                        <p:tgtEl>
                                          <p:spTgt spid="79876">
                                            <p:txEl>
                                              <p:pRg st="8" end="8"/>
                                            </p:txEl>
                                          </p:spTgt>
                                        </p:tgtEl>
                                        <p:attrNameLst>
                                          <p:attrName>style.visibility</p:attrName>
                                        </p:attrNameLst>
                                      </p:cBhvr>
                                      <p:to>
                                        <p:strVal val="visible"/>
                                      </p:to>
                                    </p:set>
                                    <p:animEffect transition="in" filter="blinds(horizontal)">
                                      <p:cBhvr>
                                        <p:cTn id="39" dur="500"/>
                                        <p:tgtEl>
                                          <p:spTgt spid="79876">
                                            <p:txEl>
                                              <p:pRg st="8" end="8"/>
                                            </p:txEl>
                                          </p:spTgt>
                                        </p:tgtEl>
                                      </p:cBhvr>
                                    </p:animEffect>
                                  </p:childTnLst>
                                </p:cTn>
                              </p:par>
                            </p:childTnLst>
                          </p:cTn>
                        </p:par>
                        <p:par>
                          <p:cTn id="40" fill="hold" nodeType="afterGroup">
                            <p:stCondLst>
                              <p:cond delay="4500"/>
                            </p:stCondLst>
                            <p:childTnLst>
                              <p:par>
                                <p:cTn id="41" presetID="3" presetClass="entr" presetSubtype="10" fill="hold" nodeType="afterEffect">
                                  <p:stCondLst>
                                    <p:cond delay="0"/>
                                  </p:stCondLst>
                                  <p:childTnLst>
                                    <p:set>
                                      <p:cBhvr>
                                        <p:cTn id="42" dur="1" fill="hold">
                                          <p:stCondLst>
                                            <p:cond delay="0"/>
                                          </p:stCondLst>
                                        </p:cTn>
                                        <p:tgtEl>
                                          <p:spTgt spid="79876">
                                            <p:txEl>
                                              <p:pRg st="9" end="9"/>
                                            </p:txEl>
                                          </p:spTgt>
                                        </p:tgtEl>
                                        <p:attrNameLst>
                                          <p:attrName>style.visibility</p:attrName>
                                        </p:attrNameLst>
                                      </p:cBhvr>
                                      <p:to>
                                        <p:strVal val="visible"/>
                                      </p:to>
                                    </p:set>
                                    <p:animEffect transition="in" filter="blinds(horizontal)">
                                      <p:cBhvr>
                                        <p:cTn id="43" dur="500"/>
                                        <p:tgtEl>
                                          <p:spTgt spid="79876">
                                            <p:txEl>
                                              <p:pRg st="9" end="9"/>
                                            </p:txEl>
                                          </p:spTgt>
                                        </p:tgtEl>
                                      </p:cBhvr>
                                    </p:animEffect>
                                  </p:childTnLst>
                                </p:cTn>
                              </p:par>
                            </p:childTnLst>
                          </p:cTn>
                        </p:par>
                        <p:par>
                          <p:cTn id="44" fill="hold" nodeType="afterGroup">
                            <p:stCondLst>
                              <p:cond delay="5000"/>
                            </p:stCondLst>
                            <p:childTnLst>
                              <p:par>
                                <p:cTn id="45" presetID="3" presetClass="entr" presetSubtype="10" fill="hold" nodeType="afterEffect">
                                  <p:stCondLst>
                                    <p:cond delay="0"/>
                                  </p:stCondLst>
                                  <p:childTnLst>
                                    <p:set>
                                      <p:cBhvr>
                                        <p:cTn id="46" dur="1" fill="hold">
                                          <p:stCondLst>
                                            <p:cond delay="0"/>
                                          </p:stCondLst>
                                        </p:cTn>
                                        <p:tgtEl>
                                          <p:spTgt spid="79876">
                                            <p:txEl>
                                              <p:pRg st="10" end="10"/>
                                            </p:txEl>
                                          </p:spTgt>
                                        </p:tgtEl>
                                        <p:attrNameLst>
                                          <p:attrName>style.visibility</p:attrName>
                                        </p:attrNameLst>
                                      </p:cBhvr>
                                      <p:to>
                                        <p:strVal val="visible"/>
                                      </p:to>
                                    </p:set>
                                    <p:animEffect transition="in" filter="blinds(horizontal)">
                                      <p:cBhvr>
                                        <p:cTn id="47" dur="500"/>
                                        <p:tgtEl>
                                          <p:spTgt spid="7987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95288" y="476250"/>
            <a:ext cx="8229600" cy="1371600"/>
          </a:xfrm>
        </p:spPr>
        <p:txBody>
          <a:bodyPr/>
          <a:lstStyle/>
          <a:p>
            <a:pPr eaLnBrk="1" hangingPunct="1"/>
            <a:r>
              <a:rPr lang="ru-RU" altLang="ru-RU" sz="3600" b="1" i="1" u="sng" smtClean="0">
                <a:solidFill>
                  <a:srgbClr val="0000FF"/>
                </a:solidFill>
              </a:rPr>
              <a:t>Использованная литература</a:t>
            </a:r>
            <a:r>
              <a:rPr lang="ru-RU" altLang="ru-RU" sz="3600" i="1" u="sng" smtClean="0">
                <a:solidFill>
                  <a:srgbClr val="0000FF"/>
                </a:solidFill>
              </a:rPr>
              <a:t>:</a:t>
            </a:r>
          </a:p>
        </p:txBody>
      </p:sp>
      <p:sp>
        <p:nvSpPr>
          <p:cNvPr id="13315" name="Rectangle 3"/>
          <p:cNvSpPr>
            <a:spLocks noGrp="1" noChangeArrowheads="1"/>
          </p:cNvSpPr>
          <p:nvPr>
            <p:ph type="body" idx="1"/>
          </p:nvPr>
        </p:nvSpPr>
        <p:spPr/>
        <p:txBody>
          <a:bodyPr/>
          <a:lstStyle/>
          <a:p>
            <a:pPr eaLnBrk="1" hangingPunct="1"/>
            <a:r>
              <a:rPr lang="ru-RU" altLang="ru-RU" sz="2400" b="1" i="1" smtClean="0">
                <a:solidFill>
                  <a:schemeClr val="bg2"/>
                </a:solidFill>
              </a:rPr>
              <a:t>Самюэль Гласстон, Филипп Делан, "Характеристики ядерного оружия" (</a:t>
            </a:r>
            <a:r>
              <a:rPr lang="en-US" altLang="ru-RU" sz="2400" b="1" i="1" smtClean="0">
                <a:solidFill>
                  <a:schemeClr val="bg2"/>
                </a:solidFill>
              </a:rPr>
              <a:t>The Effects of Nuclear Weapon</a:t>
            </a:r>
            <a:r>
              <a:rPr lang="ru-RU" altLang="ru-RU" sz="2400" b="1" i="1" smtClean="0">
                <a:solidFill>
                  <a:schemeClr val="bg2"/>
                </a:solidFill>
              </a:rPr>
              <a:t>) , 1997.</a:t>
            </a:r>
          </a:p>
          <a:p>
            <a:pPr eaLnBrk="1" hangingPunct="1"/>
            <a:r>
              <a:rPr lang="ru-RU" altLang="ru-RU" sz="2400" b="1" i="1" smtClean="0">
                <a:solidFill>
                  <a:schemeClr val="bg2"/>
                </a:solidFill>
              </a:rPr>
              <a:t>А. И. Иойрыш, "О чем звенит колокол", 1999. Гражданская оборона, 2001.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defRPr/>
            </a:pPr>
            <a:r>
              <a:rPr lang="ru-RU" b="1" smtClean="0">
                <a:solidFill>
                  <a:srgbClr val="9900CC"/>
                </a:solidFill>
                <a:effectLst>
                  <a:outerShdw blurRad="38100" dist="38100" dir="2700000" algn="tl">
                    <a:srgbClr val="C0C0C0"/>
                  </a:outerShdw>
                </a:effectLst>
              </a:rPr>
              <a:t>    </a:t>
            </a:r>
            <a:r>
              <a:rPr lang="ru-RU" b="1" u="sng" smtClean="0">
                <a:solidFill>
                  <a:srgbClr val="9900CC"/>
                </a:solidFill>
                <a:effectLst>
                  <a:outerShdw blurRad="38100" dist="38100" dir="2700000" algn="tl">
                    <a:srgbClr val="C0C0C0"/>
                  </a:outerShdw>
                </a:effectLst>
              </a:rPr>
              <a:t>Содержание:</a:t>
            </a:r>
          </a:p>
        </p:txBody>
      </p:sp>
      <p:sp>
        <p:nvSpPr>
          <p:cNvPr id="4099" name="Rectangle 3"/>
          <p:cNvSpPr>
            <a:spLocks noGrp="1" noChangeArrowheads="1"/>
          </p:cNvSpPr>
          <p:nvPr>
            <p:ph type="body" idx="1"/>
          </p:nvPr>
        </p:nvSpPr>
        <p:spPr/>
        <p:txBody>
          <a:bodyPr/>
          <a:lstStyle/>
          <a:p>
            <a:pPr marL="609600" indent="-609600" eaLnBrk="1" hangingPunct="1"/>
            <a:r>
              <a:rPr lang="ru-RU" altLang="ru-RU" sz="2400" i="1" smtClean="0">
                <a:solidFill>
                  <a:srgbClr val="0000FF"/>
                </a:solidFill>
              </a:rPr>
              <a:t>Характеристика ядерных взрывов и их поражающих факторов; </a:t>
            </a:r>
          </a:p>
          <a:p>
            <a:pPr marL="609600" indent="-609600" eaLnBrk="1" hangingPunct="1"/>
            <a:r>
              <a:rPr lang="ru-RU" altLang="ru-RU" sz="2400" i="1" smtClean="0">
                <a:solidFill>
                  <a:srgbClr val="0000FF"/>
                </a:solidFill>
              </a:rPr>
              <a:t>Виды ядерных взрывов;</a:t>
            </a:r>
          </a:p>
          <a:p>
            <a:pPr marL="609600" indent="-609600" eaLnBrk="1" hangingPunct="1"/>
            <a:r>
              <a:rPr lang="ru-RU" altLang="ru-RU" sz="2400" i="1" smtClean="0">
                <a:solidFill>
                  <a:srgbClr val="0000FF"/>
                </a:solidFill>
              </a:rPr>
              <a:t>Хиросима и Нагасаки; </a:t>
            </a:r>
          </a:p>
          <a:p>
            <a:pPr marL="609600" indent="-609600" eaLnBrk="1" hangingPunct="1"/>
            <a:r>
              <a:rPr lang="ru-RU" altLang="ru-RU" sz="2400" i="1" smtClean="0">
                <a:solidFill>
                  <a:srgbClr val="0000FF"/>
                </a:solidFill>
              </a:rPr>
              <a:t>Заключение</a:t>
            </a:r>
            <a:r>
              <a:rPr lang="ru-RU" altLang="ru-RU" sz="2400" smtClean="0">
                <a:solidFill>
                  <a:srgbClr val="0000FF"/>
                </a:solidFill>
              </a:rPr>
              <a:t>;</a:t>
            </a:r>
          </a:p>
          <a:p>
            <a:pPr marL="609600" indent="-609600" eaLnBrk="1" hangingPunct="1"/>
            <a:r>
              <a:rPr lang="ru-RU" altLang="ru-RU" sz="2400" i="1" smtClean="0">
                <a:solidFill>
                  <a:srgbClr val="0000FF"/>
                </a:solidFill>
              </a:rPr>
              <a:t>Использованная литература</a:t>
            </a:r>
            <a:r>
              <a:rPr lang="ru-RU" altLang="ru-RU" smtClean="0">
                <a:solidFill>
                  <a:srgbClr val="0000FF"/>
                </a:solidFill>
              </a:rPr>
              <a:t> </a:t>
            </a:r>
          </a:p>
        </p:txBody>
      </p:sp>
      <p:pic>
        <p:nvPicPr>
          <p:cNvPr id="4100" name="Picture 6" descr="200703050825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5229225"/>
            <a:ext cx="6624638"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5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395288" y="476250"/>
            <a:ext cx="8229600" cy="1371600"/>
          </a:xfrm>
        </p:spPr>
        <p:txBody>
          <a:bodyPr/>
          <a:lstStyle/>
          <a:p>
            <a:pPr eaLnBrk="1" hangingPunct="1">
              <a:defRPr/>
            </a:pPr>
            <a:r>
              <a:rPr lang="ru-RU" sz="3600" u="sng" smtClean="0">
                <a:solidFill>
                  <a:srgbClr val="0000FF"/>
                </a:solidFill>
                <a:effectLst>
                  <a:outerShdw blurRad="38100" dist="38100" dir="2700000" algn="tl">
                    <a:srgbClr val="C0C0C0"/>
                  </a:outerShdw>
                </a:effectLst>
              </a:rPr>
              <a:t/>
            </a:r>
            <a:br>
              <a:rPr lang="ru-RU" sz="3600" u="sng" smtClean="0">
                <a:solidFill>
                  <a:srgbClr val="0000FF"/>
                </a:solidFill>
                <a:effectLst>
                  <a:outerShdw blurRad="38100" dist="38100" dir="2700000" algn="tl">
                    <a:srgbClr val="C0C0C0"/>
                  </a:outerShdw>
                </a:effectLst>
              </a:rPr>
            </a:br>
            <a:r>
              <a:rPr lang="ru-RU" sz="3600" b="1" i="1" u="sng" smtClean="0">
                <a:solidFill>
                  <a:srgbClr val="0000FF"/>
                </a:solidFill>
                <a:effectLst>
                  <a:outerShdw blurRad="38100" dist="38100" dir="2700000" algn="tl">
                    <a:srgbClr val="C0C0C0"/>
                  </a:outerShdw>
                </a:effectLst>
              </a:rPr>
              <a:t>Справка:</a:t>
            </a:r>
            <a:r>
              <a:rPr lang="ru-RU" sz="3600" u="sng" smtClean="0">
                <a:solidFill>
                  <a:srgbClr val="0000FF"/>
                </a:solidFill>
                <a:effectLst>
                  <a:outerShdw blurRad="38100" dist="38100" dir="2700000" algn="tl">
                    <a:srgbClr val="C0C0C0"/>
                  </a:outerShdw>
                </a:effectLst>
              </a:rPr>
              <a:t/>
            </a:r>
            <a:br>
              <a:rPr lang="ru-RU" sz="3600" u="sng" smtClean="0">
                <a:solidFill>
                  <a:srgbClr val="0000FF"/>
                </a:solidFill>
                <a:effectLst>
                  <a:outerShdw blurRad="38100" dist="38100" dir="2700000" algn="tl">
                    <a:srgbClr val="C0C0C0"/>
                  </a:outerShdw>
                </a:effectLst>
              </a:rPr>
            </a:br>
            <a:r>
              <a:rPr lang="ru-RU" sz="3600" u="sng" smtClean="0">
                <a:solidFill>
                  <a:srgbClr val="0000FF"/>
                </a:solidFill>
                <a:effectLst>
                  <a:outerShdw blurRad="38100" dist="38100" dir="2700000" algn="tl">
                    <a:srgbClr val="C0C0C0"/>
                  </a:outerShdw>
                </a:effectLst>
              </a:rPr>
              <a:t/>
            </a:r>
            <a:br>
              <a:rPr lang="ru-RU" sz="3600" u="sng" smtClean="0">
                <a:solidFill>
                  <a:srgbClr val="0000FF"/>
                </a:solidFill>
                <a:effectLst>
                  <a:outerShdw blurRad="38100" dist="38100" dir="2700000" algn="tl">
                    <a:srgbClr val="C0C0C0"/>
                  </a:outerShdw>
                </a:effectLst>
              </a:rPr>
            </a:br>
            <a:endParaRPr lang="ru-RU" sz="3600" u="sng" smtClean="0">
              <a:solidFill>
                <a:srgbClr val="0000FF"/>
              </a:solidFill>
              <a:effectLst>
                <a:outerShdw blurRad="38100" dist="38100" dir="2700000" algn="tl">
                  <a:srgbClr val="C0C0C0"/>
                </a:outerShdw>
              </a:effectLst>
            </a:endParaRPr>
          </a:p>
        </p:txBody>
      </p:sp>
      <p:sp>
        <p:nvSpPr>
          <p:cNvPr id="5123" name="Rectangle 3"/>
          <p:cNvSpPr>
            <a:spLocks noGrp="1" noChangeArrowheads="1"/>
          </p:cNvSpPr>
          <p:nvPr>
            <p:ph type="body" idx="1"/>
          </p:nvPr>
        </p:nvSpPr>
        <p:spPr>
          <a:xfrm>
            <a:off x="539750" y="1989138"/>
            <a:ext cx="8229600" cy="3886200"/>
          </a:xfrm>
        </p:spPr>
        <p:txBody>
          <a:bodyPr/>
          <a:lstStyle/>
          <a:p>
            <a:pPr eaLnBrk="1" hangingPunct="1">
              <a:buFont typeface="Wingdings" panose="05000000000000000000" pitchFamily="2" charset="2"/>
              <a:buNone/>
            </a:pPr>
            <a:r>
              <a:rPr lang="ru-RU" altLang="ru-RU" smtClean="0"/>
              <a:t>      </a:t>
            </a:r>
            <a:endParaRPr lang="ru-RU" altLang="ru-RU" i="1" smtClean="0">
              <a:solidFill>
                <a:srgbClr val="660066"/>
              </a:solidFill>
            </a:endParaRPr>
          </a:p>
        </p:txBody>
      </p:sp>
      <p:sp>
        <p:nvSpPr>
          <p:cNvPr id="59396" name="Rectangle 4"/>
          <p:cNvSpPr>
            <a:spLocks noChangeArrowheads="1"/>
          </p:cNvSpPr>
          <p:nvPr/>
        </p:nvSpPr>
        <p:spPr bwMode="auto">
          <a:xfrm>
            <a:off x="611188" y="908050"/>
            <a:ext cx="7921625" cy="211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52352" bIns="38088" anchor="ctr">
            <a:spAutoFit/>
          </a:bodyPr>
          <a:lstStyle>
            <a:lvl1pPr eaLnBrk="0" hangingPunct="0">
              <a:defRPr sz="1000">
                <a:solidFill>
                  <a:schemeClr val="tx1"/>
                </a:solidFill>
                <a:latin typeface="Arial" panose="020B0604020202020204" pitchFamily="34" charset="0"/>
              </a:defRPr>
            </a:lvl1pPr>
            <a:lvl2pPr marL="742950" indent="-285750" eaLnBrk="0" hangingPunct="0">
              <a:defRPr sz="1000">
                <a:solidFill>
                  <a:schemeClr val="tx1"/>
                </a:solidFill>
                <a:latin typeface="Arial" panose="020B0604020202020204" pitchFamily="34" charset="0"/>
              </a:defRPr>
            </a:lvl2pPr>
            <a:lvl3pPr marL="1143000" indent="-228600" eaLnBrk="0" hangingPunct="0">
              <a:defRPr sz="1000">
                <a:solidFill>
                  <a:schemeClr val="tx1"/>
                </a:solidFill>
                <a:latin typeface="Arial" panose="020B0604020202020204" pitchFamily="34" charset="0"/>
              </a:defRPr>
            </a:lvl3pPr>
            <a:lvl4pPr marL="1600200" indent="-228600" eaLnBrk="0" hangingPunct="0">
              <a:defRPr sz="1000">
                <a:solidFill>
                  <a:schemeClr val="tx1"/>
                </a:solidFill>
                <a:latin typeface="Arial" panose="020B0604020202020204" pitchFamily="34" charset="0"/>
              </a:defRPr>
            </a:lvl4pPr>
            <a:lvl5pPr marL="2057400" indent="-228600" eaLnBrk="0" hangingPunct="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eaLnBrk="1" hangingPunct="1"/>
            <a:r>
              <a:rPr lang="ru-RU" altLang="ru-RU" sz="1800" b="1"/>
              <a:t>Ядерное оружие.</a:t>
            </a:r>
          </a:p>
          <a:p>
            <a:pPr algn="ctr" eaLnBrk="1" hangingPunct="1"/>
            <a:r>
              <a:rPr lang="ru-RU" altLang="ru-RU" sz="1800" b="1">
                <a:solidFill>
                  <a:schemeClr val="bg2"/>
                </a:solidFill>
              </a:rPr>
              <a:t>Ядерное </a:t>
            </a:r>
            <a:r>
              <a:rPr lang="ru-RU" altLang="ru-RU" sz="1800" b="1">
                <a:solidFill>
                  <a:schemeClr val="bg2"/>
                </a:solidFill>
                <a:latin typeface="Arial Narrow" panose="020B0606020202030204" pitchFamily="34" charset="0"/>
              </a:rPr>
              <a:t>оружие</a:t>
            </a:r>
            <a:r>
              <a:rPr lang="ru-RU" altLang="ru-RU" sz="1800" b="1">
                <a:solidFill>
                  <a:schemeClr val="bg2"/>
                </a:solidFill>
              </a:rPr>
              <a:t> (или атомное оружие) — оружие взрывного действия, основанного на использовании ядерной энергии, освобождающейся при цепной ядерной реакции деления тяжёлых ядер или термоядерной реакции синтеза лёгких ядер. Относится к оружию массового поражения (ОМП) наряду с биологическим и химическим.</a:t>
            </a:r>
          </a:p>
        </p:txBody>
      </p:sp>
      <p:sp>
        <p:nvSpPr>
          <p:cNvPr id="5125" name="Rectangle 6"/>
          <p:cNvSpPr>
            <a:spLocks noChangeArrowheads="1"/>
          </p:cNvSpPr>
          <p:nvPr/>
        </p:nvSpPr>
        <p:spPr bwMode="auto">
          <a:xfrm>
            <a:off x="323850" y="4592638"/>
            <a:ext cx="41814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1000">
                <a:solidFill>
                  <a:schemeClr val="tx1"/>
                </a:solidFill>
                <a:latin typeface="Arial" panose="020B0604020202020204" pitchFamily="34" charset="0"/>
              </a:defRPr>
            </a:lvl1pPr>
            <a:lvl2pPr marL="742950" indent="-285750" eaLnBrk="0" hangingPunct="0">
              <a:defRPr sz="1000">
                <a:solidFill>
                  <a:schemeClr val="tx1"/>
                </a:solidFill>
                <a:latin typeface="Arial" panose="020B0604020202020204" pitchFamily="34" charset="0"/>
              </a:defRPr>
            </a:lvl2pPr>
            <a:lvl3pPr marL="1143000" indent="-228600" eaLnBrk="0" hangingPunct="0">
              <a:defRPr sz="1000">
                <a:solidFill>
                  <a:schemeClr val="tx1"/>
                </a:solidFill>
                <a:latin typeface="Arial" panose="020B0604020202020204" pitchFamily="34" charset="0"/>
              </a:defRPr>
            </a:lvl3pPr>
            <a:lvl4pPr marL="1600200" indent="-228600" eaLnBrk="0" hangingPunct="0">
              <a:defRPr sz="1000">
                <a:solidFill>
                  <a:schemeClr val="tx1"/>
                </a:solidFill>
                <a:latin typeface="Arial" panose="020B0604020202020204" pitchFamily="34" charset="0"/>
              </a:defRPr>
            </a:lvl4pPr>
            <a:lvl5pPr marL="2057400" indent="-228600" eaLnBrk="0" hangingPunct="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eaLnBrk="1" hangingPunct="1"/>
            <a:endParaRPr lang="ru-RU" altLang="ru-RU" sz="1800" b="1">
              <a:solidFill>
                <a:srgbClr val="0000FF"/>
              </a:solidFill>
            </a:endParaRPr>
          </a:p>
        </p:txBody>
      </p:sp>
      <p:pic>
        <p:nvPicPr>
          <p:cNvPr id="5126" name="Picture 8" descr="169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2997200"/>
            <a:ext cx="4968875" cy="386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afterEffect">
                                  <p:stCondLst>
                                    <p:cond delay="0"/>
                                  </p:stCondLst>
                                  <p:childTnLst>
                                    <p:set>
                                      <p:cBhvr>
                                        <p:cTn id="6" dur="1" fill="hold">
                                          <p:stCondLst>
                                            <p:cond delay="0"/>
                                          </p:stCondLst>
                                        </p:cTn>
                                        <p:tgtEl>
                                          <p:spTgt spid="59396">
                                            <p:txEl>
                                              <p:pRg st="0" end="0"/>
                                            </p:txEl>
                                          </p:spTgt>
                                        </p:tgtEl>
                                        <p:attrNameLst>
                                          <p:attrName>style.visibility</p:attrName>
                                        </p:attrNameLst>
                                      </p:cBhvr>
                                      <p:to>
                                        <p:strVal val="visible"/>
                                      </p:to>
                                    </p:set>
                                    <p:animEffect transition="in" filter="checkerboard(across)">
                                      <p:cBhvr>
                                        <p:cTn id="7" dur="500"/>
                                        <p:tgtEl>
                                          <p:spTgt spid="59396">
                                            <p:txEl>
                                              <p:pRg st="0" end="0"/>
                                            </p:txEl>
                                          </p:spTgt>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59396">
                                            <p:txEl>
                                              <p:pRg st="1" end="1"/>
                                            </p:txEl>
                                          </p:spTgt>
                                        </p:tgtEl>
                                        <p:attrNameLst>
                                          <p:attrName>style.visibility</p:attrName>
                                        </p:attrNameLst>
                                      </p:cBhvr>
                                      <p:to>
                                        <p:strVal val="visible"/>
                                      </p:to>
                                    </p:set>
                                    <p:animEffect transition="in" filter="checkerboard(across)">
                                      <p:cBhvr>
                                        <p:cTn id="11" dur="500"/>
                                        <p:tgtEl>
                                          <p:spTgt spid="5939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68313" y="476250"/>
            <a:ext cx="8229600" cy="1371600"/>
          </a:xfrm>
        </p:spPr>
        <p:txBody>
          <a:bodyPr/>
          <a:lstStyle/>
          <a:p>
            <a:pPr eaLnBrk="1" hangingPunct="1">
              <a:defRPr/>
            </a:pPr>
            <a:r>
              <a:rPr lang="ru-RU" sz="3600" smtClean="0">
                <a:solidFill>
                  <a:schemeClr val="hlink"/>
                </a:solidFill>
                <a:effectLst>
                  <a:outerShdw blurRad="38100" dist="38100" dir="2700000" algn="tl">
                    <a:srgbClr val="C0C0C0"/>
                  </a:outerShdw>
                </a:effectLst>
              </a:rPr>
              <a:t>    </a:t>
            </a:r>
            <a:r>
              <a:rPr lang="ru-RU" sz="3600" u="sng" smtClean="0">
                <a:solidFill>
                  <a:srgbClr val="0000FF"/>
                </a:solidFill>
                <a:effectLst>
                  <a:outerShdw blurRad="38100" dist="38100" dir="2700000" algn="tl">
                    <a:srgbClr val="C0C0C0"/>
                  </a:outerShdw>
                </a:effectLst>
              </a:rPr>
              <a:t>Характеристика ядерных взрывов:</a:t>
            </a:r>
          </a:p>
        </p:txBody>
      </p:sp>
      <p:sp>
        <p:nvSpPr>
          <p:cNvPr id="60419" name="Rectangle 3"/>
          <p:cNvSpPr>
            <a:spLocks noGrp="1" noChangeArrowheads="1"/>
          </p:cNvSpPr>
          <p:nvPr>
            <p:ph type="body" idx="1"/>
          </p:nvPr>
        </p:nvSpPr>
        <p:spPr>
          <a:xfrm>
            <a:off x="468313" y="2133600"/>
            <a:ext cx="8229600" cy="3886200"/>
          </a:xfrm>
        </p:spPr>
        <p:txBody>
          <a:bodyPr/>
          <a:lstStyle/>
          <a:p>
            <a:pPr eaLnBrk="1" hangingPunct="1">
              <a:lnSpc>
                <a:spcPct val="90000"/>
              </a:lnSpc>
              <a:buFont typeface="Wingdings" panose="05000000000000000000" pitchFamily="2" charset="2"/>
              <a:buNone/>
            </a:pPr>
            <a:r>
              <a:rPr lang="ru-RU" altLang="ru-RU" sz="2000" smtClean="0">
                <a:solidFill>
                  <a:schemeClr val="bg2"/>
                </a:solidFill>
              </a:rPr>
              <a:t>     </a:t>
            </a:r>
            <a:r>
              <a:rPr lang="ru-RU" altLang="ru-RU" sz="2000" u="sng" smtClean="0">
                <a:solidFill>
                  <a:srgbClr val="0000FF"/>
                </a:solidFill>
              </a:rPr>
              <a:t>Ядерный взрыв</a:t>
            </a:r>
            <a:r>
              <a:rPr lang="ru-RU" altLang="ru-RU" sz="2000" smtClean="0">
                <a:solidFill>
                  <a:schemeClr val="bg2"/>
                </a:solidFill>
              </a:rPr>
              <a:t> -</a:t>
            </a:r>
            <a:r>
              <a:rPr lang="ru-RU" altLang="ru-RU" sz="2000" smtClean="0"/>
              <a:t> </a:t>
            </a:r>
            <a:r>
              <a:rPr lang="ru-RU" altLang="ru-RU" sz="1800" b="1" smtClean="0">
                <a:solidFill>
                  <a:schemeClr val="bg2"/>
                </a:solidFill>
              </a:rPr>
              <a:t>неуправляемый процесс высвобождения большого количества тепловой и лучистой энергии в результате цепной ядерной реакции деления или реакции термоядерного синтеза за очень малый промежуток времени.</a:t>
            </a:r>
          </a:p>
          <a:p>
            <a:pPr eaLnBrk="1" hangingPunct="1">
              <a:lnSpc>
                <a:spcPct val="90000"/>
              </a:lnSpc>
              <a:buFont typeface="Wingdings" panose="05000000000000000000" pitchFamily="2" charset="2"/>
              <a:buNone/>
            </a:pPr>
            <a:endParaRPr lang="ru-RU" altLang="ru-RU" sz="1800" b="1" smtClean="0">
              <a:solidFill>
                <a:schemeClr val="bg2"/>
              </a:solidFill>
            </a:endParaRPr>
          </a:p>
          <a:p>
            <a:pPr eaLnBrk="1" hangingPunct="1">
              <a:lnSpc>
                <a:spcPct val="90000"/>
              </a:lnSpc>
              <a:buFont typeface="Wingdings" panose="05000000000000000000" pitchFamily="2" charset="2"/>
              <a:buNone/>
            </a:pPr>
            <a:r>
              <a:rPr lang="ru-RU" altLang="ru-RU" sz="2000" smtClean="0">
                <a:solidFill>
                  <a:schemeClr val="bg2"/>
                </a:solidFill>
              </a:rPr>
              <a:t> </a:t>
            </a:r>
          </a:p>
        </p:txBody>
      </p:sp>
      <p:pic>
        <p:nvPicPr>
          <p:cNvPr id="6148" name="Picture 7" descr="Implosion_bomb_animated"/>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2924175"/>
            <a:ext cx="3816350" cy="372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4" name="Rectangle 8"/>
          <p:cNvSpPr>
            <a:spLocks noChangeArrowheads="1"/>
          </p:cNvSpPr>
          <p:nvPr/>
        </p:nvSpPr>
        <p:spPr bwMode="auto">
          <a:xfrm>
            <a:off x="827088" y="3357563"/>
            <a:ext cx="457200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Arial" panose="020B0604020202020204" pitchFamily="34" charset="0"/>
              </a:defRPr>
            </a:lvl1pPr>
            <a:lvl2pPr marL="742950" indent="-285750" eaLnBrk="0" hangingPunct="0">
              <a:defRPr sz="1000">
                <a:solidFill>
                  <a:schemeClr val="tx1"/>
                </a:solidFill>
                <a:latin typeface="Arial" panose="020B0604020202020204" pitchFamily="34" charset="0"/>
              </a:defRPr>
            </a:lvl2pPr>
            <a:lvl3pPr marL="1143000" indent="-228600" eaLnBrk="0" hangingPunct="0">
              <a:defRPr sz="1000">
                <a:solidFill>
                  <a:schemeClr val="tx1"/>
                </a:solidFill>
                <a:latin typeface="Arial" panose="020B0604020202020204" pitchFamily="34" charset="0"/>
              </a:defRPr>
            </a:lvl3pPr>
            <a:lvl4pPr marL="1600200" indent="-228600" eaLnBrk="0" hangingPunct="0">
              <a:defRPr sz="1000">
                <a:solidFill>
                  <a:schemeClr val="tx1"/>
                </a:solidFill>
                <a:latin typeface="Arial" panose="020B0604020202020204" pitchFamily="34" charset="0"/>
              </a:defRPr>
            </a:lvl4pPr>
            <a:lvl5pPr marL="2057400" indent="-228600" eaLnBrk="0" hangingPunct="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eaLnBrk="1" hangingPunct="1"/>
            <a:r>
              <a:rPr lang="ru-RU" altLang="ru-RU" sz="1800" b="1">
                <a:solidFill>
                  <a:schemeClr val="bg2"/>
                </a:solidFill>
              </a:rPr>
              <a:t>При подрыве ядерного боеприпаса происходит ядерный взрыв, поражающими факторами которого являются:</a:t>
            </a:r>
          </a:p>
          <a:p>
            <a:pPr eaLnBrk="1" hangingPunct="1"/>
            <a:endParaRPr lang="ru-RU" altLang="ru-RU" sz="1800" b="1">
              <a:solidFill>
                <a:schemeClr val="bg2"/>
              </a:solidFill>
            </a:endParaRPr>
          </a:p>
          <a:p>
            <a:pPr eaLnBrk="1" hangingPunct="1">
              <a:buFontTx/>
              <a:buChar char="•"/>
            </a:pPr>
            <a:r>
              <a:rPr lang="ru-RU" altLang="ru-RU" sz="1800" b="1">
                <a:solidFill>
                  <a:schemeClr val="bg2"/>
                </a:solidFill>
              </a:rPr>
              <a:t> </a:t>
            </a:r>
            <a:r>
              <a:rPr lang="ru-RU" altLang="ru-RU" sz="1800" b="1">
                <a:solidFill>
                  <a:srgbClr val="0000FF"/>
                </a:solidFill>
              </a:rPr>
              <a:t>световое излучение.</a:t>
            </a:r>
          </a:p>
          <a:p>
            <a:pPr eaLnBrk="1" hangingPunct="1">
              <a:buFontTx/>
              <a:buChar char="•"/>
            </a:pPr>
            <a:r>
              <a:rPr lang="ru-RU" altLang="ru-RU" sz="1800" b="1">
                <a:solidFill>
                  <a:srgbClr val="0000FF"/>
                </a:solidFill>
              </a:rPr>
              <a:t> ионизирующее излучение.</a:t>
            </a:r>
          </a:p>
          <a:p>
            <a:pPr eaLnBrk="1" hangingPunct="1">
              <a:buFontTx/>
              <a:buChar char="•"/>
            </a:pPr>
            <a:r>
              <a:rPr lang="ru-RU" altLang="ru-RU" sz="1800" b="1">
                <a:solidFill>
                  <a:srgbClr val="0000FF"/>
                </a:solidFill>
              </a:rPr>
              <a:t> ударная волна.</a:t>
            </a:r>
          </a:p>
          <a:p>
            <a:pPr eaLnBrk="1" hangingPunct="1">
              <a:buFontTx/>
              <a:buChar char="•"/>
            </a:pPr>
            <a:r>
              <a:rPr lang="ru-RU" altLang="ru-RU" sz="1800" b="1">
                <a:solidFill>
                  <a:srgbClr val="0000FF"/>
                </a:solidFill>
              </a:rPr>
              <a:t> радиоактивное заражение.</a:t>
            </a:r>
          </a:p>
          <a:p>
            <a:pPr eaLnBrk="1" hangingPunct="1">
              <a:buFontTx/>
              <a:buChar char="•"/>
            </a:pPr>
            <a:r>
              <a:rPr lang="ru-RU" altLang="ru-RU" sz="1800" b="1">
                <a:solidFill>
                  <a:srgbClr val="0000FF"/>
                </a:solidFill>
              </a:rPr>
              <a:t> электромагнитный импульс</a:t>
            </a:r>
            <a:r>
              <a:rPr lang="ru-RU" altLang="ru-RU" sz="1800" b="1">
                <a:solidFill>
                  <a:schemeClr val="bg2"/>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after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Effect transition="in" filter="checkerboard(across)">
                                      <p:cBhvr>
                                        <p:cTn id="7" dur="500"/>
                                        <p:tgtEl>
                                          <p:spTgt spid="60419">
                                            <p:txEl>
                                              <p:pRg st="0" end="0"/>
                                            </p:txEl>
                                          </p:spTgt>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60424">
                                            <p:txEl>
                                              <p:pRg st="0" end="0"/>
                                            </p:txEl>
                                          </p:spTgt>
                                        </p:tgtEl>
                                        <p:attrNameLst>
                                          <p:attrName>style.visibility</p:attrName>
                                        </p:attrNameLst>
                                      </p:cBhvr>
                                      <p:to>
                                        <p:strVal val="visible"/>
                                      </p:to>
                                    </p:set>
                                    <p:animEffect transition="in" filter="checkerboard(across)">
                                      <p:cBhvr>
                                        <p:cTn id="11" dur="500"/>
                                        <p:tgtEl>
                                          <p:spTgt spid="60424">
                                            <p:txEl>
                                              <p:pRg st="0" end="0"/>
                                            </p:txEl>
                                          </p:spTgt>
                                        </p:tgtEl>
                                      </p:cBhvr>
                                    </p:animEffect>
                                  </p:childTnLst>
                                </p:cTn>
                              </p:par>
                            </p:childTnLst>
                          </p:cTn>
                        </p:par>
                        <p:par>
                          <p:cTn id="12" fill="hold" nodeType="afterGroup">
                            <p:stCondLst>
                              <p:cond delay="1000"/>
                            </p:stCondLst>
                            <p:childTnLst>
                              <p:par>
                                <p:cTn id="13" presetID="5" presetClass="entr" presetSubtype="10" fill="hold" nodeType="afterEffect">
                                  <p:stCondLst>
                                    <p:cond delay="0"/>
                                  </p:stCondLst>
                                  <p:childTnLst>
                                    <p:set>
                                      <p:cBhvr>
                                        <p:cTn id="14" dur="1" fill="hold">
                                          <p:stCondLst>
                                            <p:cond delay="0"/>
                                          </p:stCondLst>
                                        </p:cTn>
                                        <p:tgtEl>
                                          <p:spTgt spid="60424">
                                            <p:txEl>
                                              <p:pRg st="2" end="2"/>
                                            </p:txEl>
                                          </p:spTgt>
                                        </p:tgtEl>
                                        <p:attrNameLst>
                                          <p:attrName>style.visibility</p:attrName>
                                        </p:attrNameLst>
                                      </p:cBhvr>
                                      <p:to>
                                        <p:strVal val="visible"/>
                                      </p:to>
                                    </p:set>
                                    <p:animEffect transition="in" filter="checkerboard(across)">
                                      <p:cBhvr>
                                        <p:cTn id="15" dur="500"/>
                                        <p:tgtEl>
                                          <p:spTgt spid="60424">
                                            <p:txEl>
                                              <p:pRg st="2" end="2"/>
                                            </p:txEl>
                                          </p:spTgt>
                                        </p:tgtEl>
                                      </p:cBhvr>
                                    </p:animEffect>
                                  </p:childTnLst>
                                </p:cTn>
                              </p:par>
                            </p:childTnLst>
                          </p:cTn>
                        </p:par>
                        <p:par>
                          <p:cTn id="16" fill="hold" nodeType="afterGroup">
                            <p:stCondLst>
                              <p:cond delay="1500"/>
                            </p:stCondLst>
                            <p:childTnLst>
                              <p:par>
                                <p:cTn id="17" presetID="5" presetClass="entr" presetSubtype="10" fill="hold" nodeType="afterEffect">
                                  <p:stCondLst>
                                    <p:cond delay="0"/>
                                  </p:stCondLst>
                                  <p:childTnLst>
                                    <p:set>
                                      <p:cBhvr>
                                        <p:cTn id="18" dur="1" fill="hold">
                                          <p:stCondLst>
                                            <p:cond delay="0"/>
                                          </p:stCondLst>
                                        </p:cTn>
                                        <p:tgtEl>
                                          <p:spTgt spid="60424">
                                            <p:txEl>
                                              <p:pRg st="3" end="3"/>
                                            </p:txEl>
                                          </p:spTgt>
                                        </p:tgtEl>
                                        <p:attrNameLst>
                                          <p:attrName>style.visibility</p:attrName>
                                        </p:attrNameLst>
                                      </p:cBhvr>
                                      <p:to>
                                        <p:strVal val="visible"/>
                                      </p:to>
                                    </p:set>
                                    <p:animEffect transition="in" filter="checkerboard(across)">
                                      <p:cBhvr>
                                        <p:cTn id="19" dur="500"/>
                                        <p:tgtEl>
                                          <p:spTgt spid="60424">
                                            <p:txEl>
                                              <p:pRg st="3" end="3"/>
                                            </p:txEl>
                                          </p:spTgt>
                                        </p:tgtEl>
                                      </p:cBhvr>
                                    </p:animEffect>
                                  </p:childTnLst>
                                </p:cTn>
                              </p:par>
                            </p:childTnLst>
                          </p:cTn>
                        </p:par>
                        <p:par>
                          <p:cTn id="20" fill="hold" nodeType="afterGroup">
                            <p:stCondLst>
                              <p:cond delay="2000"/>
                            </p:stCondLst>
                            <p:childTnLst>
                              <p:par>
                                <p:cTn id="21" presetID="5" presetClass="entr" presetSubtype="10" fill="hold" nodeType="afterEffect">
                                  <p:stCondLst>
                                    <p:cond delay="0"/>
                                  </p:stCondLst>
                                  <p:childTnLst>
                                    <p:set>
                                      <p:cBhvr>
                                        <p:cTn id="22" dur="1" fill="hold">
                                          <p:stCondLst>
                                            <p:cond delay="0"/>
                                          </p:stCondLst>
                                        </p:cTn>
                                        <p:tgtEl>
                                          <p:spTgt spid="60424">
                                            <p:txEl>
                                              <p:pRg st="4" end="4"/>
                                            </p:txEl>
                                          </p:spTgt>
                                        </p:tgtEl>
                                        <p:attrNameLst>
                                          <p:attrName>style.visibility</p:attrName>
                                        </p:attrNameLst>
                                      </p:cBhvr>
                                      <p:to>
                                        <p:strVal val="visible"/>
                                      </p:to>
                                    </p:set>
                                    <p:animEffect transition="in" filter="checkerboard(across)">
                                      <p:cBhvr>
                                        <p:cTn id="23" dur="500"/>
                                        <p:tgtEl>
                                          <p:spTgt spid="60424">
                                            <p:txEl>
                                              <p:pRg st="4" end="4"/>
                                            </p:txEl>
                                          </p:spTgt>
                                        </p:tgtEl>
                                      </p:cBhvr>
                                    </p:animEffect>
                                  </p:childTnLst>
                                </p:cTn>
                              </p:par>
                            </p:childTnLst>
                          </p:cTn>
                        </p:par>
                        <p:par>
                          <p:cTn id="24" fill="hold" nodeType="afterGroup">
                            <p:stCondLst>
                              <p:cond delay="2500"/>
                            </p:stCondLst>
                            <p:childTnLst>
                              <p:par>
                                <p:cTn id="25" presetID="5" presetClass="entr" presetSubtype="10" fill="hold" nodeType="afterEffect">
                                  <p:stCondLst>
                                    <p:cond delay="0"/>
                                  </p:stCondLst>
                                  <p:childTnLst>
                                    <p:set>
                                      <p:cBhvr>
                                        <p:cTn id="26" dur="1" fill="hold">
                                          <p:stCondLst>
                                            <p:cond delay="0"/>
                                          </p:stCondLst>
                                        </p:cTn>
                                        <p:tgtEl>
                                          <p:spTgt spid="60424">
                                            <p:txEl>
                                              <p:pRg st="5" end="5"/>
                                            </p:txEl>
                                          </p:spTgt>
                                        </p:tgtEl>
                                        <p:attrNameLst>
                                          <p:attrName>style.visibility</p:attrName>
                                        </p:attrNameLst>
                                      </p:cBhvr>
                                      <p:to>
                                        <p:strVal val="visible"/>
                                      </p:to>
                                    </p:set>
                                    <p:animEffect transition="in" filter="checkerboard(across)">
                                      <p:cBhvr>
                                        <p:cTn id="27" dur="500"/>
                                        <p:tgtEl>
                                          <p:spTgt spid="60424">
                                            <p:txEl>
                                              <p:pRg st="5" end="5"/>
                                            </p:txEl>
                                          </p:spTgt>
                                        </p:tgtEl>
                                      </p:cBhvr>
                                    </p:animEffect>
                                  </p:childTnLst>
                                </p:cTn>
                              </p:par>
                            </p:childTnLst>
                          </p:cTn>
                        </p:par>
                        <p:par>
                          <p:cTn id="28" fill="hold" nodeType="afterGroup">
                            <p:stCondLst>
                              <p:cond delay="3000"/>
                            </p:stCondLst>
                            <p:childTnLst>
                              <p:par>
                                <p:cTn id="29" presetID="5" presetClass="entr" presetSubtype="10" fill="hold" nodeType="afterEffect">
                                  <p:stCondLst>
                                    <p:cond delay="0"/>
                                  </p:stCondLst>
                                  <p:childTnLst>
                                    <p:set>
                                      <p:cBhvr>
                                        <p:cTn id="30" dur="1" fill="hold">
                                          <p:stCondLst>
                                            <p:cond delay="0"/>
                                          </p:stCondLst>
                                        </p:cTn>
                                        <p:tgtEl>
                                          <p:spTgt spid="60424">
                                            <p:txEl>
                                              <p:pRg st="6" end="6"/>
                                            </p:txEl>
                                          </p:spTgt>
                                        </p:tgtEl>
                                        <p:attrNameLst>
                                          <p:attrName>style.visibility</p:attrName>
                                        </p:attrNameLst>
                                      </p:cBhvr>
                                      <p:to>
                                        <p:strVal val="visible"/>
                                      </p:to>
                                    </p:set>
                                    <p:animEffect transition="in" filter="checkerboard(across)">
                                      <p:cBhvr>
                                        <p:cTn id="31" dur="500"/>
                                        <p:tgtEl>
                                          <p:spTgt spid="6042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ru-RU" altLang="ru-RU" b="1" i="1" smtClean="0">
                <a:solidFill>
                  <a:schemeClr val="hlink"/>
                </a:solidFill>
              </a:rPr>
              <a:t>   </a:t>
            </a:r>
            <a:r>
              <a:rPr lang="ru-RU" altLang="ru-RU" b="1" i="1" u="sng" smtClean="0">
                <a:solidFill>
                  <a:srgbClr val="0000FF"/>
                </a:solidFill>
              </a:rPr>
              <a:t>Виды ядерных взрывов:</a:t>
            </a:r>
          </a:p>
        </p:txBody>
      </p:sp>
      <p:sp>
        <p:nvSpPr>
          <p:cNvPr id="61443" name="Rectangle 3"/>
          <p:cNvSpPr>
            <a:spLocks noGrp="1" noChangeArrowheads="1"/>
          </p:cNvSpPr>
          <p:nvPr>
            <p:ph type="body" idx="1"/>
          </p:nvPr>
        </p:nvSpPr>
        <p:spPr>
          <a:xfrm>
            <a:off x="179388" y="1341438"/>
            <a:ext cx="8229600" cy="3886200"/>
          </a:xfrm>
        </p:spPr>
        <p:txBody>
          <a:bodyPr/>
          <a:lstStyle/>
          <a:p>
            <a:pPr marL="533400" indent="-533400" eaLnBrk="1" hangingPunct="1">
              <a:buFont typeface="Wingdings" panose="05000000000000000000" pitchFamily="2" charset="2"/>
              <a:buNone/>
            </a:pPr>
            <a:r>
              <a:rPr lang="ru-RU" altLang="ru-RU" smtClean="0"/>
              <a:t>       </a:t>
            </a:r>
            <a:r>
              <a:rPr lang="ru-RU" altLang="ru-RU" sz="1800" b="1" smtClean="0">
                <a:solidFill>
                  <a:schemeClr val="bg2"/>
                </a:solidFill>
              </a:rPr>
              <a:t>В  зависимости от задач, решаемых ядерным оружием, от вида и расположения объектов, по которым планируются ядерные удары, а также от характера предстоящих боевых действий ядерные взрывы могут быть осуществлены в воздухе, у поверхности земли (воды) и под землей (водой). В соответствии с этим различают следующие виды ядерных взрывов:</a:t>
            </a:r>
          </a:p>
          <a:p>
            <a:pPr marL="533400" indent="-533400" eaLnBrk="1" hangingPunct="1">
              <a:buFont typeface="Wingdings" panose="05000000000000000000" pitchFamily="2" charset="2"/>
              <a:buNone/>
            </a:pPr>
            <a:endParaRPr lang="ru-RU" altLang="ru-RU" sz="1800" b="1" smtClean="0">
              <a:solidFill>
                <a:schemeClr val="bg2"/>
              </a:solidFill>
            </a:endParaRPr>
          </a:p>
          <a:p>
            <a:pPr marL="533400" indent="-533400" eaLnBrk="1" hangingPunct="1">
              <a:buSzPct val="95000"/>
              <a:buFontTx/>
              <a:buNone/>
            </a:pPr>
            <a:r>
              <a:rPr lang="ru-RU" altLang="ru-RU" sz="1600" b="1" smtClean="0">
                <a:solidFill>
                  <a:srgbClr val="0000FF"/>
                </a:solidFill>
              </a:rPr>
              <a:t>          воздушный (высокий и низкий);</a:t>
            </a:r>
          </a:p>
          <a:p>
            <a:pPr marL="533400" indent="-533400" eaLnBrk="1" hangingPunct="1">
              <a:buFontTx/>
              <a:buNone/>
            </a:pPr>
            <a:r>
              <a:rPr lang="ru-RU" altLang="ru-RU" sz="1600" b="1" smtClean="0">
                <a:solidFill>
                  <a:srgbClr val="0000FF"/>
                </a:solidFill>
              </a:rPr>
              <a:t>          наземный (надводный);</a:t>
            </a:r>
          </a:p>
          <a:p>
            <a:pPr marL="533400" indent="-533400" eaLnBrk="1" hangingPunct="1">
              <a:buFontTx/>
              <a:buNone/>
            </a:pPr>
            <a:r>
              <a:rPr lang="ru-RU" altLang="ru-RU" sz="1600" b="1" smtClean="0">
                <a:solidFill>
                  <a:srgbClr val="0000FF"/>
                </a:solidFill>
              </a:rPr>
              <a:t>          подземный (подводный)</a:t>
            </a:r>
          </a:p>
          <a:p>
            <a:pPr marL="533400" indent="-533400" eaLnBrk="1" hangingPunct="1">
              <a:buFont typeface="Wingdings" panose="05000000000000000000" pitchFamily="2" charset="2"/>
              <a:buNone/>
            </a:pPr>
            <a:endParaRPr lang="ru-RU" altLang="ru-RU" sz="1600" b="1" smtClean="0">
              <a:solidFill>
                <a:srgbClr val="0000FF"/>
              </a:solidFill>
            </a:endParaRPr>
          </a:p>
          <a:p>
            <a:pPr marL="533400" indent="-533400" eaLnBrk="1" hangingPunct="1"/>
            <a:endParaRPr lang="ru-RU" altLang="ru-RU" smtClean="0">
              <a:solidFill>
                <a:srgbClr val="9900CC"/>
              </a:solidFill>
            </a:endParaRPr>
          </a:p>
        </p:txBody>
      </p:sp>
      <p:pic>
        <p:nvPicPr>
          <p:cNvPr id="7172" name="Picture 10" descr="b6da366a7d6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3213100"/>
            <a:ext cx="4321175" cy="364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after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Effect transition="in" filter="checkerboard(across)">
                                      <p:cBhvr>
                                        <p:cTn id="7" dur="500"/>
                                        <p:tgtEl>
                                          <p:spTgt spid="61443">
                                            <p:txEl>
                                              <p:pRg st="0" end="0"/>
                                            </p:txEl>
                                          </p:spTgt>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61443">
                                            <p:txEl>
                                              <p:pRg st="2" end="2"/>
                                            </p:txEl>
                                          </p:spTgt>
                                        </p:tgtEl>
                                        <p:attrNameLst>
                                          <p:attrName>style.visibility</p:attrName>
                                        </p:attrNameLst>
                                      </p:cBhvr>
                                      <p:to>
                                        <p:strVal val="visible"/>
                                      </p:to>
                                    </p:set>
                                    <p:animEffect transition="in" filter="checkerboard(across)">
                                      <p:cBhvr>
                                        <p:cTn id="11" dur="500"/>
                                        <p:tgtEl>
                                          <p:spTgt spid="61443">
                                            <p:txEl>
                                              <p:pRg st="2" end="2"/>
                                            </p:txEl>
                                          </p:spTgt>
                                        </p:tgtEl>
                                      </p:cBhvr>
                                    </p:animEffect>
                                  </p:childTnLst>
                                </p:cTn>
                              </p:par>
                            </p:childTnLst>
                          </p:cTn>
                        </p:par>
                        <p:par>
                          <p:cTn id="12" fill="hold" nodeType="afterGroup">
                            <p:stCondLst>
                              <p:cond delay="1000"/>
                            </p:stCondLst>
                            <p:childTnLst>
                              <p:par>
                                <p:cTn id="13" presetID="5" presetClass="entr" presetSubtype="10" fill="hold" nodeType="afterEffect">
                                  <p:stCondLst>
                                    <p:cond delay="0"/>
                                  </p:stCondLst>
                                  <p:childTnLst>
                                    <p:set>
                                      <p:cBhvr>
                                        <p:cTn id="14" dur="1" fill="hold">
                                          <p:stCondLst>
                                            <p:cond delay="0"/>
                                          </p:stCondLst>
                                        </p:cTn>
                                        <p:tgtEl>
                                          <p:spTgt spid="61443">
                                            <p:txEl>
                                              <p:pRg st="3" end="3"/>
                                            </p:txEl>
                                          </p:spTgt>
                                        </p:tgtEl>
                                        <p:attrNameLst>
                                          <p:attrName>style.visibility</p:attrName>
                                        </p:attrNameLst>
                                      </p:cBhvr>
                                      <p:to>
                                        <p:strVal val="visible"/>
                                      </p:to>
                                    </p:set>
                                    <p:animEffect transition="in" filter="checkerboard(across)">
                                      <p:cBhvr>
                                        <p:cTn id="15" dur="500"/>
                                        <p:tgtEl>
                                          <p:spTgt spid="61443">
                                            <p:txEl>
                                              <p:pRg st="3" end="3"/>
                                            </p:txEl>
                                          </p:spTgt>
                                        </p:tgtEl>
                                      </p:cBhvr>
                                    </p:animEffect>
                                  </p:childTnLst>
                                </p:cTn>
                              </p:par>
                            </p:childTnLst>
                          </p:cTn>
                        </p:par>
                        <p:par>
                          <p:cTn id="16" fill="hold" nodeType="afterGroup">
                            <p:stCondLst>
                              <p:cond delay="1500"/>
                            </p:stCondLst>
                            <p:childTnLst>
                              <p:par>
                                <p:cTn id="17" presetID="5" presetClass="entr" presetSubtype="10" fill="hold" nodeType="afterEffect">
                                  <p:stCondLst>
                                    <p:cond delay="0"/>
                                  </p:stCondLst>
                                  <p:childTnLst>
                                    <p:set>
                                      <p:cBhvr>
                                        <p:cTn id="18" dur="1" fill="hold">
                                          <p:stCondLst>
                                            <p:cond delay="0"/>
                                          </p:stCondLst>
                                        </p:cTn>
                                        <p:tgtEl>
                                          <p:spTgt spid="61443">
                                            <p:txEl>
                                              <p:pRg st="4" end="4"/>
                                            </p:txEl>
                                          </p:spTgt>
                                        </p:tgtEl>
                                        <p:attrNameLst>
                                          <p:attrName>style.visibility</p:attrName>
                                        </p:attrNameLst>
                                      </p:cBhvr>
                                      <p:to>
                                        <p:strVal val="visible"/>
                                      </p:to>
                                    </p:set>
                                    <p:animEffect transition="in" filter="checkerboard(across)">
                                      <p:cBhvr>
                                        <p:cTn id="19" dur="500"/>
                                        <p:tgtEl>
                                          <p:spTgt spid="614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ru-RU" altLang="ru-RU" b="1" i="1" smtClean="0">
                <a:solidFill>
                  <a:srgbClr val="CC00CC"/>
                </a:solidFill>
              </a:rPr>
              <a:t>    </a:t>
            </a:r>
            <a:r>
              <a:rPr lang="ru-RU" altLang="ru-RU" b="1" i="1" u="sng" smtClean="0">
                <a:solidFill>
                  <a:srgbClr val="0000FF"/>
                </a:solidFill>
              </a:rPr>
              <a:t>Хиросима и Нагасаки:</a:t>
            </a:r>
          </a:p>
        </p:txBody>
      </p:sp>
      <p:sp>
        <p:nvSpPr>
          <p:cNvPr id="63491" name="Rectangle 3"/>
          <p:cNvSpPr>
            <a:spLocks noGrp="1" noChangeArrowheads="1"/>
          </p:cNvSpPr>
          <p:nvPr>
            <p:ph type="body" idx="1"/>
          </p:nvPr>
        </p:nvSpPr>
        <p:spPr>
          <a:xfrm>
            <a:off x="395288" y="1557338"/>
            <a:ext cx="8229600" cy="3886200"/>
          </a:xfrm>
        </p:spPr>
        <p:txBody>
          <a:bodyPr/>
          <a:lstStyle/>
          <a:p>
            <a:pPr eaLnBrk="1" hangingPunct="1">
              <a:lnSpc>
                <a:spcPct val="80000"/>
              </a:lnSpc>
              <a:buFont typeface="Wingdings" panose="05000000000000000000" pitchFamily="2" charset="2"/>
              <a:buNone/>
            </a:pPr>
            <a:r>
              <a:rPr lang="ru-RU" altLang="ru-RU" sz="1800" b="1" smtClean="0">
                <a:solidFill>
                  <a:schemeClr val="bg2"/>
                </a:solidFill>
              </a:rPr>
              <a:t>Утром 6 августа 1945 года американский бомбардировщик B-29 «Enola Gay» под командованием полковника Пола Тиббетса сбросил на японский город Хиросима атомную бомбу «Little Boy» («Малыш») эквивалентом от 13 до 18 килотонн тротила. Три дня спустя атомная бомба «Fat Man» («Толстяк») была сброшена на город Нагасаки пилотом Чарльзом Суини. Общее количество погибших составило от 90 до 166 тысяч человек в Хиросиме и от 60 до 80 тысяч человек — в Нагасаки.</a:t>
            </a:r>
          </a:p>
        </p:txBody>
      </p:sp>
      <p:pic>
        <p:nvPicPr>
          <p:cNvPr id="8196" name="Picture 5" descr="Little_bo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3429000"/>
            <a:ext cx="4319588" cy="283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6"/>
          <p:cNvSpPr>
            <a:spLocks noChangeArrowheads="1"/>
          </p:cNvSpPr>
          <p:nvPr/>
        </p:nvSpPr>
        <p:spPr bwMode="auto">
          <a:xfrm>
            <a:off x="323850" y="6237288"/>
            <a:ext cx="88201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Arial" panose="020B0604020202020204" pitchFamily="34" charset="0"/>
              </a:defRPr>
            </a:lvl1pPr>
            <a:lvl2pPr marL="742950" indent="-285750" eaLnBrk="0" hangingPunct="0">
              <a:defRPr sz="1000">
                <a:solidFill>
                  <a:schemeClr val="tx1"/>
                </a:solidFill>
                <a:latin typeface="Arial" panose="020B0604020202020204" pitchFamily="34" charset="0"/>
              </a:defRPr>
            </a:lvl2pPr>
            <a:lvl3pPr marL="1143000" indent="-228600" eaLnBrk="0" hangingPunct="0">
              <a:defRPr sz="1000">
                <a:solidFill>
                  <a:schemeClr val="tx1"/>
                </a:solidFill>
                <a:latin typeface="Arial" panose="020B0604020202020204" pitchFamily="34" charset="0"/>
              </a:defRPr>
            </a:lvl3pPr>
            <a:lvl4pPr marL="1600200" indent="-228600" eaLnBrk="0" hangingPunct="0">
              <a:defRPr sz="1000">
                <a:solidFill>
                  <a:schemeClr val="tx1"/>
                </a:solidFill>
                <a:latin typeface="Arial" panose="020B0604020202020204" pitchFamily="34" charset="0"/>
              </a:defRPr>
            </a:lvl4pPr>
            <a:lvl5pPr marL="2057400" indent="-228600" eaLnBrk="0" hangingPunct="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eaLnBrk="1" hangingPunct="1"/>
            <a:r>
              <a:rPr lang="ru-RU" altLang="ru-RU" sz="1200" b="1"/>
              <a:t>Макет бомбы «Малыш» , сброшенной на Хиросиму               Макет бомбы «Толстяк», сброшенной на Нагасаки</a:t>
            </a:r>
          </a:p>
        </p:txBody>
      </p:sp>
      <p:pic>
        <p:nvPicPr>
          <p:cNvPr id="8198" name="Picture 7" descr="Fat_m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9338" y="3429000"/>
            <a:ext cx="3960812" cy="280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Effect transition="in" filter="blinds(horizontal)">
                                      <p:cBhvr>
                                        <p:cTn id="7" dur="500"/>
                                        <p:tgtEl>
                                          <p:spTgt spid="634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692275" y="188913"/>
            <a:ext cx="8229600" cy="1371600"/>
          </a:xfrm>
        </p:spPr>
        <p:txBody>
          <a:bodyPr/>
          <a:lstStyle/>
          <a:p>
            <a:pPr eaLnBrk="1" hangingPunct="1"/>
            <a:r>
              <a:rPr lang="ru-RU" altLang="ru-RU" sz="3600" b="1" i="1" u="sng" smtClean="0">
                <a:solidFill>
                  <a:srgbClr val="0000FF"/>
                </a:solidFill>
              </a:rPr>
              <a:t>   Ядерные взрывы в  </a:t>
            </a:r>
            <a:br>
              <a:rPr lang="ru-RU" altLang="ru-RU" sz="3600" b="1" i="1" u="sng" smtClean="0">
                <a:solidFill>
                  <a:srgbClr val="0000FF"/>
                </a:solidFill>
              </a:rPr>
            </a:br>
            <a:r>
              <a:rPr lang="ru-RU" altLang="ru-RU" sz="3600" b="1" i="1" u="sng" smtClean="0">
                <a:solidFill>
                  <a:srgbClr val="0000FF"/>
                </a:solidFill>
              </a:rPr>
              <a:t>Хиросиме и Нагасаки.</a:t>
            </a:r>
          </a:p>
        </p:txBody>
      </p:sp>
      <p:sp>
        <p:nvSpPr>
          <p:cNvPr id="9219" name="Rectangle 5"/>
          <p:cNvSpPr>
            <a:spLocks noGrp="1" noChangeArrowheads="1"/>
          </p:cNvSpPr>
          <p:nvPr>
            <p:ph type="body" idx="1"/>
          </p:nvPr>
        </p:nvSpPr>
        <p:spPr/>
        <p:txBody>
          <a:bodyPr/>
          <a:lstStyle/>
          <a:p>
            <a:pPr eaLnBrk="1" hangingPunct="1">
              <a:buFont typeface="Wingdings" panose="05000000000000000000" pitchFamily="2" charset="2"/>
              <a:buNone/>
            </a:pPr>
            <a:endParaRPr lang="ru-RU" altLang="ru-RU" smtClean="0"/>
          </a:p>
        </p:txBody>
      </p:sp>
      <p:pic>
        <p:nvPicPr>
          <p:cNvPr id="9220" name="Picture 6" descr="509px-Atomic_cloud_over_Hiroshim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1628775"/>
            <a:ext cx="4092575" cy="482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7" descr="502px-Nagasakibom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9338" y="1628775"/>
            <a:ext cx="4035425" cy="482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Rectangle 8"/>
          <p:cNvSpPr>
            <a:spLocks noChangeArrowheads="1"/>
          </p:cNvSpPr>
          <p:nvPr/>
        </p:nvSpPr>
        <p:spPr bwMode="auto">
          <a:xfrm>
            <a:off x="323850" y="6583363"/>
            <a:ext cx="39893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panose="020B0604020202020204" pitchFamily="34" charset="0"/>
              </a:defRPr>
            </a:lvl1pPr>
            <a:lvl2pPr marL="742950" indent="-285750" eaLnBrk="0" hangingPunct="0">
              <a:defRPr sz="1000">
                <a:solidFill>
                  <a:schemeClr val="tx1"/>
                </a:solidFill>
                <a:latin typeface="Arial" panose="020B0604020202020204" pitchFamily="34" charset="0"/>
              </a:defRPr>
            </a:lvl2pPr>
            <a:lvl3pPr marL="1143000" indent="-228600" eaLnBrk="0" hangingPunct="0">
              <a:defRPr sz="1000">
                <a:solidFill>
                  <a:schemeClr val="tx1"/>
                </a:solidFill>
                <a:latin typeface="Arial" panose="020B0604020202020204" pitchFamily="34" charset="0"/>
              </a:defRPr>
            </a:lvl3pPr>
            <a:lvl4pPr marL="1600200" indent="-228600" eaLnBrk="0" hangingPunct="0">
              <a:defRPr sz="1000">
                <a:solidFill>
                  <a:schemeClr val="tx1"/>
                </a:solidFill>
                <a:latin typeface="Arial" panose="020B0604020202020204" pitchFamily="34" charset="0"/>
              </a:defRPr>
            </a:lvl4pPr>
            <a:lvl5pPr marL="2057400" indent="-228600" eaLnBrk="0" hangingPunct="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eaLnBrk="1" hangingPunct="1"/>
            <a:r>
              <a:rPr lang="ru-RU" altLang="ru-RU" sz="1200" b="1"/>
              <a:t>Ядерный гриб над Хиросимой 6 августа 1945 года</a:t>
            </a:r>
          </a:p>
        </p:txBody>
      </p:sp>
      <p:sp>
        <p:nvSpPr>
          <p:cNvPr id="9223" name="Rectangle 9"/>
          <p:cNvSpPr>
            <a:spLocks noChangeArrowheads="1"/>
          </p:cNvSpPr>
          <p:nvPr/>
        </p:nvSpPr>
        <p:spPr bwMode="auto">
          <a:xfrm>
            <a:off x="4932363" y="6583363"/>
            <a:ext cx="3808412"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panose="020B0604020202020204" pitchFamily="34" charset="0"/>
              </a:defRPr>
            </a:lvl1pPr>
            <a:lvl2pPr marL="742950" indent="-285750" eaLnBrk="0" hangingPunct="0">
              <a:defRPr sz="1000">
                <a:solidFill>
                  <a:schemeClr val="tx1"/>
                </a:solidFill>
                <a:latin typeface="Arial" panose="020B0604020202020204" pitchFamily="34" charset="0"/>
              </a:defRPr>
            </a:lvl2pPr>
            <a:lvl3pPr marL="1143000" indent="-228600" eaLnBrk="0" hangingPunct="0">
              <a:defRPr sz="1000">
                <a:solidFill>
                  <a:schemeClr val="tx1"/>
                </a:solidFill>
                <a:latin typeface="Arial" panose="020B0604020202020204" pitchFamily="34" charset="0"/>
              </a:defRPr>
            </a:lvl3pPr>
            <a:lvl4pPr marL="1600200" indent="-228600" eaLnBrk="0" hangingPunct="0">
              <a:defRPr sz="1000">
                <a:solidFill>
                  <a:schemeClr val="tx1"/>
                </a:solidFill>
                <a:latin typeface="Arial" panose="020B0604020202020204" pitchFamily="34" charset="0"/>
              </a:defRPr>
            </a:lvl4pPr>
            <a:lvl5pPr marL="2057400" indent="-228600" eaLnBrk="0" hangingPunct="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eaLnBrk="1" hangingPunct="1"/>
            <a:r>
              <a:rPr lang="ru-RU" altLang="ru-RU" sz="1200" b="1"/>
              <a:t>Ядерный гриб над Нагасаки 9 августа 1945 года</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ru-RU" altLang="ru-RU" b="1" i="1" u="sng" smtClean="0">
              <a:solidFill>
                <a:srgbClr val="990000"/>
              </a:solidFill>
            </a:endParaRPr>
          </a:p>
        </p:txBody>
      </p:sp>
      <p:pic>
        <p:nvPicPr>
          <p:cNvPr id="10243" name="Picture 5" descr="IvyMike"/>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50825" y="620713"/>
            <a:ext cx="8642350" cy="6016625"/>
          </a:xfr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ru-RU" altLang="ru-RU" smtClean="0"/>
              <a:t>   </a:t>
            </a:r>
            <a:r>
              <a:rPr lang="ru-RU" altLang="ru-RU" b="1" i="1" u="sng" smtClean="0">
                <a:solidFill>
                  <a:srgbClr val="0000FF"/>
                </a:solidFill>
              </a:rPr>
              <a:t>Заключение:</a:t>
            </a:r>
          </a:p>
        </p:txBody>
      </p:sp>
      <p:sp>
        <p:nvSpPr>
          <p:cNvPr id="76803" name="Rectangle 3"/>
          <p:cNvSpPr>
            <a:spLocks noGrp="1" noChangeArrowheads="1"/>
          </p:cNvSpPr>
          <p:nvPr>
            <p:ph type="body" idx="1"/>
          </p:nvPr>
        </p:nvSpPr>
        <p:spPr>
          <a:xfrm>
            <a:off x="395288" y="1916113"/>
            <a:ext cx="8229600" cy="3886200"/>
          </a:xfrm>
        </p:spPr>
        <p:txBody>
          <a:bodyPr/>
          <a:lstStyle/>
          <a:p>
            <a:pPr eaLnBrk="1" hangingPunct="1">
              <a:lnSpc>
                <a:spcPct val="80000"/>
              </a:lnSpc>
              <a:buFont typeface="Wingdings" panose="05000000000000000000" pitchFamily="2" charset="2"/>
              <a:buNone/>
            </a:pPr>
            <a:r>
              <a:rPr lang="ru-RU" altLang="ru-RU" sz="1600" smtClean="0"/>
              <a:t>      </a:t>
            </a:r>
            <a:r>
              <a:rPr lang="ru-RU" altLang="ru-RU" sz="1600" b="1" i="1" smtClean="0">
                <a:solidFill>
                  <a:schemeClr val="bg2"/>
                </a:solidFill>
              </a:rPr>
              <a:t>Ученые считают, что при нескольких крупномасштабных ядерных взрывах, повлекших за собой сгорание лесных массивов, городов, огромные слоя дыма, гари поднялись бы к стратосфере, блокируя тем самым путь солнечного света. Это явление носит название "ядерная зима" . Зима продлится несколько лет, может даже всего пару месяцев, но за это время будет почти полностью уничтожен озоновый слой Земли. На Землю хлынут потоки ультрафиолетовых лучей. Моделирование данной ситуации показывает, что в результате взрыва мощностью в 100 Кт температура понизится в среднем у поверхности Земли на 10-20 градусов. После ядерной зимы дальнейшее естественное продолжение жизни на Земле будет довольно проблематичным:</a:t>
            </a:r>
          </a:p>
          <a:p>
            <a:pPr eaLnBrk="1" hangingPunct="1">
              <a:lnSpc>
                <a:spcPct val="80000"/>
              </a:lnSpc>
              <a:buFont typeface="Wingdings" panose="05000000000000000000" pitchFamily="2" charset="2"/>
              <a:buNone/>
            </a:pPr>
            <a:r>
              <a:rPr lang="ru-RU" altLang="ru-RU" sz="1600" b="1" i="1" smtClean="0">
                <a:solidFill>
                  <a:srgbClr val="0000FF"/>
                </a:solidFill>
              </a:rPr>
              <a:t>            -возникнет дефицит питания и энергии. Из-за сильного изменения климата сельское хозяйство придет в упадок, природа будет уничтожена, либо сильно изменится;</a:t>
            </a:r>
          </a:p>
          <a:p>
            <a:pPr eaLnBrk="1" hangingPunct="1">
              <a:lnSpc>
                <a:spcPct val="80000"/>
              </a:lnSpc>
              <a:buFont typeface="Wingdings" panose="05000000000000000000" pitchFamily="2" charset="2"/>
              <a:buNone/>
            </a:pPr>
            <a:r>
              <a:rPr lang="ru-RU" altLang="ru-RU" sz="1600" b="1" i="1" smtClean="0">
                <a:solidFill>
                  <a:srgbClr val="0000FF"/>
                </a:solidFill>
              </a:rPr>
              <a:t>           -произойдет радиоактивное загрязнение участков местности, что опять же приведет к истребление живой природы;</a:t>
            </a:r>
          </a:p>
          <a:p>
            <a:pPr eaLnBrk="1" hangingPunct="1">
              <a:lnSpc>
                <a:spcPct val="80000"/>
              </a:lnSpc>
              <a:buFont typeface="Wingdings" panose="05000000000000000000" pitchFamily="2" charset="2"/>
              <a:buNone/>
            </a:pPr>
            <a:r>
              <a:rPr lang="ru-RU" altLang="ru-RU" sz="1600" b="1" i="1" smtClean="0">
                <a:solidFill>
                  <a:srgbClr val="0000FF"/>
                </a:solidFill>
              </a:rPr>
              <a:t>           -глобальные изменения окружающей среды (загрязнение, вымирание множества видов, разрушение дикой природы</a:t>
            </a:r>
            <a:r>
              <a:rPr lang="ru-RU" altLang="ru-RU" sz="1600" smtClean="0">
                <a:solidFill>
                  <a:srgbClr val="0000FF"/>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Effect transition="in" filter="blinds(horizontal)">
                                      <p:cBhvr>
                                        <p:cTn id="7" dur="1000"/>
                                        <p:tgtEl>
                                          <p:spTgt spid="76803">
                                            <p:txEl>
                                              <p:pRg st="0" end="0"/>
                                            </p:txEl>
                                          </p:spTgt>
                                        </p:tgtEl>
                                      </p:cBhvr>
                                    </p:animEffect>
                                  </p:childTnLst>
                                </p:cTn>
                              </p:par>
                            </p:childTnLst>
                          </p:cTn>
                        </p:par>
                        <p:par>
                          <p:cTn id="8" fill="hold" nodeType="afterGroup">
                            <p:stCondLst>
                              <p:cond delay="1000"/>
                            </p:stCondLst>
                            <p:childTnLst>
                              <p:par>
                                <p:cTn id="9" presetID="3" presetClass="entr" presetSubtype="10" fill="hold" nodeType="afterEffect">
                                  <p:stCondLst>
                                    <p:cond delay="0"/>
                                  </p:stCondLst>
                                  <p:childTnLst>
                                    <p:set>
                                      <p:cBhvr>
                                        <p:cTn id="10" dur="1" fill="hold">
                                          <p:stCondLst>
                                            <p:cond delay="0"/>
                                          </p:stCondLst>
                                        </p:cTn>
                                        <p:tgtEl>
                                          <p:spTgt spid="76803">
                                            <p:txEl>
                                              <p:pRg st="1" end="1"/>
                                            </p:txEl>
                                          </p:spTgt>
                                        </p:tgtEl>
                                        <p:attrNameLst>
                                          <p:attrName>style.visibility</p:attrName>
                                        </p:attrNameLst>
                                      </p:cBhvr>
                                      <p:to>
                                        <p:strVal val="visible"/>
                                      </p:to>
                                    </p:set>
                                    <p:animEffect transition="in" filter="blinds(horizontal)">
                                      <p:cBhvr>
                                        <p:cTn id="11" dur="1000"/>
                                        <p:tgtEl>
                                          <p:spTgt spid="76803">
                                            <p:txEl>
                                              <p:pRg st="1" end="1"/>
                                            </p:txEl>
                                          </p:spTgt>
                                        </p:tgtEl>
                                      </p:cBhvr>
                                    </p:animEffect>
                                  </p:childTnLst>
                                </p:cTn>
                              </p:par>
                            </p:childTnLst>
                          </p:cTn>
                        </p:par>
                        <p:par>
                          <p:cTn id="12" fill="hold" nodeType="afterGroup">
                            <p:stCondLst>
                              <p:cond delay="2000"/>
                            </p:stCondLst>
                            <p:childTnLst>
                              <p:par>
                                <p:cTn id="13" presetID="3" presetClass="entr" presetSubtype="10" fill="hold" nodeType="afterEffect">
                                  <p:stCondLst>
                                    <p:cond delay="0"/>
                                  </p:stCondLst>
                                  <p:childTnLst>
                                    <p:set>
                                      <p:cBhvr>
                                        <p:cTn id="14" dur="1" fill="hold">
                                          <p:stCondLst>
                                            <p:cond delay="0"/>
                                          </p:stCondLst>
                                        </p:cTn>
                                        <p:tgtEl>
                                          <p:spTgt spid="76803">
                                            <p:txEl>
                                              <p:pRg st="2" end="2"/>
                                            </p:txEl>
                                          </p:spTgt>
                                        </p:tgtEl>
                                        <p:attrNameLst>
                                          <p:attrName>style.visibility</p:attrName>
                                        </p:attrNameLst>
                                      </p:cBhvr>
                                      <p:to>
                                        <p:strVal val="visible"/>
                                      </p:to>
                                    </p:set>
                                    <p:animEffect transition="in" filter="blinds(horizontal)">
                                      <p:cBhvr>
                                        <p:cTn id="15" dur="1000"/>
                                        <p:tgtEl>
                                          <p:spTgt spid="76803">
                                            <p:txEl>
                                              <p:pRg st="2" end="2"/>
                                            </p:txEl>
                                          </p:spTgt>
                                        </p:tgtEl>
                                      </p:cBhvr>
                                    </p:animEffect>
                                  </p:childTnLst>
                                </p:cTn>
                              </p:par>
                            </p:childTnLst>
                          </p:cTn>
                        </p:par>
                        <p:par>
                          <p:cTn id="16" fill="hold" nodeType="afterGroup">
                            <p:stCondLst>
                              <p:cond delay="3000"/>
                            </p:stCondLst>
                            <p:childTnLst>
                              <p:par>
                                <p:cTn id="17" presetID="3" presetClass="entr" presetSubtype="10" fill="hold" nodeType="afterEffect">
                                  <p:stCondLst>
                                    <p:cond delay="0"/>
                                  </p:stCondLst>
                                  <p:childTnLst>
                                    <p:set>
                                      <p:cBhvr>
                                        <p:cTn id="18" dur="1" fill="hold">
                                          <p:stCondLst>
                                            <p:cond delay="0"/>
                                          </p:stCondLst>
                                        </p:cTn>
                                        <p:tgtEl>
                                          <p:spTgt spid="76803">
                                            <p:txEl>
                                              <p:pRg st="3" end="3"/>
                                            </p:txEl>
                                          </p:spTgt>
                                        </p:tgtEl>
                                        <p:attrNameLst>
                                          <p:attrName>style.visibility</p:attrName>
                                        </p:attrNameLst>
                                      </p:cBhvr>
                                      <p:to>
                                        <p:strVal val="visible"/>
                                      </p:to>
                                    </p:set>
                                    <p:animEffect transition="in" filter="blinds(horizontal)">
                                      <p:cBhvr>
                                        <p:cTn id="19" dur="1000"/>
                                        <p:tgtEl>
                                          <p:spTgt spid="768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Пиксел">
  <a:themeElements>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Пиксел">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иксел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Пиксел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Пиксел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Пиксел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Пиксел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Пиксел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Пиксел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Пиксел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Пиксел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Pixel</Template>
  <TotalTime>283</TotalTime>
  <Words>678</Words>
  <Application>Microsoft Office PowerPoint</Application>
  <PresentationFormat>Экран (4:3)</PresentationFormat>
  <Paragraphs>57</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Arial</vt:lpstr>
      <vt:lpstr>Wingdings</vt:lpstr>
      <vt:lpstr>Calibri</vt:lpstr>
      <vt:lpstr>Arial Black</vt:lpstr>
      <vt:lpstr>Times New Roman</vt:lpstr>
      <vt:lpstr>Arial Narrow</vt:lpstr>
      <vt:lpstr>Пиксел</vt:lpstr>
      <vt:lpstr>Ядерное оружие</vt:lpstr>
      <vt:lpstr>    Содержание:</vt:lpstr>
      <vt:lpstr> Справка:  </vt:lpstr>
      <vt:lpstr>    Характеристика ядерных взрывов:</vt:lpstr>
      <vt:lpstr>   Виды ядерных взрывов:</vt:lpstr>
      <vt:lpstr>    Хиросима и Нагасаки:</vt:lpstr>
      <vt:lpstr>   Ядерные взрывы в   Хиросиме и Нагасаки.</vt:lpstr>
      <vt:lpstr>Презентация PowerPoint</vt:lpstr>
      <vt:lpstr>   Заключение:</vt:lpstr>
      <vt:lpstr>    </vt:lpstr>
      <vt:lpstr>Использованная литература:</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Ядерное оружие</dc:title>
  <dc:creator>Жанна</dc:creator>
  <cp:lastModifiedBy>admin</cp:lastModifiedBy>
  <cp:revision>11</cp:revision>
  <dcterms:created xsi:type="dcterms:W3CDTF">2007-12-26T13:18:45Z</dcterms:created>
  <dcterms:modified xsi:type="dcterms:W3CDTF">2015-04-08T14:04:11Z</dcterms:modified>
</cp:coreProperties>
</file>