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71" r:id="rId3"/>
    <p:sldId id="259" r:id="rId4"/>
    <p:sldId id="260" r:id="rId5"/>
    <p:sldId id="261" r:id="rId6"/>
    <p:sldId id="263" r:id="rId7"/>
    <p:sldId id="277" r:id="rId8"/>
    <p:sldId id="275" r:id="rId9"/>
    <p:sldId id="276" r:id="rId10"/>
    <p:sldId id="279" r:id="rId11"/>
    <p:sldId id="280" r:id="rId12"/>
  </p:sldIdLst>
  <p:sldSz cx="9144000" cy="6858000" type="screen4x3"/>
  <p:notesSz cx="6858000" cy="9144000"/>
  <p:defaultTextStyle>
    <a:defPPr>
      <a:defRPr lang="ru-RU"/>
    </a:defPPr>
    <a:lvl1pPr algn="l" rtl="0" fontAlgn="base">
      <a:spcBef>
        <a:spcPct val="0"/>
      </a:spcBef>
      <a:spcAft>
        <a:spcPct val="0"/>
      </a:spcAft>
      <a:defRPr sz="10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10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10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10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1000" kern="1200">
        <a:solidFill>
          <a:schemeClr val="tx1"/>
        </a:solidFill>
        <a:latin typeface="Arial" panose="020B0604020202020204" pitchFamily="34" charset="0"/>
        <a:ea typeface="+mn-ea"/>
        <a:cs typeface="+mn-cs"/>
      </a:defRPr>
    </a:lvl5pPr>
    <a:lvl6pPr marL="2286000" algn="l" defTabSz="914400" rtl="0" eaLnBrk="1" latinLnBrk="0" hangingPunct="1">
      <a:defRPr sz="1000" kern="1200">
        <a:solidFill>
          <a:schemeClr val="tx1"/>
        </a:solidFill>
        <a:latin typeface="Arial" panose="020B0604020202020204" pitchFamily="34" charset="0"/>
        <a:ea typeface="+mn-ea"/>
        <a:cs typeface="+mn-cs"/>
      </a:defRPr>
    </a:lvl6pPr>
    <a:lvl7pPr marL="2743200" algn="l" defTabSz="914400" rtl="0" eaLnBrk="1" latinLnBrk="0" hangingPunct="1">
      <a:defRPr sz="1000" kern="1200">
        <a:solidFill>
          <a:schemeClr val="tx1"/>
        </a:solidFill>
        <a:latin typeface="Arial" panose="020B0604020202020204" pitchFamily="34" charset="0"/>
        <a:ea typeface="+mn-ea"/>
        <a:cs typeface="+mn-cs"/>
      </a:defRPr>
    </a:lvl7pPr>
    <a:lvl8pPr marL="3200400" algn="l" defTabSz="914400" rtl="0" eaLnBrk="1" latinLnBrk="0" hangingPunct="1">
      <a:defRPr sz="1000" kern="1200">
        <a:solidFill>
          <a:schemeClr val="tx1"/>
        </a:solidFill>
        <a:latin typeface="Arial" panose="020B0604020202020204" pitchFamily="34" charset="0"/>
        <a:ea typeface="+mn-ea"/>
        <a:cs typeface="+mn-cs"/>
      </a:defRPr>
    </a:lvl8pPr>
    <a:lvl9pPr marL="3657600" algn="l" defTabSz="914400" rtl="0" eaLnBrk="1" latinLnBrk="0" hangingPunct="1">
      <a:defRPr sz="1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990000"/>
    <a:srgbClr val="660066"/>
    <a:srgbClr val="CC00CC"/>
    <a:srgbClr val="000066"/>
    <a:srgbClr val="0000FF"/>
    <a:srgbClr val="FF00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ru-RU"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ru-RU"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ru-RU"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ru-RU"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ru-RU"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ru-RU"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ru-RU"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ru-RU"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ru-RU"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ru-RU"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ru-RU"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ru-RU" sz="2400">
                  <a:latin typeface="Times New Roman" pitchFamily="18" charset="0"/>
                </a:endParaRPr>
              </a:p>
            </p:txBody>
          </p:sp>
        </p:grpSp>
      </p:grpSp>
      <p:sp>
        <p:nvSpPr>
          <p:cNvPr id="563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u-RU"/>
              <a:t>Образец заголовка</a:t>
            </a:r>
          </a:p>
        </p:txBody>
      </p:sp>
      <p:sp>
        <p:nvSpPr>
          <p:cNvPr id="5634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u-RU"/>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ru-RU"/>
          </a:p>
        </p:txBody>
      </p:sp>
      <p:sp>
        <p:nvSpPr>
          <p:cNvPr id="19" name="Rectangle 17"/>
          <p:cNvSpPr>
            <a:spLocks noGrp="1" noChangeArrowheads="1"/>
          </p:cNvSpPr>
          <p:nvPr>
            <p:ph type="ftr" sz="quarter" idx="11"/>
          </p:nvPr>
        </p:nvSpPr>
        <p:spPr/>
        <p:txBody>
          <a:bodyPr/>
          <a:lstStyle>
            <a:lvl1pPr>
              <a:defRPr/>
            </a:lvl1pPr>
          </a:lstStyle>
          <a:p>
            <a:pPr>
              <a:defRPr/>
            </a:pPr>
            <a:endParaRPr lang="ru-RU"/>
          </a:p>
        </p:txBody>
      </p:sp>
      <p:sp>
        <p:nvSpPr>
          <p:cNvPr id="20" name="Rectangle 18"/>
          <p:cNvSpPr>
            <a:spLocks noGrp="1" noChangeArrowheads="1"/>
          </p:cNvSpPr>
          <p:nvPr>
            <p:ph type="sldNum" sz="quarter" idx="12"/>
          </p:nvPr>
        </p:nvSpPr>
        <p:spPr/>
        <p:txBody>
          <a:bodyPr/>
          <a:lstStyle>
            <a:lvl1pPr>
              <a:defRPr/>
            </a:lvl1pPr>
          </a:lstStyle>
          <a:p>
            <a:fld id="{80D889D0-C617-4381-B603-58A9597D250C}" type="slidenum">
              <a:rPr lang="ru-RU" altLang="ru-RU"/>
              <a:pPr/>
              <a:t>‹#›</a:t>
            </a:fld>
            <a:endParaRPr lang="ru-RU" altLang="ru-RU"/>
          </a:p>
        </p:txBody>
      </p:sp>
    </p:spTree>
    <p:extLst>
      <p:ext uri="{BB962C8B-B14F-4D97-AF65-F5344CB8AC3E}">
        <p14:creationId xmlns:p14="http://schemas.microsoft.com/office/powerpoint/2010/main" val="3843949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fld id="{B17CDC43-C0F7-4C5D-8D1F-49566B3D3462}" type="slidenum">
              <a:rPr lang="ru-RU" altLang="ru-RU"/>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163801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fld id="{49715255-B36E-47DD-B254-FC63BECF9846}" type="slidenum">
              <a:rPr lang="ru-RU" altLang="ru-RU"/>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573681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fld id="{827CB86F-6436-46BE-97A6-F659BA186549}" type="slidenum">
              <a:rPr lang="ru-RU" altLang="ru-RU"/>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02139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fld id="{8B99ABDA-D3F9-4DF8-9E00-84F54470B60D}" type="slidenum">
              <a:rPr lang="ru-RU" altLang="ru-RU"/>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12800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fld id="{4DB16127-7CEC-476C-A017-785FA9EE0848}" type="slidenum">
              <a:rPr lang="ru-RU" altLang="ru-RU"/>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4269891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fld id="{8A22B8AE-74DB-4D10-9F99-ADE9D7B8BF3E}" type="slidenum">
              <a:rPr lang="ru-RU" altLang="ru-RU"/>
              <a:pPr/>
              <a:t>‹#›</a:t>
            </a:fld>
            <a:endParaRPr lang="ru-RU" altLang="ru-RU"/>
          </a:p>
        </p:txBody>
      </p:sp>
      <p:sp>
        <p:nvSpPr>
          <p:cNvPr id="9"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1612053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fld id="{CFC5AAB2-7F37-43E0-A1D3-92FD7A72D953}" type="slidenum">
              <a:rPr lang="ru-RU" altLang="ru-RU"/>
              <a:pPr/>
              <a:t>‹#›</a:t>
            </a:fld>
            <a:endParaRPr lang="ru-RU" altLang="ru-RU"/>
          </a:p>
        </p:txBody>
      </p:sp>
      <p:sp>
        <p:nvSpPr>
          <p:cNvPr id="5"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668876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fld id="{D1747C43-AD72-4FA4-8E35-B5C52B936A6D}" type="slidenum">
              <a:rPr lang="ru-RU" altLang="ru-RU"/>
              <a:pPr/>
              <a:t>‹#›</a:t>
            </a:fld>
            <a:endParaRPr lang="ru-RU" altLang="ru-RU"/>
          </a:p>
        </p:txBody>
      </p:sp>
      <p:sp>
        <p:nvSpPr>
          <p:cNvPr id="4"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289194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fld id="{8444F459-79C8-46B2-9CD7-93C845C1536A}" type="slidenum">
              <a:rPr lang="ru-RU" altLang="ru-RU"/>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1804269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fld id="{C0E41926-8ED9-4A1E-A93A-C0224B851B45}" type="slidenum">
              <a:rPr lang="ru-RU" altLang="ru-RU"/>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1362635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ru-RU"/>
          </a:p>
        </p:txBody>
      </p:sp>
      <p:sp>
        <p:nvSpPr>
          <p:cNvPr id="5529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044736B7-F65A-4621-937E-6150B2BC1E34}" type="slidenum">
              <a:rPr lang="ru-RU" altLang="ru-RU"/>
              <a:pPr/>
              <a:t>‹#›</a:t>
            </a:fld>
            <a:endParaRPr lang="ru-RU" altLang="ru-RU"/>
          </a:p>
        </p:txBody>
      </p:sp>
      <p:grpSp>
        <p:nvGrpSpPr>
          <p:cNvPr id="1028" name="Group 4"/>
          <p:cNvGrpSpPr>
            <a:grpSpLocks/>
          </p:cNvGrpSpPr>
          <p:nvPr/>
        </p:nvGrpSpPr>
        <p:grpSpPr bwMode="auto">
          <a:xfrm>
            <a:off x="0" y="0"/>
            <a:ext cx="9144000" cy="546100"/>
            <a:chOff x="0" y="0"/>
            <a:chExt cx="5760" cy="344"/>
          </a:xfrm>
        </p:grpSpPr>
        <p:sp>
          <p:nvSpPr>
            <p:cNvPr id="5530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ru-RU" sz="2400">
                <a:latin typeface="Times New Roman" pitchFamily="18" charset="0"/>
              </a:endParaRPr>
            </a:p>
          </p:txBody>
        </p:sp>
        <p:sp>
          <p:nvSpPr>
            <p:cNvPr id="5530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ru-RU" sz="2400">
                <a:latin typeface="Times New Roman" pitchFamily="18" charset="0"/>
              </a:endParaRPr>
            </a:p>
          </p:txBody>
        </p:sp>
        <p:sp>
          <p:nvSpPr>
            <p:cNvPr id="5530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ru-RU" sz="1800">
                <a:solidFill>
                  <a:schemeClr val="hlink"/>
                </a:solidFill>
                <a:latin typeface="Arial" charset="0"/>
              </a:endParaRPr>
            </a:p>
          </p:txBody>
        </p:sp>
        <p:sp>
          <p:nvSpPr>
            <p:cNvPr id="5530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ru-RU" sz="1800">
                <a:solidFill>
                  <a:schemeClr val="hlink"/>
                </a:solidFill>
                <a:latin typeface="Arial" charset="0"/>
              </a:endParaRPr>
            </a:p>
          </p:txBody>
        </p:sp>
        <p:sp>
          <p:nvSpPr>
            <p:cNvPr id="5530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ru-RU" sz="1800">
                <a:solidFill>
                  <a:schemeClr val="accent2"/>
                </a:solidFill>
                <a:latin typeface="Arial" charset="0"/>
              </a:endParaRPr>
            </a:p>
          </p:txBody>
        </p:sp>
        <p:sp>
          <p:nvSpPr>
            <p:cNvPr id="5530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ru-RU" sz="1800">
                <a:solidFill>
                  <a:schemeClr val="hlink"/>
                </a:solidFill>
                <a:latin typeface="Arial" charset="0"/>
              </a:endParaRPr>
            </a:p>
          </p:txBody>
        </p:sp>
        <p:sp>
          <p:nvSpPr>
            <p:cNvPr id="5530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ru-RU" sz="2400">
                <a:latin typeface="Times New Roman" pitchFamily="18" charset="0"/>
              </a:endParaRPr>
            </a:p>
          </p:txBody>
        </p:sp>
        <p:sp>
          <p:nvSpPr>
            <p:cNvPr id="5530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ru-RU" sz="1800">
                <a:solidFill>
                  <a:schemeClr val="accent2"/>
                </a:solidFill>
                <a:latin typeface="Arial" charset="0"/>
              </a:endParaRPr>
            </a:p>
          </p:txBody>
        </p:sp>
        <p:sp>
          <p:nvSpPr>
            <p:cNvPr id="5530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ru-RU" sz="1800">
                <a:solidFill>
                  <a:schemeClr val="accent2"/>
                </a:solidFill>
                <a:latin typeface="Arial" charset="0"/>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5531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ru-RU"/>
          </a:p>
        </p:txBody>
      </p:sp>
    </p:spTree>
  </p:cSld>
  <p:clrMap bg1="lt1" tx1="dk1" bg2="lt2" tx2="dk2" accent1="accent1" accent2="accent2" accent3="accent3" accent4="accent4" accent5="accent5" accent6="accent6" hlink="hlink" folHlink="folHlink"/>
  <p:sldLayoutIdLst>
    <p:sldLayoutId id="2147483734"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ru-RU" altLang="ru-RU" b="1" i="1" u="sng" smtClean="0">
                <a:solidFill>
                  <a:schemeClr val="bg1"/>
                </a:solidFill>
              </a:rPr>
              <a:t>Ядерное оружие</a:t>
            </a:r>
          </a:p>
        </p:txBody>
      </p:sp>
      <p:sp>
        <p:nvSpPr>
          <p:cNvPr id="3075" name="Rectangle 3"/>
          <p:cNvSpPr>
            <a:spLocks noGrp="1" noChangeArrowheads="1"/>
          </p:cNvSpPr>
          <p:nvPr>
            <p:ph type="subTitle" idx="1"/>
          </p:nvPr>
        </p:nvSpPr>
        <p:spPr/>
        <p:txBody>
          <a:bodyPr/>
          <a:lstStyle/>
          <a:p>
            <a:pPr eaLnBrk="1" hangingPunct="1"/>
            <a:r>
              <a:rPr lang="ru-RU" altLang="ru-RU" sz="2600" b="1" i="1" u="sng" smtClean="0">
                <a:solidFill>
                  <a:srgbClr val="0000FF"/>
                </a:solidFill>
              </a:rPr>
              <a:t>Работу выполнил:</a:t>
            </a:r>
            <a:endParaRPr lang="ru-RU" altLang="ru-RU" sz="2000" b="1" i="1" u="sng" smtClean="0">
              <a:solidFill>
                <a:srgbClr val="0000FF"/>
              </a:solidFill>
            </a:endParaRPr>
          </a:p>
          <a:p>
            <a:pPr eaLnBrk="1" hangingPunct="1"/>
            <a:r>
              <a:rPr lang="ru-RU" altLang="ru-RU" sz="2000" b="1" i="1" u="sng" smtClean="0">
                <a:solidFill>
                  <a:srgbClr val="0000FF"/>
                </a:solidFill>
              </a:rPr>
              <a:t>                                                  </a:t>
            </a:r>
          </a:p>
          <a:p>
            <a:pPr eaLnBrk="1" hangingPunct="1"/>
            <a:endParaRPr lang="ru-RU" altLang="ru-RU" sz="2600" b="1" i="1" u="sng" smtClean="0">
              <a:solidFill>
                <a:srgbClr val="0000FF"/>
              </a:solidFill>
            </a:endParaRPr>
          </a:p>
        </p:txBody>
      </p:sp>
    </p:spTree>
  </p:cSld>
  <p:clrMapOvr>
    <a:masterClrMapping/>
  </p:clrMapOvr>
  <p:transition advTm="5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ru-RU" altLang="ru-RU" smtClean="0"/>
              <a:t>    </a:t>
            </a:r>
            <a:endParaRPr lang="ru-RU" altLang="ru-RU" sz="6000" b="1" i="1" u="sng" smtClean="0">
              <a:solidFill>
                <a:srgbClr val="FF0000"/>
              </a:solidFill>
            </a:endParaRPr>
          </a:p>
        </p:txBody>
      </p:sp>
      <p:sp>
        <p:nvSpPr>
          <p:cNvPr id="12291" name="Rectangle 3"/>
          <p:cNvSpPr>
            <a:spLocks noGrp="1" noChangeArrowheads="1"/>
          </p:cNvSpPr>
          <p:nvPr>
            <p:ph type="body" idx="1"/>
          </p:nvPr>
        </p:nvSpPr>
        <p:spPr/>
        <p:txBody>
          <a:bodyPr/>
          <a:lstStyle/>
          <a:p>
            <a:pPr eaLnBrk="1" hangingPunct="1">
              <a:buFont typeface="Wingdings" panose="05000000000000000000" pitchFamily="2" charset="2"/>
              <a:buNone/>
            </a:pPr>
            <a:r>
              <a:rPr lang="ru-RU" altLang="ru-RU" i="1" smtClean="0">
                <a:solidFill>
                  <a:srgbClr val="660066"/>
                </a:solidFill>
              </a:rPr>
              <a:t>      </a:t>
            </a:r>
          </a:p>
        </p:txBody>
      </p:sp>
      <p:sp>
        <p:nvSpPr>
          <p:cNvPr id="79876" name="Rectangle 4"/>
          <p:cNvSpPr>
            <a:spLocks noChangeArrowheads="1"/>
          </p:cNvSpPr>
          <p:nvPr/>
        </p:nvSpPr>
        <p:spPr bwMode="auto">
          <a:xfrm>
            <a:off x="179388" y="765175"/>
            <a:ext cx="424815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Arial" panose="020B0604020202020204" pitchFamily="34" charset="0"/>
              </a:defRPr>
            </a:lvl1pPr>
            <a:lvl2pPr marL="742950" indent="-285750" eaLnBrk="0" hangingPunct="0">
              <a:defRPr sz="1000">
                <a:solidFill>
                  <a:schemeClr val="tx1"/>
                </a:solidFill>
                <a:latin typeface="Arial" panose="020B0604020202020204" pitchFamily="34" charset="0"/>
              </a:defRPr>
            </a:lvl2pPr>
            <a:lvl3pPr marL="1143000" indent="-228600" eaLnBrk="0" hangingPunct="0">
              <a:defRPr sz="1000">
                <a:solidFill>
                  <a:schemeClr val="tx1"/>
                </a:solidFill>
                <a:latin typeface="Arial" panose="020B0604020202020204" pitchFamily="34" charset="0"/>
              </a:defRPr>
            </a:lvl3pPr>
            <a:lvl4pPr marL="1600200" indent="-228600" eaLnBrk="0" hangingPunct="0">
              <a:defRPr sz="1000">
                <a:solidFill>
                  <a:schemeClr val="tx1"/>
                </a:solidFill>
                <a:latin typeface="Arial" panose="020B0604020202020204" pitchFamily="34" charset="0"/>
              </a:defRPr>
            </a:lvl4pPr>
            <a:lvl5pPr marL="2057400" indent="-228600" eaLnBrk="0" hangingPunct="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r>
              <a:rPr lang="ru-RU" altLang="ru-RU" sz="1600" b="1">
                <a:solidFill>
                  <a:schemeClr val="bg2"/>
                </a:solidFill>
              </a:rPr>
              <a:t>Ядерное оружие - огромная угроза всему человечеству. Так, по расчетам</a:t>
            </a:r>
          </a:p>
          <a:p>
            <a:pPr eaLnBrk="1" hangingPunct="1"/>
            <a:r>
              <a:rPr lang="ru-RU" altLang="ru-RU" sz="1600" b="1">
                <a:solidFill>
                  <a:schemeClr val="bg2"/>
                </a:solidFill>
              </a:rPr>
              <a:t>американских специалистов, взрыв термоядерного заряда мощностью 20 Мт</a:t>
            </a:r>
          </a:p>
          <a:p>
            <a:pPr eaLnBrk="1" hangingPunct="1"/>
            <a:r>
              <a:rPr lang="ru-RU" altLang="ru-RU" sz="1600" b="1">
                <a:solidFill>
                  <a:schemeClr val="bg2"/>
                </a:solidFill>
              </a:rPr>
              <a:t>может сравнять с землей все жилые дома в радиусе 24 км и уничтожить все</a:t>
            </a:r>
          </a:p>
          <a:p>
            <a:pPr eaLnBrk="1" hangingPunct="1"/>
            <a:r>
              <a:rPr lang="ru-RU" altLang="ru-RU" sz="1600" b="1">
                <a:solidFill>
                  <a:schemeClr val="bg2"/>
                </a:solidFill>
              </a:rPr>
              <a:t>живое на расстоянии 140 км от эпицентра.</a:t>
            </a:r>
          </a:p>
          <a:p>
            <a:pPr eaLnBrk="1" hangingPunct="1"/>
            <a:r>
              <a:rPr lang="ru-RU" altLang="ru-RU" sz="1600" b="1">
                <a:solidFill>
                  <a:schemeClr val="bg2"/>
                </a:solidFill>
              </a:rPr>
              <a:t>Учитывая накопленные запасы ядерного оружия и его разрушительную силу,</a:t>
            </a:r>
          </a:p>
          <a:p>
            <a:pPr eaLnBrk="1" hangingPunct="1"/>
            <a:r>
              <a:rPr lang="ru-RU" altLang="ru-RU" sz="1600" b="1">
                <a:solidFill>
                  <a:schemeClr val="bg2"/>
                </a:solidFill>
              </a:rPr>
              <a:t>специалисты считают, что мировая война с применением ядерного оружия</a:t>
            </a:r>
          </a:p>
          <a:p>
            <a:pPr eaLnBrk="1" hangingPunct="1"/>
            <a:r>
              <a:rPr lang="ru-RU" altLang="ru-RU" sz="1600" b="1">
                <a:solidFill>
                  <a:schemeClr val="bg2"/>
                </a:solidFill>
              </a:rPr>
              <a:t>означала бы гибель сотен миллионов людей, превращение в руины всех</a:t>
            </a:r>
          </a:p>
          <a:p>
            <a:pPr eaLnBrk="1" hangingPunct="1"/>
            <a:r>
              <a:rPr lang="ru-RU" altLang="ru-RU" sz="1600" b="1">
                <a:solidFill>
                  <a:schemeClr val="bg2"/>
                </a:solidFill>
              </a:rPr>
              <a:t>достижений мировой цивилизации и культуры.</a:t>
            </a:r>
          </a:p>
          <a:p>
            <a:pPr eaLnBrk="1" hangingPunct="1"/>
            <a:r>
              <a:rPr lang="ru-RU" altLang="ru-RU" sz="1600" b="1">
                <a:solidFill>
                  <a:schemeClr val="bg2"/>
                </a:solidFill>
              </a:rPr>
              <a:t>К счастью, окончание холодной войны немного разрядило международную</a:t>
            </a:r>
          </a:p>
          <a:p>
            <a:pPr eaLnBrk="1" hangingPunct="1"/>
            <a:r>
              <a:rPr lang="ru-RU" altLang="ru-RU" sz="1600" b="1">
                <a:solidFill>
                  <a:schemeClr val="bg2"/>
                </a:solidFill>
              </a:rPr>
              <a:t>политическую обстановку. Подписаны ряд договоров о прекращении ядерных</a:t>
            </a:r>
          </a:p>
          <a:p>
            <a:pPr eaLnBrk="1" hangingPunct="1"/>
            <a:r>
              <a:rPr lang="ru-RU" altLang="ru-RU" sz="1600" b="1">
                <a:solidFill>
                  <a:schemeClr val="bg2"/>
                </a:solidFill>
              </a:rPr>
              <a:t>испытаний и ядерном разоружении.</a:t>
            </a:r>
          </a:p>
        </p:txBody>
      </p:sp>
      <p:pic>
        <p:nvPicPr>
          <p:cNvPr id="12293" name="Picture 6" descr="2000290417484982114_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620713"/>
            <a:ext cx="4321175" cy="603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79876">
                                            <p:txEl>
                                              <p:pRg st="0" end="0"/>
                                            </p:txEl>
                                          </p:spTgt>
                                        </p:tgtEl>
                                        <p:attrNameLst>
                                          <p:attrName>style.visibility</p:attrName>
                                        </p:attrNameLst>
                                      </p:cBhvr>
                                      <p:to>
                                        <p:strVal val="visible"/>
                                      </p:to>
                                    </p:set>
                                    <p:animEffect transition="in" filter="blinds(horizontal)">
                                      <p:cBhvr>
                                        <p:cTn id="7" dur="500"/>
                                        <p:tgtEl>
                                          <p:spTgt spid="79876">
                                            <p:txEl>
                                              <p:pRg st="0" end="0"/>
                                            </p:txEl>
                                          </p:spTgt>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79876">
                                            <p:txEl>
                                              <p:pRg st="1" end="1"/>
                                            </p:txEl>
                                          </p:spTgt>
                                        </p:tgtEl>
                                        <p:attrNameLst>
                                          <p:attrName>style.visibility</p:attrName>
                                        </p:attrNameLst>
                                      </p:cBhvr>
                                      <p:to>
                                        <p:strVal val="visible"/>
                                      </p:to>
                                    </p:set>
                                    <p:animEffect transition="in" filter="blinds(horizontal)">
                                      <p:cBhvr>
                                        <p:cTn id="11" dur="500"/>
                                        <p:tgtEl>
                                          <p:spTgt spid="79876">
                                            <p:txEl>
                                              <p:pRg st="1" end="1"/>
                                            </p:txEl>
                                          </p:spTgt>
                                        </p:tgtEl>
                                      </p:cBhvr>
                                    </p:animEffect>
                                  </p:childTnLst>
                                </p:cTn>
                              </p:par>
                            </p:childTnLst>
                          </p:cTn>
                        </p:par>
                        <p:par>
                          <p:cTn id="12" fill="hold" nodeType="afterGroup">
                            <p:stCondLst>
                              <p:cond delay="1000"/>
                            </p:stCondLst>
                            <p:childTnLst>
                              <p:par>
                                <p:cTn id="13" presetID="3" presetClass="entr" presetSubtype="10" fill="hold" nodeType="afterEffect">
                                  <p:stCondLst>
                                    <p:cond delay="0"/>
                                  </p:stCondLst>
                                  <p:childTnLst>
                                    <p:set>
                                      <p:cBhvr>
                                        <p:cTn id="14" dur="1" fill="hold">
                                          <p:stCondLst>
                                            <p:cond delay="0"/>
                                          </p:stCondLst>
                                        </p:cTn>
                                        <p:tgtEl>
                                          <p:spTgt spid="79876">
                                            <p:txEl>
                                              <p:pRg st="2" end="2"/>
                                            </p:txEl>
                                          </p:spTgt>
                                        </p:tgtEl>
                                        <p:attrNameLst>
                                          <p:attrName>style.visibility</p:attrName>
                                        </p:attrNameLst>
                                      </p:cBhvr>
                                      <p:to>
                                        <p:strVal val="visible"/>
                                      </p:to>
                                    </p:set>
                                    <p:animEffect transition="in" filter="blinds(horizontal)">
                                      <p:cBhvr>
                                        <p:cTn id="15" dur="500"/>
                                        <p:tgtEl>
                                          <p:spTgt spid="79876">
                                            <p:txEl>
                                              <p:pRg st="2" end="2"/>
                                            </p:txEl>
                                          </p:spTgt>
                                        </p:tgtEl>
                                      </p:cBhvr>
                                    </p:animEffect>
                                  </p:childTnLst>
                                </p:cTn>
                              </p:par>
                            </p:childTnLst>
                          </p:cTn>
                        </p:par>
                        <p:par>
                          <p:cTn id="16" fill="hold" nodeType="afterGroup">
                            <p:stCondLst>
                              <p:cond delay="1500"/>
                            </p:stCondLst>
                            <p:childTnLst>
                              <p:par>
                                <p:cTn id="17" presetID="3" presetClass="entr" presetSubtype="10" fill="hold" nodeType="afterEffect">
                                  <p:stCondLst>
                                    <p:cond delay="0"/>
                                  </p:stCondLst>
                                  <p:childTnLst>
                                    <p:set>
                                      <p:cBhvr>
                                        <p:cTn id="18" dur="1" fill="hold">
                                          <p:stCondLst>
                                            <p:cond delay="0"/>
                                          </p:stCondLst>
                                        </p:cTn>
                                        <p:tgtEl>
                                          <p:spTgt spid="79876">
                                            <p:txEl>
                                              <p:pRg st="3" end="3"/>
                                            </p:txEl>
                                          </p:spTgt>
                                        </p:tgtEl>
                                        <p:attrNameLst>
                                          <p:attrName>style.visibility</p:attrName>
                                        </p:attrNameLst>
                                      </p:cBhvr>
                                      <p:to>
                                        <p:strVal val="visible"/>
                                      </p:to>
                                    </p:set>
                                    <p:animEffect transition="in" filter="blinds(horizontal)">
                                      <p:cBhvr>
                                        <p:cTn id="19" dur="500"/>
                                        <p:tgtEl>
                                          <p:spTgt spid="79876">
                                            <p:txEl>
                                              <p:pRg st="3" end="3"/>
                                            </p:txEl>
                                          </p:spTgt>
                                        </p:tgtEl>
                                      </p:cBhvr>
                                    </p:animEffect>
                                  </p:childTnLst>
                                </p:cTn>
                              </p:par>
                            </p:childTnLst>
                          </p:cTn>
                        </p:par>
                        <p:par>
                          <p:cTn id="20" fill="hold" nodeType="afterGroup">
                            <p:stCondLst>
                              <p:cond delay="2000"/>
                            </p:stCondLst>
                            <p:childTnLst>
                              <p:par>
                                <p:cTn id="21" presetID="3" presetClass="entr" presetSubtype="10" fill="hold" nodeType="afterEffect">
                                  <p:stCondLst>
                                    <p:cond delay="0"/>
                                  </p:stCondLst>
                                  <p:childTnLst>
                                    <p:set>
                                      <p:cBhvr>
                                        <p:cTn id="22" dur="1" fill="hold">
                                          <p:stCondLst>
                                            <p:cond delay="0"/>
                                          </p:stCondLst>
                                        </p:cTn>
                                        <p:tgtEl>
                                          <p:spTgt spid="79876">
                                            <p:txEl>
                                              <p:pRg st="4" end="4"/>
                                            </p:txEl>
                                          </p:spTgt>
                                        </p:tgtEl>
                                        <p:attrNameLst>
                                          <p:attrName>style.visibility</p:attrName>
                                        </p:attrNameLst>
                                      </p:cBhvr>
                                      <p:to>
                                        <p:strVal val="visible"/>
                                      </p:to>
                                    </p:set>
                                    <p:animEffect transition="in" filter="blinds(horizontal)">
                                      <p:cBhvr>
                                        <p:cTn id="23" dur="500"/>
                                        <p:tgtEl>
                                          <p:spTgt spid="79876">
                                            <p:txEl>
                                              <p:pRg st="4" end="4"/>
                                            </p:txEl>
                                          </p:spTgt>
                                        </p:tgtEl>
                                      </p:cBhvr>
                                    </p:animEffect>
                                  </p:childTnLst>
                                </p:cTn>
                              </p:par>
                            </p:childTnLst>
                          </p:cTn>
                        </p:par>
                        <p:par>
                          <p:cTn id="24" fill="hold" nodeType="afterGroup">
                            <p:stCondLst>
                              <p:cond delay="2500"/>
                            </p:stCondLst>
                            <p:childTnLst>
                              <p:par>
                                <p:cTn id="25" presetID="3" presetClass="entr" presetSubtype="10" fill="hold" nodeType="afterEffect">
                                  <p:stCondLst>
                                    <p:cond delay="0"/>
                                  </p:stCondLst>
                                  <p:childTnLst>
                                    <p:set>
                                      <p:cBhvr>
                                        <p:cTn id="26" dur="1" fill="hold">
                                          <p:stCondLst>
                                            <p:cond delay="0"/>
                                          </p:stCondLst>
                                        </p:cTn>
                                        <p:tgtEl>
                                          <p:spTgt spid="79876">
                                            <p:txEl>
                                              <p:pRg st="5" end="5"/>
                                            </p:txEl>
                                          </p:spTgt>
                                        </p:tgtEl>
                                        <p:attrNameLst>
                                          <p:attrName>style.visibility</p:attrName>
                                        </p:attrNameLst>
                                      </p:cBhvr>
                                      <p:to>
                                        <p:strVal val="visible"/>
                                      </p:to>
                                    </p:set>
                                    <p:animEffect transition="in" filter="blinds(horizontal)">
                                      <p:cBhvr>
                                        <p:cTn id="27" dur="500"/>
                                        <p:tgtEl>
                                          <p:spTgt spid="79876">
                                            <p:txEl>
                                              <p:pRg st="5" end="5"/>
                                            </p:txEl>
                                          </p:spTgt>
                                        </p:tgtEl>
                                      </p:cBhvr>
                                    </p:animEffect>
                                  </p:childTnLst>
                                </p:cTn>
                              </p:par>
                            </p:childTnLst>
                          </p:cTn>
                        </p:par>
                        <p:par>
                          <p:cTn id="28" fill="hold" nodeType="afterGroup">
                            <p:stCondLst>
                              <p:cond delay="3000"/>
                            </p:stCondLst>
                            <p:childTnLst>
                              <p:par>
                                <p:cTn id="29" presetID="3" presetClass="entr" presetSubtype="10" fill="hold" nodeType="afterEffect">
                                  <p:stCondLst>
                                    <p:cond delay="0"/>
                                  </p:stCondLst>
                                  <p:childTnLst>
                                    <p:set>
                                      <p:cBhvr>
                                        <p:cTn id="30" dur="1" fill="hold">
                                          <p:stCondLst>
                                            <p:cond delay="0"/>
                                          </p:stCondLst>
                                        </p:cTn>
                                        <p:tgtEl>
                                          <p:spTgt spid="79876">
                                            <p:txEl>
                                              <p:pRg st="6" end="6"/>
                                            </p:txEl>
                                          </p:spTgt>
                                        </p:tgtEl>
                                        <p:attrNameLst>
                                          <p:attrName>style.visibility</p:attrName>
                                        </p:attrNameLst>
                                      </p:cBhvr>
                                      <p:to>
                                        <p:strVal val="visible"/>
                                      </p:to>
                                    </p:set>
                                    <p:animEffect transition="in" filter="blinds(horizontal)">
                                      <p:cBhvr>
                                        <p:cTn id="31" dur="500"/>
                                        <p:tgtEl>
                                          <p:spTgt spid="79876">
                                            <p:txEl>
                                              <p:pRg st="6" end="6"/>
                                            </p:txEl>
                                          </p:spTgt>
                                        </p:tgtEl>
                                      </p:cBhvr>
                                    </p:animEffect>
                                  </p:childTnLst>
                                </p:cTn>
                              </p:par>
                            </p:childTnLst>
                          </p:cTn>
                        </p:par>
                        <p:par>
                          <p:cTn id="32" fill="hold" nodeType="afterGroup">
                            <p:stCondLst>
                              <p:cond delay="3500"/>
                            </p:stCondLst>
                            <p:childTnLst>
                              <p:par>
                                <p:cTn id="33" presetID="3" presetClass="entr" presetSubtype="10" fill="hold" nodeType="afterEffect">
                                  <p:stCondLst>
                                    <p:cond delay="0"/>
                                  </p:stCondLst>
                                  <p:childTnLst>
                                    <p:set>
                                      <p:cBhvr>
                                        <p:cTn id="34" dur="1" fill="hold">
                                          <p:stCondLst>
                                            <p:cond delay="0"/>
                                          </p:stCondLst>
                                        </p:cTn>
                                        <p:tgtEl>
                                          <p:spTgt spid="79876">
                                            <p:txEl>
                                              <p:pRg st="7" end="7"/>
                                            </p:txEl>
                                          </p:spTgt>
                                        </p:tgtEl>
                                        <p:attrNameLst>
                                          <p:attrName>style.visibility</p:attrName>
                                        </p:attrNameLst>
                                      </p:cBhvr>
                                      <p:to>
                                        <p:strVal val="visible"/>
                                      </p:to>
                                    </p:set>
                                    <p:animEffect transition="in" filter="blinds(horizontal)">
                                      <p:cBhvr>
                                        <p:cTn id="35" dur="500"/>
                                        <p:tgtEl>
                                          <p:spTgt spid="79876">
                                            <p:txEl>
                                              <p:pRg st="7" end="7"/>
                                            </p:txEl>
                                          </p:spTgt>
                                        </p:tgtEl>
                                      </p:cBhvr>
                                    </p:animEffect>
                                  </p:childTnLst>
                                </p:cTn>
                              </p:par>
                            </p:childTnLst>
                          </p:cTn>
                        </p:par>
                        <p:par>
                          <p:cTn id="36" fill="hold" nodeType="afterGroup">
                            <p:stCondLst>
                              <p:cond delay="4000"/>
                            </p:stCondLst>
                            <p:childTnLst>
                              <p:par>
                                <p:cTn id="37" presetID="3" presetClass="entr" presetSubtype="10" fill="hold" nodeType="afterEffect">
                                  <p:stCondLst>
                                    <p:cond delay="0"/>
                                  </p:stCondLst>
                                  <p:childTnLst>
                                    <p:set>
                                      <p:cBhvr>
                                        <p:cTn id="38" dur="1" fill="hold">
                                          <p:stCondLst>
                                            <p:cond delay="0"/>
                                          </p:stCondLst>
                                        </p:cTn>
                                        <p:tgtEl>
                                          <p:spTgt spid="79876">
                                            <p:txEl>
                                              <p:pRg st="8" end="8"/>
                                            </p:txEl>
                                          </p:spTgt>
                                        </p:tgtEl>
                                        <p:attrNameLst>
                                          <p:attrName>style.visibility</p:attrName>
                                        </p:attrNameLst>
                                      </p:cBhvr>
                                      <p:to>
                                        <p:strVal val="visible"/>
                                      </p:to>
                                    </p:set>
                                    <p:animEffect transition="in" filter="blinds(horizontal)">
                                      <p:cBhvr>
                                        <p:cTn id="39" dur="500"/>
                                        <p:tgtEl>
                                          <p:spTgt spid="79876">
                                            <p:txEl>
                                              <p:pRg st="8" end="8"/>
                                            </p:txEl>
                                          </p:spTgt>
                                        </p:tgtEl>
                                      </p:cBhvr>
                                    </p:animEffect>
                                  </p:childTnLst>
                                </p:cTn>
                              </p:par>
                            </p:childTnLst>
                          </p:cTn>
                        </p:par>
                        <p:par>
                          <p:cTn id="40" fill="hold" nodeType="afterGroup">
                            <p:stCondLst>
                              <p:cond delay="4500"/>
                            </p:stCondLst>
                            <p:childTnLst>
                              <p:par>
                                <p:cTn id="41" presetID="3" presetClass="entr" presetSubtype="10" fill="hold" nodeType="afterEffect">
                                  <p:stCondLst>
                                    <p:cond delay="0"/>
                                  </p:stCondLst>
                                  <p:childTnLst>
                                    <p:set>
                                      <p:cBhvr>
                                        <p:cTn id="42" dur="1" fill="hold">
                                          <p:stCondLst>
                                            <p:cond delay="0"/>
                                          </p:stCondLst>
                                        </p:cTn>
                                        <p:tgtEl>
                                          <p:spTgt spid="79876">
                                            <p:txEl>
                                              <p:pRg st="9" end="9"/>
                                            </p:txEl>
                                          </p:spTgt>
                                        </p:tgtEl>
                                        <p:attrNameLst>
                                          <p:attrName>style.visibility</p:attrName>
                                        </p:attrNameLst>
                                      </p:cBhvr>
                                      <p:to>
                                        <p:strVal val="visible"/>
                                      </p:to>
                                    </p:set>
                                    <p:animEffect transition="in" filter="blinds(horizontal)">
                                      <p:cBhvr>
                                        <p:cTn id="43" dur="500"/>
                                        <p:tgtEl>
                                          <p:spTgt spid="79876">
                                            <p:txEl>
                                              <p:pRg st="9" end="9"/>
                                            </p:txEl>
                                          </p:spTgt>
                                        </p:tgtEl>
                                      </p:cBhvr>
                                    </p:animEffect>
                                  </p:childTnLst>
                                </p:cTn>
                              </p:par>
                            </p:childTnLst>
                          </p:cTn>
                        </p:par>
                        <p:par>
                          <p:cTn id="44" fill="hold" nodeType="afterGroup">
                            <p:stCondLst>
                              <p:cond delay="5000"/>
                            </p:stCondLst>
                            <p:childTnLst>
                              <p:par>
                                <p:cTn id="45" presetID="3" presetClass="entr" presetSubtype="10" fill="hold" nodeType="afterEffect">
                                  <p:stCondLst>
                                    <p:cond delay="0"/>
                                  </p:stCondLst>
                                  <p:childTnLst>
                                    <p:set>
                                      <p:cBhvr>
                                        <p:cTn id="46" dur="1" fill="hold">
                                          <p:stCondLst>
                                            <p:cond delay="0"/>
                                          </p:stCondLst>
                                        </p:cTn>
                                        <p:tgtEl>
                                          <p:spTgt spid="79876">
                                            <p:txEl>
                                              <p:pRg st="10" end="10"/>
                                            </p:txEl>
                                          </p:spTgt>
                                        </p:tgtEl>
                                        <p:attrNameLst>
                                          <p:attrName>style.visibility</p:attrName>
                                        </p:attrNameLst>
                                      </p:cBhvr>
                                      <p:to>
                                        <p:strVal val="visible"/>
                                      </p:to>
                                    </p:set>
                                    <p:animEffect transition="in" filter="blinds(horizontal)">
                                      <p:cBhvr>
                                        <p:cTn id="47" dur="500"/>
                                        <p:tgtEl>
                                          <p:spTgt spid="7987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95288" y="476250"/>
            <a:ext cx="8229600" cy="1371600"/>
          </a:xfrm>
        </p:spPr>
        <p:txBody>
          <a:bodyPr/>
          <a:lstStyle/>
          <a:p>
            <a:pPr eaLnBrk="1" hangingPunct="1"/>
            <a:r>
              <a:rPr lang="ru-RU" altLang="ru-RU" sz="3600" b="1" i="1" u="sng" smtClean="0">
                <a:solidFill>
                  <a:srgbClr val="0000FF"/>
                </a:solidFill>
              </a:rPr>
              <a:t>Использованная литература</a:t>
            </a:r>
            <a:r>
              <a:rPr lang="ru-RU" altLang="ru-RU" sz="3600" i="1" u="sng" smtClean="0">
                <a:solidFill>
                  <a:srgbClr val="0000FF"/>
                </a:solidFill>
              </a:rPr>
              <a:t>:</a:t>
            </a:r>
          </a:p>
        </p:txBody>
      </p:sp>
      <p:sp>
        <p:nvSpPr>
          <p:cNvPr id="13315" name="Rectangle 3"/>
          <p:cNvSpPr>
            <a:spLocks noGrp="1" noChangeArrowheads="1"/>
          </p:cNvSpPr>
          <p:nvPr>
            <p:ph type="body" idx="1"/>
          </p:nvPr>
        </p:nvSpPr>
        <p:spPr/>
        <p:txBody>
          <a:bodyPr/>
          <a:lstStyle/>
          <a:p>
            <a:pPr eaLnBrk="1" hangingPunct="1"/>
            <a:r>
              <a:rPr lang="ru-RU" altLang="ru-RU" sz="2400" b="1" i="1" smtClean="0">
                <a:solidFill>
                  <a:schemeClr val="bg2"/>
                </a:solidFill>
              </a:rPr>
              <a:t>Самюэль Гласстон, Филипп Делан, "Характеристики ядерного оружия" (</a:t>
            </a:r>
            <a:r>
              <a:rPr lang="en-US" altLang="ru-RU" sz="2400" b="1" i="1" smtClean="0">
                <a:solidFill>
                  <a:schemeClr val="bg2"/>
                </a:solidFill>
              </a:rPr>
              <a:t>The Effects of Nuclear Weapon</a:t>
            </a:r>
            <a:r>
              <a:rPr lang="ru-RU" altLang="ru-RU" sz="2400" b="1" i="1" smtClean="0">
                <a:solidFill>
                  <a:schemeClr val="bg2"/>
                </a:solidFill>
              </a:rPr>
              <a:t>) , 1997.</a:t>
            </a:r>
          </a:p>
          <a:p>
            <a:pPr eaLnBrk="1" hangingPunct="1"/>
            <a:r>
              <a:rPr lang="ru-RU" altLang="ru-RU" sz="2400" b="1" i="1" smtClean="0">
                <a:solidFill>
                  <a:schemeClr val="bg2"/>
                </a:solidFill>
              </a:rPr>
              <a:t>А. И. Иойрыш, "О чем звенит колокол", 1999. Гражданская оборона, 2001.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defRPr/>
            </a:pPr>
            <a:r>
              <a:rPr lang="ru-RU" b="1" smtClean="0">
                <a:solidFill>
                  <a:srgbClr val="9900CC"/>
                </a:solidFill>
                <a:effectLst>
                  <a:outerShdw blurRad="38100" dist="38100" dir="2700000" algn="tl">
                    <a:srgbClr val="C0C0C0"/>
                  </a:outerShdw>
                </a:effectLst>
              </a:rPr>
              <a:t>    </a:t>
            </a:r>
            <a:r>
              <a:rPr lang="ru-RU" b="1" u="sng" smtClean="0">
                <a:solidFill>
                  <a:srgbClr val="9900CC"/>
                </a:solidFill>
                <a:effectLst>
                  <a:outerShdw blurRad="38100" dist="38100" dir="2700000" algn="tl">
                    <a:srgbClr val="C0C0C0"/>
                  </a:outerShdw>
                </a:effectLst>
              </a:rPr>
              <a:t>Содержание:</a:t>
            </a:r>
          </a:p>
        </p:txBody>
      </p:sp>
      <p:sp>
        <p:nvSpPr>
          <p:cNvPr id="4099" name="Rectangle 3"/>
          <p:cNvSpPr>
            <a:spLocks noGrp="1" noChangeArrowheads="1"/>
          </p:cNvSpPr>
          <p:nvPr>
            <p:ph type="body" idx="1"/>
          </p:nvPr>
        </p:nvSpPr>
        <p:spPr/>
        <p:txBody>
          <a:bodyPr/>
          <a:lstStyle/>
          <a:p>
            <a:pPr marL="609600" indent="-609600" eaLnBrk="1" hangingPunct="1"/>
            <a:r>
              <a:rPr lang="ru-RU" altLang="ru-RU" sz="2400" i="1" smtClean="0">
                <a:solidFill>
                  <a:srgbClr val="0000FF"/>
                </a:solidFill>
              </a:rPr>
              <a:t>Характеристика ядерных взрывов и их поражающих факторов; </a:t>
            </a:r>
          </a:p>
          <a:p>
            <a:pPr marL="609600" indent="-609600" eaLnBrk="1" hangingPunct="1"/>
            <a:r>
              <a:rPr lang="ru-RU" altLang="ru-RU" sz="2400" i="1" smtClean="0">
                <a:solidFill>
                  <a:srgbClr val="0000FF"/>
                </a:solidFill>
              </a:rPr>
              <a:t>Виды ядерных взрывов;</a:t>
            </a:r>
          </a:p>
          <a:p>
            <a:pPr marL="609600" indent="-609600" eaLnBrk="1" hangingPunct="1"/>
            <a:r>
              <a:rPr lang="ru-RU" altLang="ru-RU" sz="2400" i="1" smtClean="0">
                <a:solidFill>
                  <a:srgbClr val="0000FF"/>
                </a:solidFill>
              </a:rPr>
              <a:t>Хиросима и Нагасаки; </a:t>
            </a:r>
          </a:p>
          <a:p>
            <a:pPr marL="609600" indent="-609600" eaLnBrk="1" hangingPunct="1"/>
            <a:r>
              <a:rPr lang="ru-RU" altLang="ru-RU" sz="2400" i="1" smtClean="0">
                <a:solidFill>
                  <a:srgbClr val="0000FF"/>
                </a:solidFill>
              </a:rPr>
              <a:t>Заключение</a:t>
            </a:r>
            <a:r>
              <a:rPr lang="ru-RU" altLang="ru-RU" sz="2400" smtClean="0">
                <a:solidFill>
                  <a:srgbClr val="0000FF"/>
                </a:solidFill>
              </a:rPr>
              <a:t>;</a:t>
            </a:r>
          </a:p>
          <a:p>
            <a:pPr marL="609600" indent="-609600" eaLnBrk="1" hangingPunct="1"/>
            <a:r>
              <a:rPr lang="ru-RU" altLang="ru-RU" sz="2400" i="1" smtClean="0">
                <a:solidFill>
                  <a:srgbClr val="0000FF"/>
                </a:solidFill>
              </a:rPr>
              <a:t>Использованная литература</a:t>
            </a:r>
            <a:r>
              <a:rPr lang="ru-RU" altLang="ru-RU" smtClean="0">
                <a:solidFill>
                  <a:srgbClr val="0000FF"/>
                </a:solidFill>
              </a:rPr>
              <a:t> </a:t>
            </a:r>
          </a:p>
        </p:txBody>
      </p:sp>
      <p:pic>
        <p:nvPicPr>
          <p:cNvPr id="4100" name="Picture 6" descr="200703050825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5229225"/>
            <a:ext cx="6624638"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5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95288" y="476250"/>
            <a:ext cx="8229600" cy="1371600"/>
          </a:xfrm>
        </p:spPr>
        <p:txBody>
          <a:bodyPr/>
          <a:lstStyle/>
          <a:p>
            <a:pPr eaLnBrk="1" hangingPunct="1">
              <a:defRPr/>
            </a:pPr>
            <a:r>
              <a:rPr lang="ru-RU" sz="3600" u="sng" smtClean="0">
                <a:solidFill>
                  <a:srgbClr val="0000FF"/>
                </a:solidFill>
                <a:effectLst>
                  <a:outerShdw blurRad="38100" dist="38100" dir="2700000" algn="tl">
                    <a:srgbClr val="C0C0C0"/>
                  </a:outerShdw>
                </a:effectLst>
              </a:rPr>
              <a:t/>
            </a:r>
            <a:br>
              <a:rPr lang="ru-RU" sz="3600" u="sng" smtClean="0">
                <a:solidFill>
                  <a:srgbClr val="0000FF"/>
                </a:solidFill>
                <a:effectLst>
                  <a:outerShdw blurRad="38100" dist="38100" dir="2700000" algn="tl">
                    <a:srgbClr val="C0C0C0"/>
                  </a:outerShdw>
                </a:effectLst>
              </a:rPr>
            </a:br>
            <a:r>
              <a:rPr lang="ru-RU" sz="3600" b="1" i="1" u="sng" smtClean="0">
                <a:solidFill>
                  <a:srgbClr val="0000FF"/>
                </a:solidFill>
                <a:effectLst>
                  <a:outerShdw blurRad="38100" dist="38100" dir="2700000" algn="tl">
                    <a:srgbClr val="C0C0C0"/>
                  </a:outerShdw>
                </a:effectLst>
              </a:rPr>
              <a:t>Справка:</a:t>
            </a:r>
            <a:r>
              <a:rPr lang="ru-RU" sz="3600" u="sng" smtClean="0">
                <a:solidFill>
                  <a:srgbClr val="0000FF"/>
                </a:solidFill>
                <a:effectLst>
                  <a:outerShdw blurRad="38100" dist="38100" dir="2700000" algn="tl">
                    <a:srgbClr val="C0C0C0"/>
                  </a:outerShdw>
                </a:effectLst>
              </a:rPr>
              <a:t/>
            </a:r>
            <a:br>
              <a:rPr lang="ru-RU" sz="3600" u="sng" smtClean="0">
                <a:solidFill>
                  <a:srgbClr val="0000FF"/>
                </a:solidFill>
                <a:effectLst>
                  <a:outerShdw blurRad="38100" dist="38100" dir="2700000" algn="tl">
                    <a:srgbClr val="C0C0C0"/>
                  </a:outerShdw>
                </a:effectLst>
              </a:rPr>
            </a:br>
            <a:r>
              <a:rPr lang="ru-RU" sz="3600" u="sng" smtClean="0">
                <a:solidFill>
                  <a:srgbClr val="0000FF"/>
                </a:solidFill>
                <a:effectLst>
                  <a:outerShdw blurRad="38100" dist="38100" dir="2700000" algn="tl">
                    <a:srgbClr val="C0C0C0"/>
                  </a:outerShdw>
                </a:effectLst>
              </a:rPr>
              <a:t/>
            </a:r>
            <a:br>
              <a:rPr lang="ru-RU" sz="3600" u="sng" smtClean="0">
                <a:solidFill>
                  <a:srgbClr val="0000FF"/>
                </a:solidFill>
                <a:effectLst>
                  <a:outerShdw blurRad="38100" dist="38100" dir="2700000" algn="tl">
                    <a:srgbClr val="C0C0C0"/>
                  </a:outerShdw>
                </a:effectLst>
              </a:rPr>
            </a:br>
            <a:endParaRPr lang="ru-RU" sz="3600" u="sng" smtClean="0">
              <a:solidFill>
                <a:srgbClr val="0000FF"/>
              </a:solidFill>
              <a:effectLst>
                <a:outerShdw blurRad="38100" dist="38100" dir="2700000" algn="tl">
                  <a:srgbClr val="C0C0C0"/>
                </a:outerShdw>
              </a:effectLst>
            </a:endParaRPr>
          </a:p>
        </p:txBody>
      </p:sp>
      <p:sp>
        <p:nvSpPr>
          <p:cNvPr id="5123" name="Rectangle 3"/>
          <p:cNvSpPr>
            <a:spLocks noGrp="1" noChangeArrowheads="1"/>
          </p:cNvSpPr>
          <p:nvPr>
            <p:ph type="body" idx="1"/>
          </p:nvPr>
        </p:nvSpPr>
        <p:spPr>
          <a:xfrm>
            <a:off x="539750" y="1989138"/>
            <a:ext cx="8229600" cy="3886200"/>
          </a:xfrm>
        </p:spPr>
        <p:txBody>
          <a:bodyPr/>
          <a:lstStyle/>
          <a:p>
            <a:pPr eaLnBrk="1" hangingPunct="1">
              <a:buFont typeface="Wingdings" panose="05000000000000000000" pitchFamily="2" charset="2"/>
              <a:buNone/>
            </a:pPr>
            <a:r>
              <a:rPr lang="ru-RU" altLang="ru-RU" smtClean="0"/>
              <a:t>      </a:t>
            </a:r>
            <a:endParaRPr lang="ru-RU" altLang="ru-RU" i="1" smtClean="0">
              <a:solidFill>
                <a:srgbClr val="660066"/>
              </a:solidFill>
            </a:endParaRPr>
          </a:p>
        </p:txBody>
      </p:sp>
      <p:sp>
        <p:nvSpPr>
          <p:cNvPr id="59396" name="Rectangle 4"/>
          <p:cNvSpPr>
            <a:spLocks noChangeArrowheads="1"/>
          </p:cNvSpPr>
          <p:nvPr/>
        </p:nvSpPr>
        <p:spPr bwMode="auto">
          <a:xfrm>
            <a:off x="611188" y="908050"/>
            <a:ext cx="7921625" cy="211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52352" bIns="38088" anchor="ctr">
            <a:spAutoFit/>
          </a:bodyPr>
          <a:lstStyle>
            <a:lvl1pPr eaLnBrk="0" hangingPunct="0">
              <a:defRPr sz="1000">
                <a:solidFill>
                  <a:schemeClr val="tx1"/>
                </a:solidFill>
                <a:latin typeface="Arial" panose="020B0604020202020204" pitchFamily="34" charset="0"/>
              </a:defRPr>
            </a:lvl1pPr>
            <a:lvl2pPr marL="742950" indent="-285750" eaLnBrk="0" hangingPunct="0">
              <a:defRPr sz="1000">
                <a:solidFill>
                  <a:schemeClr val="tx1"/>
                </a:solidFill>
                <a:latin typeface="Arial" panose="020B0604020202020204" pitchFamily="34" charset="0"/>
              </a:defRPr>
            </a:lvl2pPr>
            <a:lvl3pPr marL="1143000" indent="-228600" eaLnBrk="0" hangingPunct="0">
              <a:defRPr sz="1000">
                <a:solidFill>
                  <a:schemeClr val="tx1"/>
                </a:solidFill>
                <a:latin typeface="Arial" panose="020B0604020202020204" pitchFamily="34" charset="0"/>
              </a:defRPr>
            </a:lvl3pPr>
            <a:lvl4pPr marL="1600200" indent="-228600" eaLnBrk="0" hangingPunct="0">
              <a:defRPr sz="1000">
                <a:solidFill>
                  <a:schemeClr val="tx1"/>
                </a:solidFill>
                <a:latin typeface="Arial" panose="020B0604020202020204" pitchFamily="34" charset="0"/>
              </a:defRPr>
            </a:lvl4pPr>
            <a:lvl5pPr marL="2057400" indent="-228600" eaLnBrk="0" hangingPunct="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r>
              <a:rPr lang="ru-RU" altLang="ru-RU" sz="1800" b="1"/>
              <a:t>Ядерное оружие.</a:t>
            </a:r>
          </a:p>
          <a:p>
            <a:pPr algn="ctr" eaLnBrk="1" hangingPunct="1"/>
            <a:r>
              <a:rPr lang="ru-RU" altLang="ru-RU" sz="1800" b="1">
                <a:solidFill>
                  <a:schemeClr val="bg2"/>
                </a:solidFill>
              </a:rPr>
              <a:t>Ядерное </a:t>
            </a:r>
            <a:r>
              <a:rPr lang="ru-RU" altLang="ru-RU" sz="1800" b="1">
                <a:solidFill>
                  <a:schemeClr val="bg2"/>
                </a:solidFill>
                <a:latin typeface="Arial Narrow" panose="020B0606020202030204" pitchFamily="34" charset="0"/>
              </a:rPr>
              <a:t>оружие</a:t>
            </a:r>
            <a:r>
              <a:rPr lang="ru-RU" altLang="ru-RU" sz="1800" b="1">
                <a:solidFill>
                  <a:schemeClr val="bg2"/>
                </a:solidFill>
              </a:rPr>
              <a:t> (или атомное оружие) — оружие взрывного действия, основанного на использовании ядерной энергии, освобождающейся при цепной ядерной реакции деления тяжёлых ядер или термоядерной реакции синтеза лёгких ядер. Относится к оружию массового поражения (ОМП) наряду с биологическим и химическим.</a:t>
            </a:r>
          </a:p>
        </p:txBody>
      </p:sp>
      <p:sp>
        <p:nvSpPr>
          <p:cNvPr id="5125" name="Rectangle 6"/>
          <p:cNvSpPr>
            <a:spLocks noChangeArrowheads="1"/>
          </p:cNvSpPr>
          <p:nvPr/>
        </p:nvSpPr>
        <p:spPr bwMode="auto">
          <a:xfrm>
            <a:off x="323850" y="4592638"/>
            <a:ext cx="41814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1000">
                <a:solidFill>
                  <a:schemeClr val="tx1"/>
                </a:solidFill>
                <a:latin typeface="Arial" panose="020B0604020202020204" pitchFamily="34" charset="0"/>
              </a:defRPr>
            </a:lvl1pPr>
            <a:lvl2pPr marL="742950" indent="-285750" eaLnBrk="0" hangingPunct="0">
              <a:defRPr sz="1000">
                <a:solidFill>
                  <a:schemeClr val="tx1"/>
                </a:solidFill>
                <a:latin typeface="Arial" panose="020B0604020202020204" pitchFamily="34" charset="0"/>
              </a:defRPr>
            </a:lvl2pPr>
            <a:lvl3pPr marL="1143000" indent="-228600" eaLnBrk="0" hangingPunct="0">
              <a:defRPr sz="1000">
                <a:solidFill>
                  <a:schemeClr val="tx1"/>
                </a:solidFill>
                <a:latin typeface="Arial" panose="020B0604020202020204" pitchFamily="34" charset="0"/>
              </a:defRPr>
            </a:lvl3pPr>
            <a:lvl4pPr marL="1600200" indent="-228600" eaLnBrk="0" hangingPunct="0">
              <a:defRPr sz="1000">
                <a:solidFill>
                  <a:schemeClr val="tx1"/>
                </a:solidFill>
                <a:latin typeface="Arial" panose="020B0604020202020204" pitchFamily="34" charset="0"/>
              </a:defRPr>
            </a:lvl4pPr>
            <a:lvl5pPr marL="2057400" indent="-228600" eaLnBrk="0" hangingPunct="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algn="ctr" eaLnBrk="1" hangingPunct="1"/>
            <a:endParaRPr lang="ru-RU" altLang="ru-RU" sz="1800" b="1">
              <a:solidFill>
                <a:srgbClr val="0000FF"/>
              </a:solidFill>
            </a:endParaRPr>
          </a:p>
        </p:txBody>
      </p:sp>
      <p:pic>
        <p:nvPicPr>
          <p:cNvPr id="5126" name="Picture 8" descr="169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2997200"/>
            <a:ext cx="4968875" cy="386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59396">
                                            <p:txEl>
                                              <p:pRg st="0" end="0"/>
                                            </p:txEl>
                                          </p:spTgt>
                                        </p:tgtEl>
                                        <p:attrNameLst>
                                          <p:attrName>style.visibility</p:attrName>
                                        </p:attrNameLst>
                                      </p:cBhvr>
                                      <p:to>
                                        <p:strVal val="visible"/>
                                      </p:to>
                                    </p:set>
                                    <p:animEffect transition="in" filter="checkerboard(across)">
                                      <p:cBhvr>
                                        <p:cTn id="7" dur="500"/>
                                        <p:tgtEl>
                                          <p:spTgt spid="59396">
                                            <p:txEl>
                                              <p:pRg st="0" end="0"/>
                                            </p:txEl>
                                          </p:spTgt>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59396">
                                            <p:txEl>
                                              <p:pRg st="1" end="1"/>
                                            </p:txEl>
                                          </p:spTgt>
                                        </p:tgtEl>
                                        <p:attrNameLst>
                                          <p:attrName>style.visibility</p:attrName>
                                        </p:attrNameLst>
                                      </p:cBhvr>
                                      <p:to>
                                        <p:strVal val="visible"/>
                                      </p:to>
                                    </p:set>
                                    <p:animEffect transition="in" filter="checkerboard(across)">
                                      <p:cBhvr>
                                        <p:cTn id="11" dur="500"/>
                                        <p:tgtEl>
                                          <p:spTgt spid="5939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68313" y="476250"/>
            <a:ext cx="8229600" cy="1371600"/>
          </a:xfrm>
        </p:spPr>
        <p:txBody>
          <a:bodyPr/>
          <a:lstStyle/>
          <a:p>
            <a:pPr eaLnBrk="1" hangingPunct="1">
              <a:defRPr/>
            </a:pPr>
            <a:r>
              <a:rPr lang="ru-RU" sz="3600" smtClean="0">
                <a:solidFill>
                  <a:schemeClr val="hlink"/>
                </a:solidFill>
                <a:effectLst>
                  <a:outerShdw blurRad="38100" dist="38100" dir="2700000" algn="tl">
                    <a:srgbClr val="C0C0C0"/>
                  </a:outerShdw>
                </a:effectLst>
              </a:rPr>
              <a:t>    </a:t>
            </a:r>
            <a:r>
              <a:rPr lang="ru-RU" sz="3600" u="sng" smtClean="0">
                <a:solidFill>
                  <a:srgbClr val="0000FF"/>
                </a:solidFill>
                <a:effectLst>
                  <a:outerShdw blurRad="38100" dist="38100" dir="2700000" algn="tl">
                    <a:srgbClr val="C0C0C0"/>
                  </a:outerShdw>
                </a:effectLst>
              </a:rPr>
              <a:t>Характеристика ядерных взрывов:</a:t>
            </a:r>
          </a:p>
        </p:txBody>
      </p:sp>
      <p:sp>
        <p:nvSpPr>
          <p:cNvPr id="60419" name="Rectangle 3"/>
          <p:cNvSpPr>
            <a:spLocks noGrp="1" noChangeArrowheads="1"/>
          </p:cNvSpPr>
          <p:nvPr>
            <p:ph type="body" idx="1"/>
          </p:nvPr>
        </p:nvSpPr>
        <p:spPr>
          <a:xfrm>
            <a:off x="468313" y="2133600"/>
            <a:ext cx="8229600" cy="3886200"/>
          </a:xfrm>
        </p:spPr>
        <p:txBody>
          <a:bodyPr/>
          <a:lstStyle/>
          <a:p>
            <a:pPr eaLnBrk="1" hangingPunct="1">
              <a:lnSpc>
                <a:spcPct val="90000"/>
              </a:lnSpc>
              <a:buFont typeface="Wingdings" panose="05000000000000000000" pitchFamily="2" charset="2"/>
              <a:buNone/>
            </a:pPr>
            <a:r>
              <a:rPr lang="ru-RU" altLang="ru-RU" sz="2000" smtClean="0">
                <a:solidFill>
                  <a:schemeClr val="bg2"/>
                </a:solidFill>
              </a:rPr>
              <a:t>     </a:t>
            </a:r>
            <a:r>
              <a:rPr lang="ru-RU" altLang="ru-RU" sz="2000" u="sng" smtClean="0">
                <a:solidFill>
                  <a:srgbClr val="0000FF"/>
                </a:solidFill>
              </a:rPr>
              <a:t>Ядерный взрыв</a:t>
            </a:r>
            <a:r>
              <a:rPr lang="ru-RU" altLang="ru-RU" sz="2000" smtClean="0">
                <a:solidFill>
                  <a:schemeClr val="bg2"/>
                </a:solidFill>
              </a:rPr>
              <a:t> -</a:t>
            </a:r>
            <a:r>
              <a:rPr lang="ru-RU" altLang="ru-RU" sz="2000" smtClean="0"/>
              <a:t> </a:t>
            </a:r>
            <a:r>
              <a:rPr lang="ru-RU" altLang="ru-RU" sz="1800" b="1" smtClean="0">
                <a:solidFill>
                  <a:schemeClr val="bg2"/>
                </a:solidFill>
              </a:rPr>
              <a:t>неуправляемый процесс высвобождения большого количества тепловой и лучистой энергии в результате цепной ядерной реакции деления или реакции термоядерного синтеза за очень малый промежуток времени.</a:t>
            </a:r>
          </a:p>
          <a:p>
            <a:pPr eaLnBrk="1" hangingPunct="1">
              <a:lnSpc>
                <a:spcPct val="90000"/>
              </a:lnSpc>
              <a:buFont typeface="Wingdings" panose="05000000000000000000" pitchFamily="2" charset="2"/>
              <a:buNone/>
            </a:pPr>
            <a:endParaRPr lang="ru-RU" altLang="ru-RU" sz="1800" b="1" smtClean="0">
              <a:solidFill>
                <a:schemeClr val="bg2"/>
              </a:solidFill>
            </a:endParaRPr>
          </a:p>
          <a:p>
            <a:pPr eaLnBrk="1" hangingPunct="1">
              <a:lnSpc>
                <a:spcPct val="90000"/>
              </a:lnSpc>
              <a:buFont typeface="Wingdings" panose="05000000000000000000" pitchFamily="2" charset="2"/>
              <a:buNone/>
            </a:pPr>
            <a:r>
              <a:rPr lang="ru-RU" altLang="ru-RU" sz="2000" smtClean="0">
                <a:solidFill>
                  <a:schemeClr val="bg2"/>
                </a:solidFill>
              </a:rPr>
              <a:t> </a:t>
            </a:r>
          </a:p>
        </p:txBody>
      </p:sp>
      <p:pic>
        <p:nvPicPr>
          <p:cNvPr id="6148" name="Picture 7" descr="Implosion_bomb_animated"/>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2924175"/>
            <a:ext cx="3816350" cy="372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4" name="Rectangle 8"/>
          <p:cNvSpPr>
            <a:spLocks noChangeArrowheads="1"/>
          </p:cNvSpPr>
          <p:nvPr/>
        </p:nvSpPr>
        <p:spPr bwMode="auto">
          <a:xfrm>
            <a:off x="827088" y="3357563"/>
            <a:ext cx="45720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Arial" panose="020B0604020202020204" pitchFamily="34" charset="0"/>
              </a:defRPr>
            </a:lvl1pPr>
            <a:lvl2pPr marL="742950" indent="-285750" eaLnBrk="0" hangingPunct="0">
              <a:defRPr sz="1000">
                <a:solidFill>
                  <a:schemeClr val="tx1"/>
                </a:solidFill>
                <a:latin typeface="Arial" panose="020B0604020202020204" pitchFamily="34" charset="0"/>
              </a:defRPr>
            </a:lvl2pPr>
            <a:lvl3pPr marL="1143000" indent="-228600" eaLnBrk="0" hangingPunct="0">
              <a:defRPr sz="1000">
                <a:solidFill>
                  <a:schemeClr val="tx1"/>
                </a:solidFill>
                <a:latin typeface="Arial" panose="020B0604020202020204" pitchFamily="34" charset="0"/>
              </a:defRPr>
            </a:lvl3pPr>
            <a:lvl4pPr marL="1600200" indent="-228600" eaLnBrk="0" hangingPunct="0">
              <a:defRPr sz="1000">
                <a:solidFill>
                  <a:schemeClr val="tx1"/>
                </a:solidFill>
                <a:latin typeface="Arial" panose="020B0604020202020204" pitchFamily="34" charset="0"/>
              </a:defRPr>
            </a:lvl4pPr>
            <a:lvl5pPr marL="2057400" indent="-228600" eaLnBrk="0" hangingPunct="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r>
              <a:rPr lang="ru-RU" altLang="ru-RU" sz="1800" b="1">
                <a:solidFill>
                  <a:schemeClr val="bg2"/>
                </a:solidFill>
              </a:rPr>
              <a:t>При подрыве ядерного боеприпаса происходит ядерный взрыв, поражающими факторами которого являются:</a:t>
            </a:r>
          </a:p>
          <a:p>
            <a:pPr eaLnBrk="1" hangingPunct="1"/>
            <a:endParaRPr lang="ru-RU" altLang="ru-RU" sz="1800" b="1">
              <a:solidFill>
                <a:schemeClr val="bg2"/>
              </a:solidFill>
            </a:endParaRPr>
          </a:p>
          <a:p>
            <a:pPr eaLnBrk="1" hangingPunct="1">
              <a:buFontTx/>
              <a:buChar char="•"/>
            </a:pPr>
            <a:r>
              <a:rPr lang="ru-RU" altLang="ru-RU" sz="1800" b="1">
                <a:solidFill>
                  <a:schemeClr val="bg2"/>
                </a:solidFill>
              </a:rPr>
              <a:t> </a:t>
            </a:r>
            <a:r>
              <a:rPr lang="ru-RU" altLang="ru-RU" sz="1800" b="1">
                <a:solidFill>
                  <a:srgbClr val="0000FF"/>
                </a:solidFill>
              </a:rPr>
              <a:t>световое излучение.</a:t>
            </a:r>
          </a:p>
          <a:p>
            <a:pPr eaLnBrk="1" hangingPunct="1">
              <a:buFontTx/>
              <a:buChar char="•"/>
            </a:pPr>
            <a:r>
              <a:rPr lang="ru-RU" altLang="ru-RU" sz="1800" b="1">
                <a:solidFill>
                  <a:srgbClr val="0000FF"/>
                </a:solidFill>
              </a:rPr>
              <a:t> ионизирующее излучение.</a:t>
            </a:r>
          </a:p>
          <a:p>
            <a:pPr eaLnBrk="1" hangingPunct="1">
              <a:buFontTx/>
              <a:buChar char="•"/>
            </a:pPr>
            <a:r>
              <a:rPr lang="ru-RU" altLang="ru-RU" sz="1800" b="1">
                <a:solidFill>
                  <a:srgbClr val="0000FF"/>
                </a:solidFill>
              </a:rPr>
              <a:t> ударная волна.</a:t>
            </a:r>
          </a:p>
          <a:p>
            <a:pPr eaLnBrk="1" hangingPunct="1">
              <a:buFontTx/>
              <a:buChar char="•"/>
            </a:pPr>
            <a:r>
              <a:rPr lang="ru-RU" altLang="ru-RU" sz="1800" b="1">
                <a:solidFill>
                  <a:srgbClr val="0000FF"/>
                </a:solidFill>
              </a:rPr>
              <a:t> радиоактивное заражение.</a:t>
            </a:r>
          </a:p>
          <a:p>
            <a:pPr eaLnBrk="1" hangingPunct="1">
              <a:buFontTx/>
              <a:buChar char="•"/>
            </a:pPr>
            <a:r>
              <a:rPr lang="ru-RU" altLang="ru-RU" sz="1800" b="1">
                <a:solidFill>
                  <a:srgbClr val="0000FF"/>
                </a:solidFill>
              </a:rPr>
              <a:t> электромагнитный импульс</a:t>
            </a:r>
            <a:r>
              <a:rPr lang="ru-RU" altLang="ru-RU" sz="1800" b="1">
                <a:solidFill>
                  <a:schemeClr val="bg2"/>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checkerboard(across)">
                                      <p:cBhvr>
                                        <p:cTn id="7" dur="500"/>
                                        <p:tgtEl>
                                          <p:spTgt spid="60419">
                                            <p:txEl>
                                              <p:pRg st="0" end="0"/>
                                            </p:txEl>
                                          </p:spTgt>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60424">
                                            <p:txEl>
                                              <p:pRg st="0" end="0"/>
                                            </p:txEl>
                                          </p:spTgt>
                                        </p:tgtEl>
                                        <p:attrNameLst>
                                          <p:attrName>style.visibility</p:attrName>
                                        </p:attrNameLst>
                                      </p:cBhvr>
                                      <p:to>
                                        <p:strVal val="visible"/>
                                      </p:to>
                                    </p:set>
                                    <p:animEffect transition="in" filter="checkerboard(across)">
                                      <p:cBhvr>
                                        <p:cTn id="11" dur="500"/>
                                        <p:tgtEl>
                                          <p:spTgt spid="60424">
                                            <p:txEl>
                                              <p:pRg st="0" end="0"/>
                                            </p:txEl>
                                          </p:spTgt>
                                        </p:tgtEl>
                                      </p:cBhvr>
                                    </p:animEffect>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60424">
                                            <p:txEl>
                                              <p:pRg st="2" end="2"/>
                                            </p:txEl>
                                          </p:spTgt>
                                        </p:tgtEl>
                                        <p:attrNameLst>
                                          <p:attrName>style.visibility</p:attrName>
                                        </p:attrNameLst>
                                      </p:cBhvr>
                                      <p:to>
                                        <p:strVal val="visible"/>
                                      </p:to>
                                    </p:set>
                                    <p:animEffect transition="in" filter="checkerboard(across)">
                                      <p:cBhvr>
                                        <p:cTn id="15" dur="500"/>
                                        <p:tgtEl>
                                          <p:spTgt spid="60424">
                                            <p:txEl>
                                              <p:pRg st="2" end="2"/>
                                            </p:txEl>
                                          </p:spTgt>
                                        </p:tgtEl>
                                      </p:cBhvr>
                                    </p:animEffect>
                                  </p:childTnLst>
                                </p:cTn>
                              </p:par>
                            </p:childTnLst>
                          </p:cTn>
                        </p:par>
                        <p:par>
                          <p:cTn id="16" fill="hold" nodeType="afterGroup">
                            <p:stCondLst>
                              <p:cond delay="1500"/>
                            </p:stCondLst>
                            <p:childTnLst>
                              <p:par>
                                <p:cTn id="17" presetID="5" presetClass="entr" presetSubtype="10" fill="hold" nodeType="afterEffect">
                                  <p:stCondLst>
                                    <p:cond delay="0"/>
                                  </p:stCondLst>
                                  <p:childTnLst>
                                    <p:set>
                                      <p:cBhvr>
                                        <p:cTn id="18" dur="1" fill="hold">
                                          <p:stCondLst>
                                            <p:cond delay="0"/>
                                          </p:stCondLst>
                                        </p:cTn>
                                        <p:tgtEl>
                                          <p:spTgt spid="60424">
                                            <p:txEl>
                                              <p:pRg st="3" end="3"/>
                                            </p:txEl>
                                          </p:spTgt>
                                        </p:tgtEl>
                                        <p:attrNameLst>
                                          <p:attrName>style.visibility</p:attrName>
                                        </p:attrNameLst>
                                      </p:cBhvr>
                                      <p:to>
                                        <p:strVal val="visible"/>
                                      </p:to>
                                    </p:set>
                                    <p:animEffect transition="in" filter="checkerboard(across)">
                                      <p:cBhvr>
                                        <p:cTn id="19" dur="500"/>
                                        <p:tgtEl>
                                          <p:spTgt spid="60424">
                                            <p:txEl>
                                              <p:pRg st="3" end="3"/>
                                            </p:txEl>
                                          </p:spTgt>
                                        </p:tgtEl>
                                      </p:cBhvr>
                                    </p:animEffect>
                                  </p:childTnLst>
                                </p:cTn>
                              </p:par>
                            </p:childTnLst>
                          </p:cTn>
                        </p:par>
                        <p:par>
                          <p:cTn id="20" fill="hold" nodeType="afterGroup">
                            <p:stCondLst>
                              <p:cond delay="2000"/>
                            </p:stCondLst>
                            <p:childTnLst>
                              <p:par>
                                <p:cTn id="21" presetID="5" presetClass="entr" presetSubtype="10" fill="hold" nodeType="afterEffect">
                                  <p:stCondLst>
                                    <p:cond delay="0"/>
                                  </p:stCondLst>
                                  <p:childTnLst>
                                    <p:set>
                                      <p:cBhvr>
                                        <p:cTn id="22" dur="1" fill="hold">
                                          <p:stCondLst>
                                            <p:cond delay="0"/>
                                          </p:stCondLst>
                                        </p:cTn>
                                        <p:tgtEl>
                                          <p:spTgt spid="60424">
                                            <p:txEl>
                                              <p:pRg st="4" end="4"/>
                                            </p:txEl>
                                          </p:spTgt>
                                        </p:tgtEl>
                                        <p:attrNameLst>
                                          <p:attrName>style.visibility</p:attrName>
                                        </p:attrNameLst>
                                      </p:cBhvr>
                                      <p:to>
                                        <p:strVal val="visible"/>
                                      </p:to>
                                    </p:set>
                                    <p:animEffect transition="in" filter="checkerboard(across)">
                                      <p:cBhvr>
                                        <p:cTn id="23" dur="500"/>
                                        <p:tgtEl>
                                          <p:spTgt spid="60424">
                                            <p:txEl>
                                              <p:pRg st="4" end="4"/>
                                            </p:txEl>
                                          </p:spTgt>
                                        </p:tgtEl>
                                      </p:cBhvr>
                                    </p:animEffect>
                                  </p:childTnLst>
                                </p:cTn>
                              </p:par>
                            </p:childTnLst>
                          </p:cTn>
                        </p:par>
                        <p:par>
                          <p:cTn id="24" fill="hold" nodeType="afterGroup">
                            <p:stCondLst>
                              <p:cond delay="2500"/>
                            </p:stCondLst>
                            <p:childTnLst>
                              <p:par>
                                <p:cTn id="25" presetID="5" presetClass="entr" presetSubtype="10" fill="hold" nodeType="afterEffect">
                                  <p:stCondLst>
                                    <p:cond delay="0"/>
                                  </p:stCondLst>
                                  <p:childTnLst>
                                    <p:set>
                                      <p:cBhvr>
                                        <p:cTn id="26" dur="1" fill="hold">
                                          <p:stCondLst>
                                            <p:cond delay="0"/>
                                          </p:stCondLst>
                                        </p:cTn>
                                        <p:tgtEl>
                                          <p:spTgt spid="60424">
                                            <p:txEl>
                                              <p:pRg st="5" end="5"/>
                                            </p:txEl>
                                          </p:spTgt>
                                        </p:tgtEl>
                                        <p:attrNameLst>
                                          <p:attrName>style.visibility</p:attrName>
                                        </p:attrNameLst>
                                      </p:cBhvr>
                                      <p:to>
                                        <p:strVal val="visible"/>
                                      </p:to>
                                    </p:set>
                                    <p:animEffect transition="in" filter="checkerboard(across)">
                                      <p:cBhvr>
                                        <p:cTn id="27" dur="500"/>
                                        <p:tgtEl>
                                          <p:spTgt spid="60424">
                                            <p:txEl>
                                              <p:pRg st="5" end="5"/>
                                            </p:txEl>
                                          </p:spTgt>
                                        </p:tgtEl>
                                      </p:cBhvr>
                                    </p:animEffect>
                                  </p:childTnLst>
                                </p:cTn>
                              </p:par>
                            </p:childTnLst>
                          </p:cTn>
                        </p:par>
                        <p:par>
                          <p:cTn id="28" fill="hold" nodeType="afterGroup">
                            <p:stCondLst>
                              <p:cond delay="3000"/>
                            </p:stCondLst>
                            <p:childTnLst>
                              <p:par>
                                <p:cTn id="29" presetID="5" presetClass="entr" presetSubtype="10" fill="hold" nodeType="afterEffect">
                                  <p:stCondLst>
                                    <p:cond delay="0"/>
                                  </p:stCondLst>
                                  <p:childTnLst>
                                    <p:set>
                                      <p:cBhvr>
                                        <p:cTn id="30" dur="1" fill="hold">
                                          <p:stCondLst>
                                            <p:cond delay="0"/>
                                          </p:stCondLst>
                                        </p:cTn>
                                        <p:tgtEl>
                                          <p:spTgt spid="60424">
                                            <p:txEl>
                                              <p:pRg st="6" end="6"/>
                                            </p:txEl>
                                          </p:spTgt>
                                        </p:tgtEl>
                                        <p:attrNameLst>
                                          <p:attrName>style.visibility</p:attrName>
                                        </p:attrNameLst>
                                      </p:cBhvr>
                                      <p:to>
                                        <p:strVal val="visible"/>
                                      </p:to>
                                    </p:set>
                                    <p:animEffect transition="in" filter="checkerboard(across)">
                                      <p:cBhvr>
                                        <p:cTn id="31" dur="500"/>
                                        <p:tgtEl>
                                          <p:spTgt spid="6042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ru-RU" altLang="ru-RU" b="1" i="1" smtClean="0">
                <a:solidFill>
                  <a:schemeClr val="hlink"/>
                </a:solidFill>
              </a:rPr>
              <a:t>   </a:t>
            </a:r>
            <a:r>
              <a:rPr lang="ru-RU" altLang="ru-RU" b="1" i="1" u="sng" smtClean="0">
                <a:solidFill>
                  <a:srgbClr val="0000FF"/>
                </a:solidFill>
              </a:rPr>
              <a:t>Виды ядерных взрывов:</a:t>
            </a:r>
          </a:p>
        </p:txBody>
      </p:sp>
      <p:sp>
        <p:nvSpPr>
          <p:cNvPr id="61443" name="Rectangle 3"/>
          <p:cNvSpPr>
            <a:spLocks noGrp="1" noChangeArrowheads="1"/>
          </p:cNvSpPr>
          <p:nvPr>
            <p:ph type="body" idx="1"/>
          </p:nvPr>
        </p:nvSpPr>
        <p:spPr>
          <a:xfrm>
            <a:off x="179388" y="1341438"/>
            <a:ext cx="8229600" cy="3886200"/>
          </a:xfrm>
        </p:spPr>
        <p:txBody>
          <a:bodyPr/>
          <a:lstStyle/>
          <a:p>
            <a:pPr marL="533400" indent="-533400" eaLnBrk="1" hangingPunct="1">
              <a:buFont typeface="Wingdings" panose="05000000000000000000" pitchFamily="2" charset="2"/>
              <a:buNone/>
            </a:pPr>
            <a:r>
              <a:rPr lang="ru-RU" altLang="ru-RU" smtClean="0"/>
              <a:t>       </a:t>
            </a:r>
            <a:r>
              <a:rPr lang="ru-RU" altLang="ru-RU" sz="1800" b="1" smtClean="0">
                <a:solidFill>
                  <a:schemeClr val="bg2"/>
                </a:solidFill>
              </a:rPr>
              <a:t>В  зависимости от задач, решаемых ядерным оружием, от вида и расположения объектов, по которым планируются ядерные удары, а также от характера предстоящих боевых действий ядерные взрывы могут быть осуществлены в воздухе, у поверхности земли (воды) и под землей (водой). В соответствии с этим различают следующие виды ядерных взрывов:</a:t>
            </a:r>
          </a:p>
          <a:p>
            <a:pPr marL="533400" indent="-533400" eaLnBrk="1" hangingPunct="1">
              <a:buFont typeface="Wingdings" panose="05000000000000000000" pitchFamily="2" charset="2"/>
              <a:buNone/>
            </a:pPr>
            <a:endParaRPr lang="ru-RU" altLang="ru-RU" sz="1800" b="1" smtClean="0">
              <a:solidFill>
                <a:schemeClr val="bg2"/>
              </a:solidFill>
            </a:endParaRPr>
          </a:p>
          <a:p>
            <a:pPr marL="533400" indent="-533400" eaLnBrk="1" hangingPunct="1">
              <a:buSzPct val="95000"/>
              <a:buFontTx/>
              <a:buNone/>
            </a:pPr>
            <a:r>
              <a:rPr lang="ru-RU" altLang="ru-RU" sz="1600" b="1" smtClean="0">
                <a:solidFill>
                  <a:srgbClr val="0000FF"/>
                </a:solidFill>
              </a:rPr>
              <a:t>          воздушный (высокий и низкий);</a:t>
            </a:r>
          </a:p>
          <a:p>
            <a:pPr marL="533400" indent="-533400" eaLnBrk="1" hangingPunct="1">
              <a:buFontTx/>
              <a:buNone/>
            </a:pPr>
            <a:r>
              <a:rPr lang="ru-RU" altLang="ru-RU" sz="1600" b="1" smtClean="0">
                <a:solidFill>
                  <a:srgbClr val="0000FF"/>
                </a:solidFill>
              </a:rPr>
              <a:t>          наземный (надводный);</a:t>
            </a:r>
          </a:p>
          <a:p>
            <a:pPr marL="533400" indent="-533400" eaLnBrk="1" hangingPunct="1">
              <a:buFontTx/>
              <a:buNone/>
            </a:pPr>
            <a:r>
              <a:rPr lang="ru-RU" altLang="ru-RU" sz="1600" b="1" smtClean="0">
                <a:solidFill>
                  <a:srgbClr val="0000FF"/>
                </a:solidFill>
              </a:rPr>
              <a:t>          подземный (подводный)</a:t>
            </a:r>
          </a:p>
          <a:p>
            <a:pPr marL="533400" indent="-533400" eaLnBrk="1" hangingPunct="1">
              <a:buFont typeface="Wingdings" panose="05000000000000000000" pitchFamily="2" charset="2"/>
              <a:buNone/>
            </a:pPr>
            <a:endParaRPr lang="ru-RU" altLang="ru-RU" sz="1600" b="1" smtClean="0">
              <a:solidFill>
                <a:srgbClr val="0000FF"/>
              </a:solidFill>
            </a:endParaRPr>
          </a:p>
          <a:p>
            <a:pPr marL="533400" indent="-533400" eaLnBrk="1" hangingPunct="1"/>
            <a:endParaRPr lang="ru-RU" altLang="ru-RU" smtClean="0">
              <a:solidFill>
                <a:srgbClr val="9900CC"/>
              </a:solidFill>
            </a:endParaRPr>
          </a:p>
        </p:txBody>
      </p:sp>
      <p:pic>
        <p:nvPicPr>
          <p:cNvPr id="7172" name="Picture 10" descr="b6da366a7d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213100"/>
            <a:ext cx="4321175" cy="364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checkerboard(across)">
                                      <p:cBhvr>
                                        <p:cTn id="7" dur="500"/>
                                        <p:tgtEl>
                                          <p:spTgt spid="61443">
                                            <p:txEl>
                                              <p:pRg st="0" end="0"/>
                                            </p:txEl>
                                          </p:spTgt>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61443">
                                            <p:txEl>
                                              <p:pRg st="2" end="2"/>
                                            </p:txEl>
                                          </p:spTgt>
                                        </p:tgtEl>
                                        <p:attrNameLst>
                                          <p:attrName>style.visibility</p:attrName>
                                        </p:attrNameLst>
                                      </p:cBhvr>
                                      <p:to>
                                        <p:strVal val="visible"/>
                                      </p:to>
                                    </p:set>
                                    <p:animEffect transition="in" filter="checkerboard(across)">
                                      <p:cBhvr>
                                        <p:cTn id="11" dur="500"/>
                                        <p:tgtEl>
                                          <p:spTgt spid="61443">
                                            <p:txEl>
                                              <p:pRg st="2" end="2"/>
                                            </p:txEl>
                                          </p:spTgt>
                                        </p:tgtEl>
                                      </p:cBhvr>
                                    </p:animEffect>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61443">
                                            <p:txEl>
                                              <p:pRg st="3" end="3"/>
                                            </p:txEl>
                                          </p:spTgt>
                                        </p:tgtEl>
                                        <p:attrNameLst>
                                          <p:attrName>style.visibility</p:attrName>
                                        </p:attrNameLst>
                                      </p:cBhvr>
                                      <p:to>
                                        <p:strVal val="visible"/>
                                      </p:to>
                                    </p:set>
                                    <p:animEffect transition="in" filter="checkerboard(across)">
                                      <p:cBhvr>
                                        <p:cTn id="15" dur="500"/>
                                        <p:tgtEl>
                                          <p:spTgt spid="61443">
                                            <p:txEl>
                                              <p:pRg st="3" end="3"/>
                                            </p:txEl>
                                          </p:spTgt>
                                        </p:tgtEl>
                                      </p:cBhvr>
                                    </p:animEffect>
                                  </p:childTnLst>
                                </p:cTn>
                              </p:par>
                            </p:childTnLst>
                          </p:cTn>
                        </p:par>
                        <p:par>
                          <p:cTn id="16" fill="hold" nodeType="afterGroup">
                            <p:stCondLst>
                              <p:cond delay="1500"/>
                            </p:stCondLst>
                            <p:childTnLst>
                              <p:par>
                                <p:cTn id="17" presetID="5" presetClass="entr" presetSubtype="10" fill="hold" nodeType="afterEffect">
                                  <p:stCondLst>
                                    <p:cond delay="0"/>
                                  </p:stCondLst>
                                  <p:childTnLst>
                                    <p:set>
                                      <p:cBhvr>
                                        <p:cTn id="18" dur="1" fill="hold">
                                          <p:stCondLst>
                                            <p:cond delay="0"/>
                                          </p:stCondLst>
                                        </p:cTn>
                                        <p:tgtEl>
                                          <p:spTgt spid="61443">
                                            <p:txEl>
                                              <p:pRg st="4" end="4"/>
                                            </p:txEl>
                                          </p:spTgt>
                                        </p:tgtEl>
                                        <p:attrNameLst>
                                          <p:attrName>style.visibility</p:attrName>
                                        </p:attrNameLst>
                                      </p:cBhvr>
                                      <p:to>
                                        <p:strVal val="visible"/>
                                      </p:to>
                                    </p:set>
                                    <p:animEffect transition="in" filter="checkerboard(across)">
                                      <p:cBhvr>
                                        <p:cTn id="19" dur="500"/>
                                        <p:tgtEl>
                                          <p:spTgt spid="614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ru-RU" altLang="ru-RU" b="1" i="1" smtClean="0">
                <a:solidFill>
                  <a:srgbClr val="CC00CC"/>
                </a:solidFill>
              </a:rPr>
              <a:t>    </a:t>
            </a:r>
            <a:r>
              <a:rPr lang="ru-RU" altLang="ru-RU" b="1" i="1" u="sng" smtClean="0">
                <a:solidFill>
                  <a:srgbClr val="0000FF"/>
                </a:solidFill>
              </a:rPr>
              <a:t>Хиросима и Нагасаки:</a:t>
            </a:r>
          </a:p>
        </p:txBody>
      </p:sp>
      <p:sp>
        <p:nvSpPr>
          <p:cNvPr id="63491" name="Rectangle 3"/>
          <p:cNvSpPr>
            <a:spLocks noGrp="1" noChangeArrowheads="1"/>
          </p:cNvSpPr>
          <p:nvPr>
            <p:ph type="body" idx="1"/>
          </p:nvPr>
        </p:nvSpPr>
        <p:spPr>
          <a:xfrm>
            <a:off x="395288" y="1557338"/>
            <a:ext cx="8229600" cy="3886200"/>
          </a:xfrm>
        </p:spPr>
        <p:txBody>
          <a:bodyPr/>
          <a:lstStyle/>
          <a:p>
            <a:pPr eaLnBrk="1" hangingPunct="1">
              <a:lnSpc>
                <a:spcPct val="80000"/>
              </a:lnSpc>
              <a:buFont typeface="Wingdings" panose="05000000000000000000" pitchFamily="2" charset="2"/>
              <a:buNone/>
            </a:pPr>
            <a:r>
              <a:rPr lang="ru-RU" altLang="ru-RU" sz="1800" b="1" smtClean="0">
                <a:solidFill>
                  <a:schemeClr val="bg2"/>
                </a:solidFill>
              </a:rPr>
              <a:t>Утром 6 августа 1945 года американский бомбардировщик B-29 «Enola Gay» под командованием полковника Пола Тиббетса сбросил на японский город Хиросима атомную бомбу «Little Boy» («Малыш») эквивалентом от 13 до 18 килотонн тротила. Три дня спустя атомная бомба «Fat Man» («Толстяк») была сброшена на город Нагасаки пилотом Чарльзом Суини. Общее количество погибших составило от 90 до 166 тысяч человек в Хиросиме и от 60 до 80 тысяч человек — в Нагасаки.</a:t>
            </a:r>
          </a:p>
        </p:txBody>
      </p:sp>
      <p:pic>
        <p:nvPicPr>
          <p:cNvPr id="8196" name="Picture 5" descr="Little_bo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3429000"/>
            <a:ext cx="4319588" cy="283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6"/>
          <p:cNvSpPr>
            <a:spLocks noChangeArrowheads="1"/>
          </p:cNvSpPr>
          <p:nvPr/>
        </p:nvSpPr>
        <p:spPr bwMode="auto">
          <a:xfrm>
            <a:off x="323850" y="6237288"/>
            <a:ext cx="8820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Arial" panose="020B0604020202020204" pitchFamily="34" charset="0"/>
              </a:defRPr>
            </a:lvl1pPr>
            <a:lvl2pPr marL="742950" indent="-285750" eaLnBrk="0" hangingPunct="0">
              <a:defRPr sz="1000">
                <a:solidFill>
                  <a:schemeClr val="tx1"/>
                </a:solidFill>
                <a:latin typeface="Arial" panose="020B0604020202020204" pitchFamily="34" charset="0"/>
              </a:defRPr>
            </a:lvl2pPr>
            <a:lvl3pPr marL="1143000" indent="-228600" eaLnBrk="0" hangingPunct="0">
              <a:defRPr sz="1000">
                <a:solidFill>
                  <a:schemeClr val="tx1"/>
                </a:solidFill>
                <a:latin typeface="Arial" panose="020B0604020202020204" pitchFamily="34" charset="0"/>
              </a:defRPr>
            </a:lvl3pPr>
            <a:lvl4pPr marL="1600200" indent="-228600" eaLnBrk="0" hangingPunct="0">
              <a:defRPr sz="1000">
                <a:solidFill>
                  <a:schemeClr val="tx1"/>
                </a:solidFill>
                <a:latin typeface="Arial" panose="020B0604020202020204" pitchFamily="34" charset="0"/>
              </a:defRPr>
            </a:lvl4pPr>
            <a:lvl5pPr marL="2057400" indent="-228600" eaLnBrk="0" hangingPunct="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r>
              <a:rPr lang="ru-RU" altLang="ru-RU" sz="1200" b="1"/>
              <a:t>Макет бомбы «Малыш» , сброшенной на Хиросиму               Макет бомбы «Толстяк», сброшенной на Нагасаки</a:t>
            </a:r>
          </a:p>
        </p:txBody>
      </p:sp>
      <p:pic>
        <p:nvPicPr>
          <p:cNvPr id="8198" name="Picture 7" descr="Fat_m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9338" y="3429000"/>
            <a:ext cx="3960812"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blinds(horizontal)">
                                      <p:cBhvr>
                                        <p:cTn id="7" dur="500"/>
                                        <p:tgtEl>
                                          <p:spTgt spid="634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692275" y="188913"/>
            <a:ext cx="8229600" cy="1371600"/>
          </a:xfrm>
        </p:spPr>
        <p:txBody>
          <a:bodyPr/>
          <a:lstStyle/>
          <a:p>
            <a:pPr eaLnBrk="1" hangingPunct="1"/>
            <a:r>
              <a:rPr lang="ru-RU" altLang="ru-RU" sz="3600" b="1" i="1" u="sng" smtClean="0">
                <a:solidFill>
                  <a:srgbClr val="0000FF"/>
                </a:solidFill>
              </a:rPr>
              <a:t>   Ядерные взрывы в  </a:t>
            </a:r>
            <a:br>
              <a:rPr lang="ru-RU" altLang="ru-RU" sz="3600" b="1" i="1" u="sng" smtClean="0">
                <a:solidFill>
                  <a:srgbClr val="0000FF"/>
                </a:solidFill>
              </a:rPr>
            </a:br>
            <a:r>
              <a:rPr lang="ru-RU" altLang="ru-RU" sz="3600" b="1" i="1" u="sng" smtClean="0">
                <a:solidFill>
                  <a:srgbClr val="0000FF"/>
                </a:solidFill>
              </a:rPr>
              <a:t>Хиросиме и Нагасаки.</a:t>
            </a:r>
          </a:p>
        </p:txBody>
      </p:sp>
      <p:sp>
        <p:nvSpPr>
          <p:cNvPr id="9219" name="Rectangle 5"/>
          <p:cNvSpPr>
            <a:spLocks noGrp="1" noChangeArrowheads="1"/>
          </p:cNvSpPr>
          <p:nvPr>
            <p:ph type="body" idx="1"/>
          </p:nvPr>
        </p:nvSpPr>
        <p:spPr/>
        <p:txBody>
          <a:bodyPr/>
          <a:lstStyle/>
          <a:p>
            <a:pPr eaLnBrk="1" hangingPunct="1">
              <a:buFont typeface="Wingdings" panose="05000000000000000000" pitchFamily="2" charset="2"/>
              <a:buNone/>
            </a:pPr>
            <a:endParaRPr lang="ru-RU" altLang="ru-RU" smtClean="0"/>
          </a:p>
        </p:txBody>
      </p:sp>
      <p:pic>
        <p:nvPicPr>
          <p:cNvPr id="9220" name="Picture 6" descr="509px-Atomic_cloud_over_Hiroshi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628775"/>
            <a:ext cx="4092575"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7" descr="502px-Nagasakibom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9338" y="1628775"/>
            <a:ext cx="4035425"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Rectangle 8"/>
          <p:cNvSpPr>
            <a:spLocks noChangeArrowheads="1"/>
          </p:cNvSpPr>
          <p:nvPr/>
        </p:nvSpPr>
        <p:spPr bwMode="auto">
          <a:xfrm>
            <a:off x="323850" y="6583363"/>
            <a:ext cx="39893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Arial" panose="020B0604020202020204" pitchFamily="34" charset="0"/>
              </a:defRPr>
            </a:lvl1pPr>
            <a:lvl2pPr marL="742950" indent="-285750" eaLnBrk="0" hangingPunct="0">
              <a:defRPr sz="1000">
                <a:solidFill>
                  <a:schemeClr val="tx1"/>
                </a:solidFill>
                <a:latin typeface="Arial" panose="020B0604020202020204" pitchFamily="34" charset="0"/>
              </a:defRPr>
            </a:lvl2pPr>
            <a:lvl3pPr marL="1143000" indent="-228600" eaLnBrk="0" hangingPunct="0">
              <a:defRPr sz="1000">
                <a:solidFill>
                  <a:schemeClr val="tx1"/>
                </a:solidFill>
                <a:latin typeface="Arial" panose="020B0604020202020204" pitchFamily="34" charset="0"/>
              </a:defRPr>
            </a:lvl3pPr>
            <a:lvl4pPr marL="1600200" indent="-228600" eaLnBrk="0" hangingPunct="0">
              <a:defRPr sz="1000">
                <a:solidFill>
                  <a:schemeClr val="tx1"/>
                </a:solidFill>
                <a:latin typeface="Arial" panose="020B0604020202020204" pitchFamily="34" charset="0"/>
              </a:defRPr>
            </a:lvl4pPr>
            <a:lvl5pPr marL="2057400" indent="-228600" eaLnBrk="0" hangingPunct="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r>
              <a:rPr lang="ru-RU" altLang="ru-RU" sz="1200" b="1"/>
              <a:t>Ядерный гриб над Хиросимой 6 августа 1945 года</a:t>
            </a:r>
          </a:p>
        </p:txBody>
      </p:sp>
      <p:sp>
        <p:nvSpPr>
          <p:cNvPr id="9223" name="Rectangle 9"/>
          <p:cNvSpPr>
            <a:spLocks noChangeArrowheads="1"/>
          </p:cNvSpPr>
          <p:nvPr/>
        </p:nvSpPr>
        <p:spPr bwMode="auto">
          <a:xfrm>
            <a:off x="4932363" y="6583363"/>
            <a:ext cx="38084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Arial" panose="020B0604020202020204" pitchFamily="34" charset="0"/>
              </a:defRPr>
            </a:lvl1pPr>
            <a:lvl2pPr marL="742950" indent="-285750" eaLnBrk="0" hangingPunct="0">
              <a:defRPr sz="1000">
                <a:solidFill>
                  <a:schemeClr val="tx1"/>
                </a:solidFill>
                <a:latin typeface="Arial" panose="020B0604020202020204" pitchFamily="34" charset="0"/>
              </a:defRPr>
            </a:lvl2pPr>
            <a:lvl3pPr marL="1143000" indent="-228600" eaLnBrk="0" hangingPunct="0">
              <a:defRPr sz="1000">
                <a:solidFill>
                  <a:schemeClr val="tx1"/>
                </a:solidFill>
                <a:latin typeface="Arial" panose="020B0604020202020204" pitchFamily="34" charset="0"/>
              </a:defRPr>
            </a:lvl3pPr>
            <a:lvl4pPr marL="1600200" indent="-228600" eaLnBrk="0" hangingPunct="0">
              <a:defRPr sz="1000">
                <a:solidFill>
                  <a:schemeClr val="tx1"/>
                </a:solidFill>
                <a:latin typeface="Arial" panose="020B0604020202020204" pitchFamily="34" charset="0"/>
              </a:defRPr>
            </a:lvl4pPr>
            <a:lvl5pPr marL="2057400" indent="-228600" eaLnBrk="0" hangingPunct="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r>
              <a:rPr lang="ru-RU" altLang="ru-RU" sz="1200" b="1"/>
              <a:t>Ядерный гриб над Нагасаки 9 августа 1945 года</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ru-RU" altLang="ru-RU" b="1" i="1" u="sng" smtClean="0">
              <a:solidFill>
                <a:srgbClr val="990000"/>
              </a:solidFill>
            </a:endParaRPr>
          </a:p>
        </p:txBody>
      </p:sp>
      <p:pic>
        <p:nvPicPr>
          <p:cNvPr id="10243" name="Picture 5" descr="IvyMike"/>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50825" y="620713"/>
            <a:ext cx="8642350" cy="6016625"/>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ru-RU" altLang="ru-RU" smtClean="0"/>
              <a:t>   </a:t>
            </a:r>
            <a:r>
              <a:rPr lang="ru-RU" altLang="ru-RU" b="1" i="1" u="sng" smtClean="0">
                <a:solidFill>
                  <a:srgbClr val="0000FF"/>
                </a:solidFill>
              </a:rPr>
              <a:t>Заключение:</a:t>
            </a:r>
          </a:p>
        </p:txBody>
      </p:sp>
      <p:sp>
        <p:nvSpPr>
          <p:cNvPr id="76803" name="Rectangle 3"/>
          <p:cNvSpPr>
            <a:spLocks noGrp="1" noChangeArrowheads="1"/>
          </p:cNvSpPr>
          <p:nvPr>
            <p:ph type="body" idx="1"/>
          </p:nvPr>
        </p:nvSpPr>
        <p:spPr>
          <a:xfrm>
            <a:off x="395288" y="1916113"/>
            <a:ext cx="8229600" cy="3886200"/>
          </a:xfrm>
        </p:spPr>
        <p:txBody>
          <a:bodyPr/>
          <a:lstStyle/>
          <a:p>
            <a:pPr eaLnBrk="1" hangingPunct="1">
              <a:lnSpc>
                <a:spcPct val="80000"/>
              </a:lnSpc>
              <a:buFont typeface="Wingdings" panose="05000000000000000000" pitchFamily="2" charset="2"/>
              <a:buNone/>
            </a:pPr>
            <a:r>
              <a:rPr lang="ru-RU" altLang="ru-RU" sz="1600" smtClean="0"/>
              <a:t>      </a:t>
            </a:r>
            <a:r>
              <a:rPr lang="ru-RU" altLang="ru-RU" sz="1600" b="1" i="1" smtClean="0">
                <a:solidFill>
                  <a:schemeClr val="bg2"/>
                </a:solidFill>
              </a:rPr>
              <a:t>Ученые считают, что при нескольких крупномасштабных ядерных взрывах, повлекших за собой сгорание лесных массивов, городов, огромные слоя дыма, гари поднялись бы к стратосфере, блокируя тем самым путь солнечного света. Это явление носит название "ядерная зима" . Зима продлится несколько лет, может даже всего пару месяцев, но за это время будет почти полностью уничтожен озоновый слой Земли. На Землю хлынут потоки ультрафиолетовых лучей. Моделирование данной ситуации показывает, что в результате взрыва мощностью в 100 Кт температура понизится в среднем у поверхности Земли на 10-20 градусов. После ядерной зимы дальнейшее естественное продолжение жизни на Земле будет довольно проблематичным:</a:t>
            </a:r>
          </a:p>
          <a:p>
            <a:pPr eaLnBrk="1" hangingPunct="1">
              <a:lnSpc>
                <a:spcPct val="80000"/>
              </a:lnSpc>
              <a:buFont typeface="Wingdings" panose="05000000000000000000" pitchFamily="2" charset="2"/>
              <a:buNone/>
            </a:pPr>
            <a:r>
              <a:rPr lang="ru-RU" altLang="ru-RU" sz="1600" b="1" i="1" smtClean="0">
                <a:solidFill>
                  <a:srgbClr val="0000FF"/>
                </a:solidFill>
              </a:rPr>
              <a:t>            -возникнет дефицит питания и энергии. Из-за сильного изменения климата сельское хозяйство придет в упадок, природа будет уничтожена, либо сильно изменится;</a:t>
            </a:r>
          </a:p>
          <a:p>
            <a:pPr eaLnBrk="1" hangingPunct="1">
              <a:lnSpc>
                <a:spcPct val="80000"/>
              </a:lnSpc>
              <a:buFont typeface="Wingdings" panose="05000000000000000000" pitchFamily="2" charset="2"/>
              <a:buNone/>
            </a:pPr>
            <a:r>
              <a:rPr lang="ru-RU" altLang="ru-RU" sz="1600" b="1" i="1" smtClean="0">
                <a:solidFill>
                  <a:srgbClr val="0000FF"/>
                </a:solidFill>
              </a:rPr>
              <a:t>           -произойдет радиоактивное загрязнение участков местности, что опять же приведет к истребление живой природы;</a:t>
            </a:r>
          </a:p>
          <a:p>
            <a:pPr eaLnBrk="1" hangingPunct="1">
              <a:lnSpc>
                <a:spcPct val="80000"/>
              </a:lnSpc>
              <a:buFont typeface="Wingdings" panose="05000000000000000000" pitchFamily="2" charset="2"/>
              <a:buNone/>
            </a:pPr>
            <a:r>
              <a:rPr lang="ru-RU" altLang="ru-RU" sz="1600" b="1" i="1" smtClean="0">
                <a:solidFill>
                  <a:srgbClr val="0000FF"/>
                </a:solidFill>
              </a:rPr>
              <a:t>           -глобальные изменения окружающей среды (загрязнение, вымирание множества видов, разрушение дикой природы</a:t>
            </a:r>
            <a:r>
              <a:rPr lang="ru-RU" altLang="ru-RU" sz="1600" smtClean="0">
                <a:solidFill>
                  <a:srgbClr val="0000FF"/>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blinds(horizontal)">
                                      <p:cBhvr>
                                        <p:cTn id="7" dur="1000"/>
                                        <p:tgtEl>
                                          <p:spTgt spid="76803">
                                            <p:txEl>
                                              <p:pRg st="0" end="0"/>
                                            </p:txEl>
                                          </p:spTgt>
                                        </p:tgtEl>
                                      </p:cBhvr>
                                    </p:animEffect>
                                  </p:childTnLst>
                                </p:cTn>
                              </p:par>
                            </p:childTnLst>
                          </p:cTn>
                        </p:par>
                        <p:par>
                          <p:cTn id="8" fill="hold" nodeType="afterGroup">
                            <p:stCondLst>
                              <p:cond delay="1000"/>
                            </p:stCondLst>
                            <p:childTnLst>
                              <p:par>
                                <p:cTn id="9" presetID="3" presetClass="entr" presetSubtype="10" fill="hold" nodeType="afterEffect">
                                  <p:stCondLst>
                                    <p:cond delay="0"/>
                                  </p:stCondLst>
                                  <p:childTnLst>
                                    <p:set>
                                      <p:cBhvr>
                                        <p:cTn id="10" dur="1" fill="hold">
                                          <p:stCondLst>
                                            <p:cond delay="0"/>
                                          </p:stCondLst>
                                        </p:cTn>
                                        <p:tgtEl>
                                          <p:spTgt spid="76803">
                                            <p:txEl>
                                              <p:pRg st="1" end="1"/>
                                            </p:txEl>
                                          </p:spTgt>
                                        </p:tgtEl>
                                        <p:attrNameLst>
                                          <p:attrName>style.visibility</p:attrName>
                                        </p:attrNameLst>
                                      </p:cBhvr>
                                      <p:to>
                                        <p:strVal val="visible"/>
                                      </p:to>
                                    </p:set>
                                    <p:animEffect transition="in" filter="blinds(horizontal)">
                                      <p:cBhvr>
                                        <p:cTn id="11" dur="1000"/>
                                        <p:tgtEl>
                                          <p:spTgt spid="76803">
                                            <p:txEl>
                                              <p:pRg st="1" end="1"/>
                                            </p:txEl>
                                          </p:spTgt>
                                        </p:tgtEl>
                                      </p:cBhvr>
                                    </p:animEffect>
                                  </p:childTnLst>
                                </p:cTn>
                              </p:par>
                            </p:childTnLst>
                          </p:cTn>
                        </p:par>
                        <p:par>
                          <p:cTn id="12" fill="hold" nodeType="afterGroup">
                            <p:stCondLst>
                              <p:cond delay="2000"/>
                            </p:stCondLst>
                            <p:childTnLst>
                              <p:par>
                                <p:cTn id="13" presetID="3" presetClass="entr" presetSubtype="10" fill="hold" nodeType="afterEffect">
                                  <p:stCondLst>
                                    <p:cond delay="0"/>
                                  </p:stCondLst>
                                  <p:childTnLst>
                                    <p:set>
                                      <p:cBhvr>
                                        <p:cTn id="14" dur="1" fill="hold">
                                          <p:stCondLst>
                                            <p:cond delay="0"/>
                                          </p:stCondLst>
                                        </p:cTn>
                                        <p:tgtEl>
                                          <p:spTgt spid="76803">
                                            <p:txEl>
                                              <p:pRg st="2" end="2"/>
                                            </p:txEl>
                                          </p:spTgt>
                                        </p:tgtEl>
                                        <p:attrNameLst>
                                          <p:attrName>style.visibility</p:attrName>
                                        </p:attrNameLst>
                                      </p:cBhvr>
                                      <p:to>
                                        <p:strVal val="visible"/>
                                      </p:to>
                                    </p:set>
                                    <p:animEffect transition="in" filter="blinds(horizontal)">
                                      <p:cBhvr>
                                        <p:cTn id="15" dur="1000"/>
                                        <p:tgtEl>
                                          <p:spTgt spid="76803">
                                            <p:txEl>
                                              <p:pRg st="2" end="2"/>
                                            </p:txEl>
                                          </p:spTgt>
                                        </p:tgtEl>
                                      </p:cBhvr>
                                    </p:animEffect>
                                  </p:childTnLst>
                                </p:cTn>
                              </p:par>
                            </p:childTnLst>
                          </p:cTn>
                        </p:par>
                        <p:par>
                          <p:cTn id="16" fill="hold" nodeType="afterGroup">
                            <p:stCondLst>
                              <p:cond delay="3000"/>
                            </p:stCondLst>
                            <p:childTnLst>
                              <p:par>
                                <p:cTn id="17" presetID="3" presetClass="entr" presetSubtype="10" fill="hold" nodeType="afterEffect">
                                  <p:stCondLst>
                                    <p:cond delay="0"/>
                                  </p:stCondLst>
                                  <p:childTnLst>
                                    <p:set>
                                      <p:cBhvr>
                                        <p:cTn id="18" dur="1" fill="hold">
                                          <p:stCondLst>
                                            <p:cond delay="0"/>
                                          </p:stCondLst>
                                        </p:cTn>
                                        <p:tgtEl>
                                          <p:spTgt spid="76803">
                                            <p:txEl>
                                              <p:pRg st="3" end="3"/>
                                            </p:txEl>
                                          </p:spTgt>
                                        </p:tgtEl>
                                        <p:attrNameLst>
                                          <p:attrName>style.visibility</p:attrName>
                                        </p:attrNameLst>
                                      </p:cBhvr>
                                      <p:to>
                                        <p:strVal val="visible"/>
                                      </p:to>
                                    </p:set>
                                    <p:animEffect transition="in" filter="blinds(horizontal)">
                                      <p:cBhvr>
                                        <p:cTn id="19" dur="1000"/>
                                        <p:tgtEl>
                                          <p:spTgt spid="768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283</TotalTime>
  <Words>678</Words>
  <Application>Microsoft Office PowerPoint</Application>
  <PresentationFormat>Экран (4:3)</PresentationFormat>
  <Paragraphs>57</Paragraphs>
  <Slides>11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Arial</vt:lpstr>
      <vt:lpstr>Wingdings</vt:lpstr>
      <vt:lpstr>Calibri</vt:lpstr>
      <vt:lpstr>Arial Black</vt:lpstr>
      <vt:lpstr>Times New Roman</vt:lpstr>
      <vt:lpstr>Arial Narrow</vt:lpstr>
      <vt:lpstr>Пиксел</vt:lpstr>
      <vt:lpstr>Ядерное оружие</vt:lpstr>
      <vt:lpstr>    Содержание:</vt:lpstr>
      <vt:lpstr> Справка:  </vt:lpstr>
      <vt:lpstr>    Характеристика ядерных взрывов:</vt:lpstr>
      <vt:lpstr>   Виды ядерных взрывов:</vt:lpstr>
      <vt:lpstr>    Хиросима и Нагасаки:</vt:lpstr>
      <vt:lpstr>   Ядерные взрывы в   Хиросиме и Нагасаки.</vt:lpstr>
      <vt:lpstr>Презентация PowerPoint</vt:lpstr>
      <vt:lpstr>   Заключение:</vt:lpstr>
      <vt:lpstr>    </vt:lpstr>
      <vt:lpstr>Использованная литература:</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Ядерное оружие</dc:title>
  <dc:creator>Жанна</dc:creator>
  <cp:lastModifiedBy>admin</cp:lastModifiedBy>
  <cp:revision>11</cp:revision>
  <dcterms:created xsi:type="dcterms:W3CDTF">2007-12-26T13:18:45Z</dcterms:created>
  <dcterms:modified xsi:type="dcterms:W3CDTF">2015-04-08T14:04:11Z</dcterms:modified>
</cp:coreProperties>
</file>