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434529-499E-412B-BE55-B9310022D0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912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212D8B-6605-4BA2-B7F1-38FE479841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0774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346AC-450B-4B23-A262-86AB61D853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7890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80916D-7B85-4F03-AE8E-E096223F22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8861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637247-3274-4D23-9AF0-CCB7339BBC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179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EF77FA-338A-4DCD-B500-79FA52DFCD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1720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0F0CDA-29BA-4490-9FAE-C7109C6302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110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623D5D-ED4F-4353-9857-56C459543D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097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482CC7-09AA-44C0-82D8-4769D3FD8E8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095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C1771C-A5A6-46C6-9AB0-2EAEF00266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9449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94C15C-F426-470B-86C1-97BF4945D15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1251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C1B1EA-5B6B-4EE4-9ECE-2BD94E94DE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0384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74EA5F-EF21-453A-BAB8-61A200C349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39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9AF6D2-D7A0-4243-9B42-53CA991174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148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E7520B7-09A8-46B7-A638-9EA54C96D22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/>
          <a:lstStyle/>
          <a:p>
            <a:pPr eaLnBrk="1" hangingPunct="1"/>
            <a:r>
              <a:rPr lang="ru-RU" altLang="ru-RU" smtClean="0"/>
              <a:t>Болезнь Марека</a:t>
            </a: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667000"/>
            <a:ext cx="7772400" cy="31242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ru-RU" altLang="ru-RU" sz="2000" smtClean="0"/>
              <a:t>Высококонтагиозное заболевание птиц отряда куриных, протекающее в трёх формах: невральной, глазной и в виде опухолей. Возбудителем заболевания является вирус семейства Heкresvirus, удаётся культивировать на куриных эмбрионахна хорионаллантоисной оболочке в виде плотных очагов, в клеточной культуре с образованием микроскопических телец-включений. У выведенных цыплят имеется трансовариальный иммунитет. Основной путь распространения возбудителя - аэрогенный.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Бронхит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Вирусное контагиозное заболевание кур всех возрастов. Регистрируют при различных технологиях содержания птицы. Возбудитель относится к группе коронавирусов, который удаётся пассировать на куриных эмбрионах и в клеточной культуре ткани. Различают несколько штаммов возбудителя (около 30 серотипов).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altLang="ru-RU" sz="24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Перенос возможен аэрогенно при контакте, трансовариально. Переболевшая птица остаётся носителем вируса до 50-100 дней после заражения. Наблюдается и латентное течение инфекции, которое осложняется за счёт возбудителей колибактериоза, респираторного микоплазмоза.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title"/>
          </p:nvPr>
        </p:nvSpPr>
        <p:spPr>
          <a:xfrm>
            <a:off x="3581400" y="274638"/>
            <a:ext cx="5105400" cy="4297362"/>
          </a:xfrm>
        </p:spPr>
        <p:txBody>
          <a:bodyPr/>
          <a:lstStyle/>
          <a:p>
            <a:pPr algn="l" eaLnBrk="1" hangingPunct="1"/>
            <a:r>
              <a:rPr lang="ru-RU" altLang="ru-RU" sz="1400" b="1" smtClean="0">
                <a:latin typeface="Times New Roman" panose="02020603050405020304" pitchFamily="18" charset="0"/>
              </a:rPr>
              <a:t>Клиническая картина</a:t>
            </a:r>
            <a:br>
              <a:rPr lang="ru-RU" altLang="ru-RU" sz="1400" b="1" smtClean="0">
                <a:latin typeface="Times New Roman" panose="02020603050405020304" pitchFamily="18" charset="0"/>
              </a:rPr>
            </a:br>
            <a:r>
              <a:rPr lang="ru-RU" altLang="ru-RU" sz="1400" smtClean="0">
                <a:latin typeface="Times New Roman" panose="02020603050405020304" pitchFamily="18" charset="0"/>
              </a:rPr>
              <a:t>Инкубационный период продолжается от 1 до 5 дней. У больной птицы отмечается угнетение, внезапная потеря аппетита, одышка, хрипы, кашель, чихание, серозный конъюнктивит, ринит. Высокая заболеваемость, смертность достигает 25%. Заражение в возрасте до 2-х недель приводит к задержке роста яичника и яйцевода. При заражении взрослых кур происходит резкое падение яичной продуктивности на 35-50%, яйца с водянистым содержимым, нарушенной скорлупой. При инфантилизме яичника и яйцевода нарушается формирование яиц.</a:t>
            </a:r>
          </a:p>
        </p:txBody>
      </p:sp>
      <p:sp>
        <p:nvSpPr>
          <p:cNvPr id="12291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5791200"/>
            <a:ext cx="6858000" cy="71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1400" smtClean="0">
                <a:latin typeface="Times New Roman" panose="02020603050405020304" pitchFamily="18" charset="0"/>
              </a:rPr>
              <a:t>Трахеит при инфекционном бронхите кур</a:t>
            </a:r>
          </a:p>
        </p:txBody>
      </p:sp>
      <p:pic>
        <p:nvPicPr>
          <p:cNvPr id="12292" name="Picture 11" descr="1166530859-1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838200"/>
            <a:ext cx="2765425" cy="47005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altLang="ru-RU" sz="1400" smtClean="0">
                <a:latin typeface="Times New Roman" panose="02020603050405020304" pitchFamily="18" charset="0"/>
              </a:rPr>
              <a:t>Фибринозный трахеит при инфекционном бронхите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4038600" cy="182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400" b="1" smtClean="0">
                <a:latin typeface="Times New Roman" panose="02020603050405020304" pitchFamily="18" charset="0"/>
              </a:rPr>
              <a:t>Патоморфология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400" smtClean="0">
                <a:latin typeface="Times New Roman" panose="02020603050405020304" pitchFamily="18" charset="0"/>
              </a:rPr>
              <a:t>На вскрытии отмечают отечность трахеи, катарально-геморрагическое воспаление слизистой оболочки носа и головы, катаральная пневмония, перибронхит, аэросаккулит. В местах бифуркации бронхов находят слизистые пробки. У взрослой птицы обнаруживают атрофию яйцевых фолликулов, сальпингиты, нефрозонефрит.</a:t>
            </a:r>
          </a:p>
        </p:txBody>
      </p:sp>
      <p:pic>
        <p:nvPicPr>
          <p:cNvPr id="13316" name="Picture 7" descr="1166530859-2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67200" y="1143000"/>
            <a:ext cx="4314825" cy="2406650"/>
          </a:xfrm>
          <a:noFill/>
        </p:spPr>
      </p:pic>
      <p:pic>
        <p:nvPicPr>
          <p:cNvPr id="13317" name="Picture 9" descr="1166530859-4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3581400"/>
            <a:ext cx="4495800" cy="2355850"/>
          </a:xfrm>
          <a:noFill/>
        </p:spPr>
      </p:pic>
      <p:sp>
        <p:nvSpPr>
          <p:cNvPr id="13318" name="Text Box 10"/>
          <p:cNvSpPr txBox="1">
            <a:spLocks noChangeArrowheads="1"/>
          </p:cNvSpPr>
          <p:nvPr/>
        </p:nvSpPr>
        <p:spPr bwMode="auto">
          <a:xfrm>
            <a:off x="685800" y="5867400"/>
            <a:ext cx="449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latin typeface="Times New Roman" panose="02020603050405020304" pitchFamily="18" charset="0"/>
              </a:rPr>
              <a:t>Фибринозная закупорка трахеи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533400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1400" smtClean="0">
                <a:latin typeface="Times New Roman" panose="02020603050405020304" pitchFamily="18" charset="0"/>
              </a:rPr>
              <a:t>Изменение скорлупы яиц при инфекционном бронхите</a:t>
            </a:r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381000"/>
            <a:ext cx="7620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1400" b="1" smtClean="0">
                <a:latin typeface="Times New Roman" panose="02020603050405020304" pitchFamily="18" charset="0"/>
              </a:rPr>
              <a:t>Диагностика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1400" smtClean="0">
                <a:latin typeface="Times New Roman" panose="02020603050405020304" pitchFamily="18" charset="0"/>
              </a:rPr>
              <a:t>Учитывают эпизоотологические данные, патологоанатомические изменения. Для диагноза на инфекционный бронхит необходимо выделение возбудителя и его культивирование, в реакции преципитации - увеличение уровня специфических антител в сыворотках крови в отношении известного штамма вируса ИБ, используемого в качестве антигена.</a:t>
            </a:r>
          </a:p>
        </p:txBody>
      </p:sp>
      <p:pic>
        <p:nvPicPr>
          <p:cNvPr id="14340" name="Picture 10" descr="1166530859-31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2057400"/>
            <a:ext cx="2830513" cy="2971800"/>
          </a:xfrm>
          <a:noFill/>
        </p:spPr>
      </p:pic>
      <p:pic>
        <p:nvPicPr>
          <p:cNvPr id="14341" name="Picture 11" descr="1166530859-32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2133600"/>
            <a:ext cx="3286125" cy="29622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1782762"/>
          </a:xfrm>
        </p:spPr>
        <p:txBody>
          <a:bodyPr/>
          <a:lstStyle/>
          <a:p>
            <a:pPr eaLnBrk="1" hangingPunct="1"/>
            <a:r>
              <a:rPr lang="ru-RU" altLang="ru-RU" sz="1400" smtClean="0">
                <a:latin typeface="Times New Roman" panose="02020603050405020304" pitchFamily="18" charset="0"/>
              </a:rPr>
              <a:t>Клиническая картина.</a:t>
            </a:r>
            <a:br>
              <a:rPr lang="ru-RU" altLang="ru-RU" sz="1400" smtClean="0">
                <a:latin typeface="Times New Roman" panose="02020603050405020304" pitchFamily="18" charset="0"/>
              </a:rPr>
            </a:br>
            <a:r>
              <a:rPr lang="ru-RU" altLang="ru-RU" sz="1400" smtClean="0">
                <a:latin typeface="Times New Roman" panose="02020603050405020304" pitchFamily="18" charset="0"/>
              </a:rPr>
              <a:t>Инкубационный период зависит от возраста птицы и варьирует от 2 до 16 недель. Возникают прогрессирующий парез или паралич ног, крыльев, шеи, зоба, некоординированные движения, затрудненная походка до полного паралича и скручивания пальцев ног.</a:t>
            </a:r>
            <a:br>
              <a:rPr lang="ru-RU" altLang="ru-RU" sz="1400" smtClean="0">
                <a:latin typeface="Times New Roman" panose="02020603050405020304" pitchFamily="18" charset="0"/>
              </a:rPr>
            </a:br>
            <a:r>
              <a:rPr lang="ru-RU" altLang="ru-RU" sz="1400" smtClean="0">
                <a:latin typeface="Times New Roman" panose="02020603050405020304" pitchFamily="18" charset="0"/>
              </a:rPr>
              <a:t>Вследствие паралич отмечают скованные движения, слабость, исхудание. Заболеваемость и смертность достигают 10%, при тяжелом течении болезни – 50% более. В случае поражении нервов мышечного желудка происходит его атрофия, что ведет к быстрой гибели птицы. У взрослых кур характерным признаком является иридоциклит с деформацией глазного зрачка, депигментация радужной оболочки.</a:t>
            </a: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5181600"/>
            <a:ext cx="8229600" cy="944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1200" smtClean="0"/>
              <a:t>Поражение кишечника                                                                             Нодулярный опухолевый процесс в печени</a:t>
            </a:r>
          </a:p>
        </p:txBody>
      </p:sp>
      <p:pic>
        <p:nvPicPr>
          <p:cNvPr id="3076" name="Picture 8" descr="нодулярный опухолевый процесс в печени при болезни Марека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0" y="2057400"/>
            <a:ext cx="2381250" cy="2990850"/>
          </a:xfrm>
          <a:noFill/>
        </p:spPr>
      </p:pic>
      <p:pic>
        <p:nvPicPr>
          <p:cNvPr id="3077" name="Picture 11" descr="поражение кишечника при болезни Марека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667000"/>
            <a:ext cx="4762500" cy="20955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6"/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8991600" cy="228600"/>
          </a:xfrm>
        </p:spPr>
        <p:txBody>
          <a:bodyPr/>
          <a:lstStyle/>
          <a:p>
            <a:pPr algn="l" eaLnBrk="1" hangingPunct="1"/>
            <a:r>
              <a:rPr lang="ru-RU" altLang="ru-RU" sz="1200" smtClean="0"/>
              <a:t>    Поражение печени                                                             Поражение поджелудочной железы и двенадцатиперстной кишки</a:t>
            </a:r>
          </a:p>
        </p:txBody>
      </p:sp>
      <p:pic>
        <p:nvPicPr>
          <p:cNvPr id="4099" name="Picture 14" descr="поражение печени при болезни Марека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" y="914400"/>
            <a:ext cx="3394075" cy="2185988"/>
          </a:xfrm>
          <a:noFill/>
        </p:spPr>
      </p:pic>
      <p:pic>
        <p:nvPicPr>
          <p:cNvPr id="4100" name="Picture 13" descr="паралитическая форма болезни Марека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90800" y="4038600"/>
            <a:ext cx="3733800" cy="2187575"/>
          </a:xfrm>
          <a:noFill/>
        </p:spPr>
      </p:pic>
      <p:sp>
        <p:nvSpPr>
          <p:cNvPr id="4101" name="Rectangle 17"/>
          <p:cNvSpPr>
            <a:spLocks noGrp="1" noChangeArrowheads="1"/>
          </p:cNvSpPr>
          <p:nvPr>
            <p:ph type="body" sz="half" idx="3"/>
          </p:nvPr>
        </p:nvSpPr>
        <p:spPr>
          <a:xfrm>
            <a:off x="2438400" y="6400800"/>
            <a:ext cx="4038600" cy="258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200" smtClean="0"/>
              <a:t>Паралитическая форма</a:t>
            </a:r>
          </a:p>
        </p:txBody>
      </p:sp>
      <p:pic>
        <p:nvPicPr>
          <p:cNvPr id="4102" name="Picture 15" descr="поражение поджелудочной железы и двенадцатиперстной кишки при болезни Марека"/>
          <p:cNvPicPr>
            <a:picLocks noChangeAspect="1" noChangeArrowheads="1"/>
          </p:cNvPicPr>
          <p:nvPr>
            <p:ph sz="half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914400"/>
            <a:ext cx="4038600" cy="24145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1400" smtClean="0"/>
              <a:t>Патоморфология</a:t>
            </a:r>
            <a:br>
              <a:rPr lang="ru-RU" altLang="ru-RU" sz="1400" smtClean="0"/>
            </a:br>
            <a:r>
              <a:rPr lang="ru-RU" altLang="ru-RU" sz="1400" smtClean="0"/>
              <a:t>Инфильтрация паренхиматозный органов, отечновоспалительная дегенерация нервов. В печени, легких, селезенке, почках, сердце находятся множественные сливающиеся опухоли.</a:t>
            </a:r>
            <a:r>
              <a:rPr lang="ru-RU" altLang="ru-RU" sz="4000" smtClean="0"/>
              <a:t> </a:t>
            </a:r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5638800"/>
            <a:ext cx="8229600" cy="487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1200" smtClean="0">
                <a:latin typeface="Times New Roman" panose="02020603050405020304" pitchFamily="18" charset="0"/>
              </a:rPr>
              <a:t>Окулярная форма болезни Марека</a:t>
            </a:r>
            <a:r>
              <a:rPr lang="ru-RU" altLang="ru-RU" sz="1200" smtClean="0"/>
              <a:t>                                           </a:t>
            </a:r>
            <a:r>
              <a:rPr lang="ru-RU" altLang="ru-RU" sz="1600" smtClean="0">
                <a:latin typeface="Times New Roman" panose="02020603050405020304" pitchFamily="18" charset="0"/>
              </a:rPr>
              <a:t>Гистология кожи при болезни Марека</a:t>
            </a:r>
          </a:p>
        </p:txBody>
      </p:sp>
      <p:pic>
        <p:nvPicPr>
          <p:cNvPr id="5124" name="Picture 8" descr="окулярная форма болезни Марека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855788"/>
            <a:ext cx="4038600" cy="2665412"/>
          </a:xfrm>
          <a:noFill/>
        </p:spPr>
      </p:pic>
      <p:pic>
        <p:nvPicPr>
          <p:cNvPr id="5125" name="Picture 9" descr="1166530862-8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881188"/>
            <a:ext cx="4114800" cy="27146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1600" smtClean="0"/>
              <a:t>Диагностика</a:t>
            </a:r>
            <a:br>
              <a:rPr lang="ru-RU" altLang="ru-RU" sz="1600" smtClean="0"/>
            </a:br>
            <a:r>
              <a:rPr lang="ru-RU" altLang="ru-RU" sz="1600" smtClean="0"/>
              <a:t>Диагноз ставится на основании эпизоотологических данных, клинической картины, патофорфологии, гистологии, серологии (паципитации в агаровый гель и имуунофлуоресценции). При дифференциальном диагнозе необходимо исключить лейкоз, энцефаломиелит, инфекционный синовит, гиповитасиноз В, гиповитасиноз Е, перозис.</a:t>
            </a:r>
          </a:p>
        </p:txBody>
      </p:sp>
      <p:sp>
        <p:nvSpPr>
          <p:cNvPr id="6147" name="Rectangle 10"/>
          <p:cNvSpPr>
            <a:spLocks noGrp="1" noChangeArrowheads="1"/>
          </p:cNvSpPr>
          <p:nvPr>
            <p:ph type="body" sz="half" idx="3"/>
          </p:nvPr>
        </p:nvSpPr>
        <p:spPr>
          <a:xfrm>
            <a:off x="533400" y="5715000"/>
            <a:ext cx="8153400" cy="4111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1200" smtClean="0"/>
              <a:t>Поражение нерва                                                                             Поражение Фабрициевой сумки</a:t>
            </a:r>
          </a:p>
        </p:txBody>
      </p:sp>
      <p:pic>
        <p:nvPicPr>
          <p:cNvPr id="6148" name="Picture 11" descr="1166530862-9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8663" y="2514600"/>
            <a:ext cx="3343275" cy="2185988"/>
          </a:xfrm>
          <a:noFill/>
        </p:spPr>
      </p:pic>
      <p:pic>
        <p:nvPicPr>
          <p:cNvPr id="6149" name="Picture 12" descr="1166530862-10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26038" y="2514600"/>
            <a:ext cx="3386137" cy="21875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914400"/>
          </a:xfrm>
        </p:spPr>
        <p:txBody>
          <a:bodyPr/>
          <a:lstStyle/>
          <a:p>
            <a:pPr algn="l" eaLnBrk="1" hangingPunct="1"/>
            <a:r>
              <a:rPr lang="ru-RU" altLang="ru-RU" sz="1200" smtClean="0"/>
              <a:t>Поражение сердца                                                                             Воспаление бедренного нерва                                                           </a:t>
            </a:r>
          </a:p>
        </p:txBody>
      </p:sp>
      <p:pic>
        <p:nvPicPr>
          <p:cNvPr id="7171" name="Picture 7" descr="1166530862-11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828800"/>
            <a:ext cx="4419600" cy="2873375"/>
          </a:xfrm>
          <a:noFill/>
        </p:spPr>
      </p:pic>
      <p:pic>
        <p:nvPicPr>
          <p:cNvPr id="7172" name="Picture 8" descr="1166530862-7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1752600"/>
            <a:ext cx="3581400" cy="29654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pPr eaLnBrk="1" hangingPunct="1"/>
            <a:r>
              <a:rPr lang="ru-RU" altLang="ru-RU" smtClean="0"/>
              <a:t>Ларинготрахеит</a:t>
            </a:r>
          </a:p>
        </p:txBody>
      </p:sp>
      <p:sp>
        <p:nvSpPr>
          <p:cNvPr id="8195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057400"/>
            <a:ext cx="7924800" cy="35814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ru-RU" altLang="ru-RU" sz="1800" smtClean="0"/>
              <a:t>Относится к группе ГЕРПЕС вирусов. 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800" smtClean="0"/>
              <a:t>Болеют куры всех возрастов и пород, фазаны и индейки. 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800" smtClean="0"/>
              <a:t>Заражение птицы происходит главным образом воздушным путем. Источник инфекции — трупы, тушки вынужденно убитой, больной птицы, тара, помет, вода питьевая и предметы ухода, подстилочный материал, загрязненные выделениями больной птицы. ИЛТ может передаваться механическим путем через загрязненные выделениями больных птиц обувь и одежду ухаживающего персонала, дикой птицей, крысами и домашними животными. </a:t>
            </a:r>
          </a:p>
          <a:p>
            <a:pPr algn="l" eaLnBrk="1" hangingPunct="1">
              <a:lnSpc>
                <a:spcPct val="80000"/>
              </a:lnSpc>
            </a:pPr>
            <a:r>
              <a:rPr lang="ru-RU" altLang="ru-RU" sz="1800" smtClean="0"/>
              <a:t>Проникает через слизистую верхних дыхательных путей и ротовой полости. При высокопатогенном вирусе птица гибнет от удушья. Через кровь, разносится по всему организму и далее остаётся в клетках конъюнктивы ( глаз) и клоаки.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altLang="ru-RU" sz="1400" smtClean="0">
                <a:latin typeface="Times New Roman" panose="02020603050405020304" pitchFamily="18" charset="0"/>
              </a:rPr>
              <a:t>В трахее образуется слизисто-казеозная пробка грязно-серого цвета, которая, увеличиваясь в размерах, закрывает просвет трахеи и птица гибнет от удушья.</a:t>
            </a:r>
            <a:r>
              <a:rPr lang="ru-RU" altLang="ru-RU" smtClean="0"/>
              <a:t> 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572000"/>
            <a:ext cx="4038600" cy="1554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1400" smtClean="0">
                <a:latin typeface="Times New Roman" panose="02020603050405020304" pitchFamily="18" charset="0"/>
              </a:rPr>
              <a:t>Признаки ларинготрахеита: угнетенность и отсутствие аппетита у птицы. В дальнейшем появляется кашель и признаки нарушения дыхания. При вдохе птица вытягивает шею, слышен характерный свистящий звук.</a:t>
            </a:r>
            <a:r>
              <a:rPr lang="ru-RU" altLang="ru-RU" sz="1400" smtClean="0"/>
              <a:t> </a:t>
            </a:r>
          </a:p>
        </p:txBody>
      </p:sp>
      <p:pic>
        <p:nvPicPr>
          <p:cNvPr id="9220" name="Picture 6" descr="1166530860-1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1295400"/>
            <a:ext cx="5257800" cy="2057400"/>
          </a:xfrm>
          <a:noFill/>
        </p:spPr>
      </p:pic>
      <p:pic>
        <p:nvPicPr>
          <p:cNvPr id="9221" name="Picture 9" descr="1166530860-2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76875" y="3360738"/>
            <a:ext cx="3209925" cy="26574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1600" smtClean="0"/>
              <a:t>Через раскрытый клюв в гортани просматривается гиперемированная слизистая и фибринозные наложения на ней,</a:t>
            </a:r>
            <a:r>
              <a:rPr lang="ru-RU" altLang="ru-RU" smtClean="0"/>
              <a:t> </a:t>
            </a:r>
          </a:p>
        </p:txBody>
      </p:sp>
      <p:pic>
        <p:nvPicPr>
          <p:cNvPr id="10243" name="Picture 7" descr="img_1-medium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600200"/>
            <a:ext cx="3962400" cy="2971800"/>
          </a:xfrm>
          <a:noFill/>
        </p:spPr>
      </p:pic>
      <p:pic>
        <p:nvPicPr>
          <p:cNvPr id="10244" name="Picture 8" descr="img_3-medium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3200400"/>
            <a:ext cx="4343400" cy="32575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471</Words>
  <Application>Microsoft Office PowerPoint</Application>
  <PresentationFormat>Экран (4:3)</PresentationFormat>
  <Paragraphs>32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Оформление по умолчанию</vt:lpstr>
      <vt:lpstr>Болезнь Марека</vt:lpstr>
      <vt:lpstr>Клиническая картина. Инкубационный период зависит от возраста птицы и варьирует от 2 до 16 недель. Возникают прогрессирующий парез или паралич ног, крыльев, шеи, зоба, некоординированные движения, затрудненная походка до полного паралича и скручивания пальцев ног. Вследствие паралич отмечают скованные движения, слабость, исхудание. Заболеваемость и смертность достигают 10%, при тяжелом течении болезни – 50% более. В случае поражении нервов мышечного желудка происходит его атрофия, что ведет к быстрой гибели птицы. У взрослых кур характерным признаком является иридоциклит с деформацией глазного зрачка, депигментация радужной оболочки.</vt:lpstr>
      <vt:lpstr>    Поражение печени                                                             Поражение поджелудочной железы и двенадцатиперстной кишки</vt:lpstr>
      <vt:lpstr>Патоморфология Инфильтрация паренхиматозный органов, отечновоспалительная дегенерация нервов. В печени, легких, селезенке, почках, сердце находятся множественные сливающиеся опухоли. </vt:lpstr>
      <vt:lpstr>Диагностика Диагноз ставится на основании эпизоотологических данных, клинической картины, патофорфологии, гистологии, серологии (паципитации в агаровый гель и имуунофлуоресценции). При дифференциальном диагнозе необходимо исключить лейкоз, энцефаломиелит, инфекционный синовит, гиповитасиноз В, гиповитасиноз Е, перозис.</vt:lpstr>
      <vt:lpstr>Поражение сердца                                                                             Воспаление бедренного нерва                                                           </vt:lpstr>
      <vt:lpstr>Ларинготрахеит</vt:lpstr>
      <vt:lpstr>В трахее образуется слизисто-казеозная пробка грязно-серого цвета, которая, увеличиваясь в размерах, закрывает просвет трахеи и птица гибнет от удушья. </vt:lpstr>
      <vt:lpstr>Через раскрытый клюв в гортани просматривается гиперемированная слизистая и фибринозные наложения на ней, </vt:lpstr>
      <vt:lpstr>Бронхит</vt:lpstr>
      <vt:lpstr>Клиническая картина Инкубационный период продолжается от 1 до 5 дней. У больной птицы отмечается угнетение, внезапная потеря аппетита, одышка, хрипы, кашель, чихание, серозный конъюнктивит, ринит. Высокая заболеваемость, смертность достигает 25%. Заражение в возрасте до 2-х недель приводит к задержке роста яичника и яйцевода. При заражении взрослых кур происходит резкое падение яичной продуктивности на 35-50%, яйца с водянистым содержимым, нарушенной скорлупой. При инфантилизме яичника и яйцевода нарушается формирование яиц.</vt:lpstr>
      <vt:lpstr>Фибринозный трахеит при инфекционном бронхите</vt:lpstr>
      <vt:lpstr>Изменение скорлупы яиц при инфекционном бронхите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Максим</dc:creator>
  <cp:lastModifiedBy>admin</cp:lastModifiedBy>
  <cp:revision>3</cp:revision>
  <cp:lastPrinted>1601-01-01T00:00:00Z</cp:lastPrinted>
  <dcterms:created xsi:type="dcterms:W3CDTF">1601-01-01T00:00:00Z</dcterms:created>
  <dcterms:modified xsi:type="dcterms:W3CDTF">2015-04-08T15:32:42Z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