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2" r:id="rId3"/>
    <p:sldId id="284" r:id="rId4"/>
    <p:sldId id="286" r:id="rId5"/>
    <p:sldId id="287" r:id="rId6"/>
    <p:sldId id="285" r:id="rId7"/>
    <p:sldId id="258" r:id="rId8"/>
    <p:sldId id="288" r:id="rId9"/>
    <p:sldId id="289" r:id="rId10"/>
    <p:sldId id="290" r:id="rId11"/>
    <p:sldId id="291" r:id="rId12"/>
    <p:sldId id="292" r:id="rId13"/>
    <p:sldId id="278" r:id="rId14"/>
    <p:sldId id="279" r:id="rId15"/>
    <p:sldId id="280" r:id="rId16"/>
    <p:sldId id="281" r:id="rId17"/>
    <p:sldId id="293" r:id="rId18"/>
    <p:sldId id="294" r:id="rId19"/>
    <p:sldId id="271" r:id="rId20"/>
    <p:sldId id="29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70E93"/>
    <a:srgbClr val="1D0A90"/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4" autoAdjust="0"/>
    <p:restoredTop sz="94700" autoAdjust="0"/>
  </p:normalViewPr>
  <p:slideViewPr>
    <p:cSldViewPr>
      <p:cViewPr varScale="1">
        <p:scale>
          <a:sx n="43" d="100"/>
          <a:sy n="43" d="100"/>
        </p:scale>
        <p:origin x="128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650DC5BC-4F75-437A-A6FC-70CFA45566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9119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Нажмите кнопку, чтобы изменить стили основного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09311E2D-BB1F-4A8F-948C-F9BF301D90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0128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cifair_fro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905000" y="685800"/>
            <a:ext cx="6477000" cy="17526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Нажмите кнопку, чтобы изменить стиль основного заголовка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Нажмите кнопку, чтобы изменить стили основного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507E064F-7AF1-4B4B-94CF-7665BFFA66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437352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6D2C8B-E90E-4AE4-BFE2-B2FCD3F055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141000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838200"/>
            <a:ext cx="22860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838200"/>
            <a:ext cx="6705600" cy="518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A6DA8E-8CDD-4BCE-A5F9-6523331B7E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696691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38200"/>
            <a:ext cx="91440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0" y="2667000"/>
            <a:ext cx="4419600" cy="3352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2667000"/>
            <a:ext cx="4419600" cy="3352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6FDCE7-274D-466A-AB77-0CDFE076FC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373088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857B39-002F-4BD4-BE7C-17C27FE9FDB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224703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87722D-CD62-4B49-ACC1-8287E46FE9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60310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D3CF58-576A-4AB2-ADC0-1F98BACD38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977462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F9915F-9E48-414F-B4E1-87621432525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015976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42D1-2329-4875-8E60-F980B02441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305492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7A711-543A-4CCB-8C2F-AFA06D9BB8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15430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BBA0B-1202-49AB-8C5E-F9FF14EEAC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792156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43F804-34C4-4C01-B2C5-D0F86EF5D7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757363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cifair_INSID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838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Нажмите кнопку, чтобы изменить стиль основного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667000"/>
            <a:ext cx="8991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Нажмите кнопку, чтобы изменить стили основного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031B1A9B-F689-488E-844A-80A495DCBE1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50536" name="Rectangle 8"/>
          <p:cNvSpPr>
            <a:spLocks noChangeArrowheads="1"/>
          </p:cNvSpPr>
          <p:nvPr/>
        </p:nvSpPr>
        <p:spPr bwMode="auto">
          <a:xfrm>
            <a:off x="1114425" y="1609725"/>
            <a:ext cx="6934200" cy="19050"/>
          </a:xfrm>
          <a:prstGeom prst="rect">
            <a:avLst/>
          </a:prstGeom>
          <a:solidFill>
            <a:srgbClr val="80808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anose="05000000000000000000" pitchFamily="2" charset="2"/>
        <a:buChar char="§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anose="05000000000000000000" pitchFamily="2" charset="2"/>
        <a:buChar char="§"/>
        <a:defRPr sz="1700">
          <a:solidFill>
            <a:schemeClr val="tx2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anose="05000000000000000000" pitchFamily="2" charset="2"/>
        <a:buChar char="§"/>
        <a:defRPr sz="1600">
          <a:solidFill>
            <a:schemeClr val="tx2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anose="05000000000000000000" pitchFamily="2" charset="2"/>
        <a:buChar char="§"/>
        <a:defRPr sz="1500">
          <a:solidFill>
            <a:schemeClr val="tx2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anose="05000000000000000000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ctr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ctr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ctr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ctr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288" y="620713"/>
            <a:ext cx="7956550" cy="2087562"/>
          </a:xfrm>
        </p:spPr>
        <p:txBody>
          <a:bodyPr/>
          <a:lstStyle/>
          <a:p>
            <a:pPr eaLnBrk="1" hangingPunct="1"/>
            <a:r>
              <a:rPr lang="ru-RU" altLang="ru-RU" sz="4800" i="1" smtClean="0">
                <a:latin typeface="Century Schoolbook" pitchFamily="18" charset="0"/>
              </a:rPr>
              <a:t>Углеводы. Глюкоза-представитель моносахаридов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209800"/>
            <a:ext cx="6477000" cy="6429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2800" smtClean="0"/>
          </a:p>
          <a:p>
            <a:pPr eaLnBrk="1" hangingPunct="1">
              <a:lnSpc>
                <a:spcPct val="80000"/>
              </a:lnSpc>
            </a:pPr>
            <a:endParaRPr lang="ru-RU" altLang="ru-RU" sz="2800" smtClean="0"/>
          </a:p>
        </p:txBody>
      </p:sp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4787900" y="2852738"/>
            <a:ext cx="403225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r>
              <a:rPr lang="ru-RU" altLang="ru-RU" sz="2400" b="1" i="1">
                <a:solidFill>
                  <a:schemeClr val="tx2"/>
                </a:solidFill>
              </a:rPr>
              <a:t>«Химик не такой должен быть,</a:t>
            </a:r>
            <a:br>
              <a:rPr lang="ru-RU" altLang="ru-RU" sz="2400" b="1" i="1">
                <a:solidFill>
                  <a:schemeClr val="tx2"/>
                </a:solidFill>
              </a:rPr>
            </a:br>
            <a:r>
              <a:rPr lang="ru-RU" altLang="ru-RU" sz="2400" b="1" i="1">
                <a:solidFill>
                  <a:schemeClr val="tx2"/>
                </a:solidFill>
              </a:rPr>
              <a:t>который дальше дыму и пеплу ничего не видит, </a:t>
            </a:r>
            <a:br>
              <a:rPr lang="ru-RU" altLang="ru-RU" sz="2400" b="1" i="1">
                <a:solidFill>
                  <a:schemeClr val="tx2"/>
                </a:solidFill>
              </a:rPr>
            </a:br>
            <a:r>
              <a:rPr lang="ru-RU" altLang="ru-RU" sz="2400" b="1" i="1">
                <a:solidFill>
                  <a:schemeClr val="tx2"/>
                </a:solidFill>
              </a:rPr>
              <a:t>а такой, который на основании опытных данных</a:t>
            </a:r>
            <a:br>
              <a:rPr lang="ru-RU" altLang="ru-RU" sz="2400" b="1" i="1">
                <a:solidFill>
                  <a:schemeClr val="tx2"/>
                </a:solidFill>
              </a:rPr>
            </a:br>
            <a:r>
              <a:rPr lang="ru-RU" altLang="ru-RU" sz="2400" b="1" i="1">
                <a:solidFill>
                  <a:schemeClr val="tx2"/>
                </a:solidFill>
              </a:rPr>
              <a:t>может делать теоретические выводы»</a:t>
            </a:r>
            <a:endParaRPr lang="ru-RU" altLang="ru-RU" sz="2400" b="1">
              <a:solidFill>
                <a:schemeClr val="tx2"/>
              </a:solidFill>
            </a:endParaRPr>
          </a:p>
          <a:p>
            <a:r>
              <a:rPr lang="ru-RU" altLang="ru-RU" sz="2400" b="1">
                <a:solidFill>
                  <a:schemeClr val="tx2"/>
                </a:solidFill>
              </a:rPr>
              <a:t>М.В.Ломоносов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72400" cy="1143000"/>
          </a:xfrm>
        </p:spPr>
        <p:txBody>
          <a:bodyPr/>
          <a:lstStyle/>
          <a:p>
            <a:pPr eaLnBrk="1" hangingPunct="1"/>
            <a:r>
              <a:rPr lang="ru-RU" altLang="ru-RU" sz="4000" b="1" i="1" smtClean="0">
                <a:latin typeface="Century Schoolbook" pitchFamily="18" charset="0"/>
              </a:rPr>
              <a:t>Химический эксперимент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604250" cy="6492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i="1" smtClean="0"/>
              <a:t>Какая реакция является качественной на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i="1" smtClean="0"/>
              <a:t>многоатомные спирты? Каким внешним эффектом она сопровождается?</a:t>
            </a:r>
          </a:p>
        </p:txBody>
      </p:sp>
      <p:pic>
        <p:nvPicPr>
          <p:cNvPr id="12292" name="Picture 4" descr="указатель руко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989138"/>
            <a:ext cx="434975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images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4538"/>
            <a:ext cx="71913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827088" y="3284538"/>
            <a:ext cx="7921625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b="1" i="1">
                <a:solidFill>
                  <a:srgbClr val="1D0A90"/>
                </a:solidFill>
                <a:latin typeface="Century Schoolbook" pitchFamily="18" charset="0"/>
              </a:rPr>
              <a:t>Эксперимент №1 : 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b="1" i="1">
                <a:solidFill>
                  <a:srgbClr val="1D0A90"/>
                </a:solidFill>
                <a:latin typeface="Century Schoolbook" pitchFamily="18" charset="0"/>
              </a:rPr>
              <a:t>Взаимодействие раствора глюкозы с гидроксидом меди (</a:t>
            </a:r>
            <a:r>
              <a:rPr lang="en-US" altLang="ru-RU" sz="2800" b="1" i="1">
                <a:solidFill>
                  <a:srgbClr val="1D0A90"/>
                </a:solidFill>
                <a:latin typeface="Century Schoolbook" pitchFamily="18" charset="0"/>
              </a:rPr>
              <a:t>II)</a:t>
            </a:r>
            <a:endParaRPr lang="ru-RU" altLang="ru-RU" sz="2800" b="1" i="1">
              <a:solidFill>
                <a:srgbClr val="1D0A90"/>
              </a:solidFill>
              <a:latin typeface="Century Schoolbook" pitchFamily="18" charset="0"/>
            </a:endParaRPr>
          </a:p>
        </p:txBody>
      </p:sp>
      <p:sp>
        <p:nvSpPr>
          <p:cNvPr id="128007" name="Rectangle 7"/>
          <p:cNvSpPr>
            <a:spLocks noChangeArrowheads="1"/>
          </p:cNvSpPr>
          <p:nvPr/>
        </p:nvSpPr>
        <p:spPr bwMode="auto">
          <a:xfrm>
            <a:off x="539750" y="4652963"/>
            <a:ext cx="8604250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b="1" i="1">
                <a:solidFill>
                  <a:schemeClr val="tx2"/>
                </a:solidFill>
                <a:latin typeface="Century Schoolbook" pitchFamily="18" charset="0"/>
              </a:rPr>
              <a:t>Вывод: 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tx2"/>
                </a:solidFill>
                <a:latin typeface="Century Schoolbook" pitchFamily="18" charset="0"/>
              </a:rPr>
              <a:t>глюкоза является многоатомным спиртом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tx2"/>
                </a:solidFill>
                <a:latin typeface="Century Schoolbook" pitchFamily="18" charset="0"/>
              </a:rPr>
              <a:t>(Одна молекула глюкозы содержит 5 гидроксильных групп (-ОН))</a:t>
            </a:r>
          </a:p>
        </p:txBody>
      </p:sp>
      <p:pic>
        <p:nvPicPr>
          <p:cNvPr id="12296" name="Picture 8" descr="ключ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229225"/>
            <a:ext cx="2857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6" grpId="0"/>
      <p:bldP spid="12800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1006475" y="476250"/>
            <a:ext cx="8137525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b="1" i="1">
                <a:solidFill>
                  <a:srgbClr val="1D0A90"/>
                </a:solidFill>
                <a:latin typeface="Century Schoolbook" pitchFamily="18" charset="0"/>
              </a:rPr>
              <a:t>Эксперимент № 2: 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b="1" i="1">
                <a:solidFill>
                  <a:srgbClr val="1D0A90"/>
                </a:solidFill>
                <a:latin typeface="Century Schoolbook" pitchFamily="18" charset="0"/>
              </a:rPr>
              <a:t>Нагревание раствора из эксперимента № 1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auto">
          <a:xfrm>
            <a:off x="755650" y="1989138"/>
            <a:ext cx="81375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b="1" i="1">
                <a:solidFill>
                  <a:srgbClr val="1D0A90"/>
                </a:solidFill>
                <a:latin typeface="Century Schoolbook" pitchFamily="18" charset="0"/>
              </a:rPr>
              <a:t>Эксперимент № 3: 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b="1" i="1">
                <a:solidFill>
                  <a:srgbClr val="1D0A90"/>
                </a:solidFill>
                <a:latin typeface="Century Schoolbook" pitchFamily="18" charset="0"/>
              </a:rPr>
              <a:t>Взаимодействие раствора глюкозы с аммиачным раствором оксида серебра (</a:t>
            </a:r>
            <a:r>
              <a:rPr lang="en-US" altLang="ru-RU" sz="2800" b="1" i="1">
                <a:solidFill>
                  <a:srgbClr val="1D0A90"/>
                </a:solidFill>
                <a:latin typeface="Century Schoolbook" pitchFamily="18" charset="0"/>
              </a:rPr>
              <a:t>I)</a:t>
            </a:r>
            <a:endParaRPr lang="ru-RU" altLang="ru-RU" sz="2800" b="1" i="1">
              <a:solidFill>
                <a:srgbClr val="1D0A90"/>
              </a:solidFill>
              <a:latin typeface="Century Schoolbook" pitchFamily="18" charset="0"/>
            </a:endParaRPr>
          </a:p>
        </p:txBody>
      </p:sp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468313" y="3644900"/>
            <a:ext cx="813752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tx2"/>
                </a:solidFill>
                <a:latin typeface="Times New Roman" panose="02020603050405020304" pitchFamily="18" charset="0"/>
              </a:rPr>
              <a:t>О наличии какой функциональной группы свидетельствуют данные реакции? Исходя из данных свойств, к какому классу органических соединений можно отнести глюкозу?</a:t>
            </a:r>
          </a:p>
        </p:txBody>
      </p:sp>
      <p:sp>
        <p:nvSpPr>
          <p:cNvPr id="129031" name="Rectangle 7"/>
          <p:cNvSpPr>
            <a:spLocks noChangeArrowheads="1"/>
          </p:cNvSpPr>
          <p:nvPr/>
        </p:nvSpPr>
        <p:spPr bwMode="auto">
          <a:xfrm>
            <a:off x="539750" y="5373688"/>
            <a:ext cx="8137525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b="1" i="1">
                <a:solidFill>
                  <a:schemeClr val="tx2"/>
                </a:solidFill>
                <a:latin typeface="Century Schoolbook" pitchFamily="18" charset="0"/>
              </a:rPr>
              <a:t>Вывод: 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 i="1">
                <a:solidFill>
                  <a:schemeClr val="tx2"/>
                </a:solidFill>
                <a:latin typeface="Century Schoolbook" pitchFamily="18" charset="0"/>
              </a:rPr>
              <a:t>Глюкоза содержит альдегидную группу, и поэтому является альдегидом.</a:t>
            </a:r>
          </a:p>
        </p:txBody>
      </p:sp>
      <p:pic>
        <p:nvPicPr>
          <p:cNvPr id="13318" name="Picture 8" descr="images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475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9" descr="images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0" descr="указатель руко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1163"/>
            <a:ext cx="434975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1" descr="ключ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05488"/>
            <a:ext cx="2857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9" grpId="0"/>
      <p:bldP spid="129030" grpId="0"/>
      <p:bldP spid="1290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pPr eaLnBrk="1" hangingPunct="1"/>
            <a:r>
              <a:rPr lang="ru-RU" altLang="ru-RU" sz="2800" i="1" smtClean="0">
                <a:latin typeface="Century Schoolbook" pitchFamily="18" charset="0"/>
              </a:rPr>
              <a:t>Как называются соединения, содержащие в молекуле несколько функциональных групп?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78813" cy="1447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b="1" i="1" u="sng" smtClean="0">
                <a:solidFill>
                  <a:srgbClr val="1D0A90"/>
                </a:solidFill>
                <a:latin typeface="Century Schoolbook" pitchFamily="18" charset="0"/>
              </a:rPr>
              <a:t>Глюкоза является бифункциональным соединением, т.к. содержит 2 ФГ – одну альдегидную и 5 гидроксильных.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85800" y="4005263"/>
            <a:ext cx="8458200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tx2"/>
                </a:solidFill>
                <a:latin typeface="Century Schoolbook" pitchFamily="18" charset="0"/>
              </a:rPr>
              <a:t>На основании молекулярной формулы глюкозы С</a:t>
            </a:r>
            <a:r>
              <a:rPr lang="ru-RU" altLang="ru-RU">
                <a:solidFill>
                  <a:schemeClr val="tx2"/>
                </a:solidFill>
                <a:latin typeface="Century Schoolbook" pitchFamily="18" charset="0"/>
              </a:rPr>
              <a:t>6</a:t>
            </a:r>
            <a:r>
              <a:rPr lang="ru-RU" altLang="ru-RU" sz="2800">
                <a:solidFill>
                  <a:schemeClr val="tx2"/>
                </a:solidFill>
                <a:latin typeface="Century Schoolbook" pitchFamily="18" charset="0"/>
              </a:rPr>
              <a:t>Н</a:t>
            </a:r>
            <a:r>
              <a:rPr lang="ru-RU" altLang="ru-RU">
                <a:solidFill>
                  <a:schemeClr val="tx2"/>
                </a:solidFill>
                <a:latin typeface="Century Schoolbook" pitchFamily="18" charset="0"/>
              </a:rPr>
              <a:t>12</a:t>
            </a:r>
            <a:r>
              <a:rPr lang="ru-RU" altLang="ru-RU" sz="2800">
                <a:solidFill>
                  <a:schemeClr val="tx2"/>
                </a:solidFill>
                <a:latin typeface="Century Schoolbook" pitchFamily="18" charset="0"/>
              </a:rPr>
              <a:t>О</a:t>
            </a:r>
            <a:r>
              <a:rPr lang="ru-RU" altLang="ru-RU">
                <a:solidFill>
                  <a:schemeClr val="tx2"/>
                </a:solidFill>
                <a:latin typeface="Century Schoolbook" pitchFamily="18" charset="0"/>
              </a:rPr>
              <a:t>6</a:t>
            </a:r>
            <a:r>
              <a:rPr lang="ru-RU" altLang="ru-RU" sz="2800">
                <a:solidFill>
                  <a:schemeClr val="tx2"/>
                </a:solidFill>
                <a:latin typeface="Century Schoolbook" pitchFamily="18" charset="0"/>
              </a:rPr>
              <a:t> и рассмотренных  химических свойств, предложите возможную структурную формулу глюкозы.</a:t>
            </a:r>
          </a:p>
        </p:txBody>
      </p:sp>
      <p:pic>
        <p:nvPicPr>
          <p:cNvPr id="14341" name="Picture 5" descr="клю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060575"/>
            <a:ext cx="2857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 descr="галочка в синем круг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076700"/>
            <a:ext cx="434975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8991600" cy="52546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ru-RU" altLang="ru-RU" sz="1800" smtClean="0"/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684213" y="1773238"/>
            <a:ext cx="684212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r>
              <a:rPr lang="ru-RU" altLang="ru-RU" sz="3600" b="1">
                <a:solidFill>
                  <a:srgbClr val="070E93"/>
                </a:solidFill>
              </a:rPr>
              <a:t>                                            О </a:t>
            </a:r>
          </a:p>
          <a:p>
            <a:r>
              <a:rPr lang="ru-RU" altLang="ru-RU" sz="3600" b="1">
                <a:solidFill>
                  <a:srgbClr val="070E93"/>
                </a:solidFill>
                <a:latin typeface="Times New Roman" panose="02020603050405020304" pitchFamily="18" charset="0"/>
              </a:rPr>
              <a:t>      │</a:t>
            </a:r>
            <a:r>
              <a:rPr lang="ru-RU" altLang="ru-RU" sz="3600" b="1">
                <a:solidFill>
                  <a:srgbClr val="070E93"/>
                </a:solidFill>
              </a:rPr>
              <a:t>     │    │     │    │      </a:t>
            </a:r>
            <a:r>
              <a:rPr lang="en-US" altLang="ru-RU" sz="3600" b="1">
                <a:solidFill>
                  <a:srgbClr val="070E93"/>
                </a:solidFill>
                <a:latin typeface="Times New Roman" panose="02020603050405020304" pitchFamily="18" charset="0"/>
              </a:rPr>
              <a:t>//</a:t>
            </a:r>
          </a:p>
          <a:p>
            <a:r>
              <a:rPr lang="ru-RU" altLang="ru-RU" sz="3600" b="1">
                <a:solidFill>
                  <a:srgbClr val="070E93"/>
                </a:solidFill>
              </a:rPr>
              <a:t>  ─ С ─ С ─ С ─ С ─ С ─ С </a:t>
            </a:r>
          </a:p>
          <a:p>
            <a:r>
              <a:rPr lang="ru-RU" altLang="ru-RU" sz="3600" b="1">
                <a:solidFill>
                  <a:srgbClr val="070E93"/>
                </a:solidFill>
              </a:rPr>
              <a:t>      │    │    │     │     │      </a:t>
            </a:r>
            <a:r>
              <a:rPr lang="en-US" altLang="ru-RU" sz="3600" b="1">
                <a:solidFill>
                  <a:srgbClr val="070E93"/>
                </a:solidFill>
                <a:cs typeface="Arial" panose="020B0604020202020204" pitchFamily="34" charset="0"/>
              </a:rPr>
              <a:t>\</a:t>
            </a:r>
            <a:r>
              <a:rPr lang="ru-RU" altLang="ru-RU" sz="3600" b="1">
                <a:solidFill>
                  <a:srgbClr val="070E93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ru-RU" altLang="ru-RU" sz="3600" b="1">
                <a:solidFill>
                  <a:srgbClr val="070E93"/>
                </a:solidFill>
                <a:cs typeface="Arial" panose="020B0604020202020204" pitchFamily="34" charset="0"/>
              </a:rPr>
              <a:t>                                            Н</a:t>
            </a:r>
            <a:r>
              <a:rPr lang="ru-RU" altLang="ru-RU" sz="3600">
                <a:solidFill>
                  <a:srgbClr val="070E93"/>
                </a:solidFill>
              </a:rPr>
              <a:t>  </a:t>
            </a: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900113" y="5013325"/>
            <a:ext cx="6913562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/>
            <a:r>
              <a:rPr lang="ru-RU" altLang="ru-RU" sz="2800" i="1">
                <a:solidFill>
                  <a:schemeClr val="tx2"/>
                </a:solidFill>
                <a:latin typeface="Century Schoolbook" pitchFamily="18" charset="0"/>
              </a:rPr>
              <a:t>Задание : Предложите варианты расположения 5 групп ОН в молекуле глюкозы</a:t>
            </a:r>
          </a:p>
        </p:txBody>
      </p:sp>
      <p:pic>
        <p:nvPicPr>
          <p:cNvPr id="15365" name="Picture 7" descr="галочка в синем круг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013325"/>
            <a:ext cx="434975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523287" cy="65976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b="1" smtClean="0">
                <a:solidFill>
                  <a:srgbClr val="1D0A90"/>
                </a:solidFill>
              </a:rPr>
              <a:t>          Н </a:t>
            </a:r>
            <a:r>
              <a:rPr lang="ru-RU" altLang="ru-RU" b="1" smtClean="0">
                <a:solidFill>
                  <a:schemeClr val="tx1"/>
                </a:solidFill>
              </a:rPr>
              <a:t>   </a:t>
            </a:r>
            <a:r>
              <a:rPr lang="ru-RU" altLang="ru-RU" sz="3600" b="1" smtClean="0">
                <a:solidFill>
                  <a:srgbClr val="070E93"/>
                </a:solidFill>
              </a:rPr>
              <a:t>Н     Н     Н     Н       О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b="1" smtClean="0">
                <a:solidFill>
                  <a:srgbClr val="070E93"/>
                </a:solidFill>
              </a:rPr>
              <a:t>        │     │     │     │     │     </a:t>
            </a:r>
            <a:r>
              <a:rPr lang="en-US" altLang="ru-RU" sz="3600" b="1" smtClean="0">
                <a:solidFill>
                  <a:srgbClr val="070E93"/>
                </a:solidFill>
              </a:rPr>
              <a:t>//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b="1" smtClean="0">
                <a:solidFill>
                  <a:srgbClr val="070E93"/>
                </a:solidFill>
              </a:rPr>
              <a:t> Н─ С ─ С ─ С ─ С ─ С ─ С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b="1" smtClean="0">
                <a:solidFill>
                  <a:srgbClr val="070E93"/>
                </a:solidFill>
              </a:rPr>
              <a:t>      │     │     │     │     │      </a:t>
            </a:r>
            <a:r>
              <a:rPr lang="en-US" altLang="ru-RU" sz="3600" b="1" smtClean="0">
                <a:solidFill>
                  <a:srgbClr val="070E93"/>
                </a:solidFill>
              </a:rPr>
              <a:t>\</a:t>
            </a:r>
            <a:r>
              <a:rPr lang="ru-RU" altLang="ru-RU" sz="3600" b="1" smtClean="0">
                <a:solidFill>
                  <a:srgbClr val="070E93"/>
                </a:solidFill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b="1" smtClean="0">
                <a:solidFill>
                  <a:srgbClr val="070E93"/>
                </a:solidFill>
              </a:rPr>
              <a:t>        ОН  ОН ОН ОН ОН    Н</a:t>
            </a:r>
            <a:r>
              <a:rPr lang="ru-RU" altLang="ru-RU" sz="3600" smtClean="0">
                <a:solidFill>
                  <a:srgbClr val="070E93"/>
                </a:solidFill>
              </a:rPr>
              <a:t>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Сокращённая формула: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1800" smtClean="0"/>
              <a:t>                                                           </a:t>
            </a:r>
            <a:r>
              <a:rPr lang="ru-RU" altLang="ru-RU" sz="2800" smtClean="0"/>
              <a:t>О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smtClean="0"/>
              <a:t>                                   </a:t>
            </a:r>
            <a:r>
              <a:rPr lang="en-US" altLang="ru-RU" sz="2800" b="1" smtClean="0"/>
              <a:t>//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smtClean="0"/>
              <a:t>СН</a:t>
            </a:r>
            <a:r>
              <a:rPr lang="ru-RU" altLang="ru-RU" sz="2000" smtClean="0"/>
              <a:t>2</a:t>
            </a:r>
            <a:r>
              <a:rPr lang="ru-RU" altLang="ru-RU" sz="2800" smtClean="0"/>
              <a:t>ОН-(СНОН)</a:t>
            </a:r>
            <a:r>
              <a:rPr lang="ru-RU" altLang="ru-RU" sz="2000" smtClean="0"/>
              <a:t>4</a:t>
            </a:r>
            <a:r>
              <a:rPr lang="ru-RU" altLang="ru-RU" sz="2800" smtClean="0"/>
              <a:t>-С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b="1" smtClean="0"/>
              <a:t>                                   </a:t>
            </a:r>
            <a:r>
              <a:rPr lang="en-US" altLang="ru-RU" sz="2800" b="1" smtClean="0"/>
              <a:t>\</a:t>
            </a:r>
            <a:endParaRPr lang="ru-RU" altLang="ru-RU" sz="2800" b="1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b="1" smtClean="0"/>
              <a:t>                                       </a:t>
            </a:r>
            <a:r>
              <a:rPr lang="ru-RU" altLang="ru-RU" sz="2800" smtClean="0"/>
              <a:t>Н</a:t>
            </a:r>
          </a:p>
          <a:p>
            <a:pPr eaLnBrk="1" hangingPunct="1"/>
            <a:endParaRPr lang="ru-RU" altLang="ru-RU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2563"/>
            <a:ext cx="8953500" cy="1517650"/>
          </a:xfrm>
        </p:spPr>
        <p:txBody>
          <a:bodyPr/>
          <a:lstStyle/>
          <a:p>
            <a:pPr eaLnBrk="1" hangingPunct="1"/>
            <a:r>
              <a:rPr lang="ru-RU" altLang="ru-RU" smtClean="0">
                <a:latin typeface="Century Schoolbook" pitchFamily="18" charset="0"/>
              </a:rPr>
              <a:t>Вывод*: глюкоза является бифункциональным соединением - альдегидоспиртом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16113"/>
            <a:ext cx="8991600" cy="4103687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Глюкоза также существует в виде циклических форм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800" smtClean="0"/>
          </a:p>
        </p:txBody>
      </p:sp>
      <p:pic>
        <p:nvPicPr>
          <p:cNvPr id="17412" name="Picture 5" descr="Циклические формы глюкоз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708275"/>
            <a:ext cx="7848600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893175" cy="6858000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В зависимости от природы действующего фермента различают: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3600" smtClean="0"/>
          </a:p>
          <a:p>
            <a:pPr algn="l" eaLnBrk="1" hangingPunct="1"/>
            <a:r>
              <a:rPr lang="ru-RU" altLang="ru-RU" sz="3600" smtClean="0"/>
              <a:t>1) спиртовое брожение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smtClean="0"/>
              <a:t>    С</a:t>
            </a:r>
            <a:r>
              <a:rPr lang="ru-RU" altLang="ru-RU" sz="2800" smtClean="0"/>
              <a:t>6</a:t>
            </a:r>
            <a:r>
              <a:rPr lang="ru-RU" altLang="ru-RU" sz="3600" smtClean="0"/>
              <a:t>Н</a:t>
            </a:r>
            <a:r>
              <a:rPr lang="ru-RU" altLang="ru-RU" sz="2800" smtClean="0"/>
              <a:t>12</a:t>
            </a:r>
            <a:r>
              <a:rPr lang="ru-RU" altLang="ru-RU" sz="3600" smtClean="0"/>
              <a:t>О</a:t>
            </a:r>
            <a:r>
              <a:rPr lang="ru-RU" altLang="ru-RU" sz="2800" smtClean="0"/>
              <a:t>6</a:t>
            </a:r>
            <a:r>
              <a:rPr lang="ru-RU" altLang="ru-RU" sz="3600" smtClean="0"/>
              <a:t> </a:t>
            </a:r>
            <a:r>
              <a:rPr lang="ru-RU" altLang="ru-RU" sz="3600" smtClean="0">
                <a:cs typeface="Times New Roman" panose="02020603050405020304" pitchFamily="18" charset="0"/>
              </a:rPr>
              <a:t>→</a:t>
            </a:r>
            <a:r>
              <a:rPr lang="ru-RU" altLang="ru-RU" sz="3600" smtClean="0"/>
              <a:t> 2СН</a:t>
            </a:r>
            <a:r>
              <a:rPr lang="ru-RU" altLang="ru-RU" sz="2800" smtClean="0"/>
              <a:t>3</a:t>
            </a:r>
            <a:r>
              <a:rPr lang="ru-RU" altLang="ru-RU" sz="3600" smtClean="0"/>
              <a:t>-СН</a:t>
            </a:r>
            <a:r>
              <a:rPr lang="ru-RU" altLang="ru-RU" sz="2800" smtClean="0"/>
              <a:t>2</a:t>
            </a:r>
            <a:r>
              <a:rPr lang="ru-RU" altLang="ru-RU" sz="3600" smtClean="0"/>
              <a:t>ОН + 2СО</a:t>
            </a:r>
            <a:r>
              <a:rPr lang="ru-RU" altLang="ru-RU" sz="2800" smtClean="0"/>
              <a:t>2</a:t>
            </a:r>
            <a:r>
              <a:rPr lang="ru-RU" altLang="ru-RU" sz="3600" smtClean="0">
                <a:cs typeface="Times New Roman" panose="02020603050405020304" pitchFamily="18" charset="0"/>
              </a:rPr>
              <a:t>↑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2000" smtClean="0">
                <a:cs typeface="Times New Roman" panose="02020603050405020304" pitchFamily="18" charset="0"/>
              </a:rPr>
              <a:t>                                                              Этиловый спирт</a:t>
            </a:r>
          </a:p>
          <a:p>
            <a:pPr algn="l" eaLnBrk="1" hangingPunct="1"/>
            <a:r>
              <a:rPr lang="ru-RU" altLang="ru-RU" sz="3600" smtClean="0">
                <a:cs typeface="Times New Roman" panose="02020603050405020304" pitchFamily="18" charset="0"/>
              </a:rPr>
              <a:t>2) молочнокислое брожение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smtClean="0"/>
              <a:t>С</a:t>
            </a:r>
            <a:r>
              <a:rPr lang="ru-RU" altLang="ru-RU" sz="2800" smtClean="0"/>
              <a:t>6</a:t>
            </a:r>
            <a:r>
              <a:rPr lang="ru-RU" altLang="ru-RU" sz="3600" smtClean="0"/>
              <a:t>Н</a:t>
            </a:r>
            <a:r>
              <a:rPr lang="ru-RU" altLang="ru-RU" sz="2800" smtClean="0"/>
              <a:t>12</a:t>
            </a:r>
            <a:r>
              <a:rPr lang="ru-RU" altLang="ru-RU" sz="3600" smtClean="0"/>
              <a:t>О</a:t>
            </a:r>
            <a:r>
              <a:rPr lang="ru-RU" altLang="ru-RU" sz="2800" smtClean="0"/>
              <a:t>6</a:t>
            </a:r>
            <a:r>
              <a:rPr lang="ru-RU" altLang="ru-RU" sz="3600" smtClean="0"/>
              <a:t> </a:t>
            </a:r>
            <a:r>
              <a:rPr lang="ru-RU" altLang="ru-RU" sz="3600" smtClean="0">
                <a:cs typeface="Times New Roman" panose="02020603050405020304" pitchFamily="18" charset="0"/>
              </a:rPr>
              <a:t>→</a:t>
            </a:r>
            <a:r>
              <a:rPr lang="ru-RU" altLang="ru-RU" sz="3600" smtClean="0"/>
              <a:t> 2СН</a:t>
            </a:r>
            <a:r>
              <a:rPr lang="ru-RU" altLang="ru-RU" sz="2800" smtClean="0"/>
              <a:t>3</a:t>
            </a:r>
            <a:r>
              <a:rPr lang="ru-RU" altLang="ru-RU" sz="3600" smtClean="0"/>
              <a:t>-СНОН –СООН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2000" smtClean="0"/>
              <a:t>                                                           Молочная кислота</a:t>
            </a:r>
          </a:p>
          <a:p>
            <a:pPr algn="l" eaLnBrk="1" hangingPunct="1"/>
            <a:r>
              <a:rPr lang="ru-RU" altLang="ru-RU" sz="3600" smtClean="0"/>
              <a:t>3) маслянокислое брожение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smtClean="0"/>
              <a:t>С</a:t>
            </a:r>
            <a:r>
              <a:rPr lang="ru-RU" altLang="ru-RU" sz="2800" smtClean="0"/>
              <a:t>6</a:t>
            </a:r>
            <a:r>
              <a:rPr lang="ru-RU" altLang="ru-RU" sz="3600" smtClean="0"/>
              <a:t>Н</a:t>
            </a:r>
            <a:r>
              <a:rPr lang="ru-RU" altLang="ru-RU" sz="2800" smtClean="0"/>
              <a:t>12</a:t>
            </a:r>
            <a:r>
              <a:rPr lang="ru-RU" altLang="ru-RU" sz="3600" smtClean="0"/>
              <a:t>О</a:t>
            </a:r>
            <a:r>
              <a:rPr lang="ru-RU" altLang="ru-RU" sz="2800" smtClean="0"/>
              <a:t>6</a:t>
            </a:r>
            <a:r>
              <a:rPr lang="ru-RU" altLang="ru-RU" sz="3600" smtClean="0"/>
              <a:t> </a:t>
            </a:r>
            <a:r>
              <a:rPr lang="ru-RU" altLang="ru-RU" sz="3600" smtClean="0">
                <a:cs typeface="Times New Roman" panose="02020603050405020304" pitchFamily="18" charset="0"/>
              </a:rPr>
              <a:t>→</a:t>
            </a:r>
            <a:r>
              <a:rPr lang="ru-RU" altLang="ru-RU" sz="3600" smtClean="0"/>
              <a:t> С</a:t>
            </a:r>
            <a:r>
              <a:rPr lang="ru-RU" altLang="ru-RU" sz="2800" smtClean="0"/>
              <a:t>3</a:t>
            </a:r>
            <a:r>
              <a:rPr lang="ru-RU" altLang="ru-RU" sz="3600" smtClean="0"/>
              <a:t>Н</a:t>
            </a:r>
            <a:r>
              <a:rPr lang="ru-RU" altLang="ru-RU" sz="2800" smtClean="0"/>
              <a:t>7</a:t>
            </a:r>
            <a:r>
              <a:rPr lang="ru-RU" altLang="ru-RU" sz="3600" smtClean="0"/>
              <a:t>СООН + 2Н</a:t>
            </a:r>
            <a:r>
              <a:rPr lang="ru-RU" altLang="ru-RU" sz="2800" smtClean="0"/>
              <a:t>2</a:t>
            </a:r>
            <a:r>
              <a:rPr lang="ru-RU" altLang="ru-RU" sz="3600" smtClean="0">
                <a:cs typeface="Times New Roman" panose="02020603050405020304" pitchFamily="18" charset="0"/>
              </a:rPr>
              <a:t>↑</a:t>
            </a:r>
            <a:r>
              <a:rPr lang="ru-RU" altLang="ru-RU" sz="3600" smtClean="0"/>
              <a:t> + 2СО</a:t>
            </a:r>
            <a:r>
              <a:rPr lang="ru-RU" altLang="ru-RU" sz="2800" smtClean="0"/>
              <a:t>2</a:t>
            </a:r>
            <a:r>
              <a:rPr lang="ru-RU" altLang="ru-RU" sz="3600" smtClean="0">
                <a:cs typeface="Times New Roman" panose="02020603050405020304" pitchFamily="18" charset="0"/>
              </a:rPr>
              <a:t>↑</a:t>
            </a:r>
          </a:p>
          <a:p>
            <a:pPr eaLnBrk="1" hangingPunct="1"/>
            <a:endParaRPr lang="ru-RU" altLang="ru-RU" sz="3600" smtClean="0"/>
          </a:p>
          <a:p>
            <a:pPr eaLnBrk="1" hangingPunct="1"/>
            <a:endParaRPr lang="ru-RU" altLang="ru-RU" sz="3600" smtClean="0"/>
          </a:p>
          <a:p>
            <a:pPr eaLnBrk="1" hangingPunct="1"/>
            <a:endParaRPr lang="ru-RU" altLang="ru-RU" sz="3600" smtClean="0"/>
          </a:p>
          <a:p>
            <a:pPr eaLnBrk="1" hangingPunct="1"/>
            <a:endParaRPr lang="ru-RU" altLang="ru-RU" sz="1800" smtClean="0"/>
          </a:p>
          <a:p>
            <a:pPr eaLnBrk="1" hangingPunct="1"/>
            <a:endParaRPr lang="ru-RU" altLang="ru-RU" sz="1800" smtClean="0"/>
          </a:p>
          <a:p>
            <a:pPr eaLnBrk="1" hangingPunct="1"/>
            <a:endParaRPr lang="ru-RU" altLang="ru-RU" sz="1800" smtClean="0"/>
          </a:p>
        </p:txBody>
      </p:sp>
      <p:sp>
        <p:nvSpPr>
          <p:cNvPr id="18435" name="AutoShape 42"/>
          <p:cNvSpPr>
            <a:spLocks noChangeAspect="1" noChangeArrowheads="1"/>
          </p:cNvSpPr>
          <p:nvPr/>
        </p:nvSpPr>
        <p:spPr bwMode="auto">
          <a:xfrm>
            <a:off x="4089400" y="1222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8436" name="AutoShape 45"/>
          <p:cNvSpPr>
            <a:spLocks noChangeAspect="1" noChangeArrowheads="1"/>
          </p:cNvSpPr>
          <p:nvPr/>
        </p:nvSpPr>
        <p:spPr bwMode="auto">
          <a:xfrm>
            <a:off x="4089400" y="1738313"/>
            <a:ext cx="1439863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8437" name="AutoShape 48"/>
          <p:cNvSpPr>
            <a:spLocks noChangeAspect="1" noChangeArrowheads="1"/>
          </p:cNvSpPr>
          <p:nvPr/>
        </p:nvSpPr>
        <p:spPr bwMode="auto">
          <a:xfrm>
            <a:off x="4089400" y="3414713"/>
            <a:ext cx="10287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8438" name="AutoShape 51"/>
          <p:cNvSpPr>
            <a:spLocks noChangeAspect="1" noChangeArrowheads="1"/>
          </p:cNvSpPr>
          <p:nvPr/>
        </p:nvSpPr>
        <p:spPr bwMode="auto">
          <a:xfrm>
            <a:off x="4089400" y="4906963"/>
            <a:ext cx="1439863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>
                <a:latin typeface="Century Schoolbook" pitchFamily="18" charset="0"/>
              </a:rPr>
              <a:t>Проверь свои знания: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28775"/>
            <a:ext cx="4419600" cy="5229225"/>
          </a:xfrm>
        </p:spPr>
        <p:txBody>
          <a:bodyPr/>
          <a:lstStyle/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1. Природными полимерами являются: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А) целлюлоза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Б) гликоген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В) крахмал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Г) все перечисленные вещества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2) В реакцию «серебряного зеркала» вступают все вещества из группы: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А) муравьиная кислота, глюкоза, этаналь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Б) метаналь, фенол, метановая кислота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В) сахароза, этаналь, глюкоза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Г) пропаналь, глюкоза, глицерин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3) Глюкоза реагирует с: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А) уксусной кислотой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Б) аммиачным раствором оксида серебра при нагревании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В) гидроксидом меди (</a:t>
            </a:r>
            <a:r>
              <a:rPr lang="en-US" altLang="ru-RU" sz="1600" smtClean="0"/>
              <a:t>II)</a:t>
            </a:r>
            <a:endParaRPr lang="ru-RU" altLang="ru-RU" sz="1600" smtClean="0"/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Г) всеми перечисленными веществами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628775"/>
            <a:ext cx="4419600" cy="5040313"/>
          </a:xfrm>
        </p:spPr>
        <p:txBody>
          <a:bodyPr/>
          <a:lstStyle/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4) Сложные эфиры образуются в результате взаимодействия глюкозы с: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А) водородом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Б) карбоновыми кислотами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В) гидроксидом меди (</a:t>
            </a:r>
            <a:r>
              <a:rPr lang="en-US" altLang="ru-RU" sz="1600" smtClean="0"/>
              <a:t>II)</a:t>
            </a:r>
            <a:endParaRPr lang="ru-RU" altLang="ru-RU" sz="1600" smtClean="0"/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Г) этанолом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5) Глюкоза образуется в результате реакций: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А) гидролиза крахмала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Б) гидролиза клетчатки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В) фотосинтеза в присутствии воды и углекислого газа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600" smtClean="0"/>
              <a:t>Г) всех перечисленных реакций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>
                <a:latin typeface="Century Schoolbook" pitchFamily="18" charset="0"/>
              </a:rPr>
              <a:t>Ответы 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8991600" cy="4391025"/>
          </a:xfrm>
        </p:spPr>
        <p:txBody>
          <a:bodyPr/>
          <a:lstStyle/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3600" smtClean="0"/>
              <a:t>Вопрос 1: </a:t>
            </a:r>
            <a:r>
              <a:rPr lang="ru-RU" altLang="ru-RU" sz="4000" smtClean="0"/>
              <a:t>Г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3600" smtClean="0"/>
              <a:t>Вопрос 2: </a:t>
            </a:r>
            <a:r>
              <a:rPr lang="ru-RU" altLang="ru-RU" sz="4000" smtClean="0"/>
              <a:t>А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3600" smtClean="0"/>
              <a:t>Вопрос 3: </a:t>
            </a:r>
            <a:r>
              <a:rPr lang="ru-RU" altLang="ru-RU" sz="4000" smtClean="0"/>
              <a:t>Г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3600" smtClean="0"/>
              <a:t>Вопрос 4: </a:t>
            </a:r>
            <a:r>
              <a:rPr lang="ru-RU" altLang="ru-RU" sz="4000" smtClean="0"/>
              <a:t>Б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3600" smtClean="0"/>
              <a:t>Вопрос 5: </a:t>
            </a:r>
            <a:r>
              <a:rPr lang="ru-RU" altLang="ru-RU" sz="4000" smtClean="0"/>
              <a:t>Г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95288" y="260350"/>
            <a:ext cx="7956550" cy="433388"/>
          </a:xfrm>
          <a:noFill/>
        </p:spPr>
        <p:txBody>
          <a:bodyPr/>
          <a:lstStyle/>
          <a:p>
            <a:pPr eaLnBrk="1" hangingPunct="1"/>
            <a:r>
              <a:rPr lang="ru-RU" altLang="ru-RU" b="1" i="1" smtClean="0">
                <a:latin typeface="Century Schoolbook" pitchFamily="18" charset="0"/>
              </a:rPr>
              <a:t>Итоги урока:</a:t>
            </a:r>
          </a:p>
        </p:txBody>
      </p:sp>
      <p:sp>
        <p:nvSpPr>
          <p:cNvPr id="43016" name="Text Box 8"/>
          <p:cNvSpPr txBox="1">
            <a:spLocks noGrp="1" noChangeArrowheads="1"/>
          </p:cNvSpPr>
          <p:nvPr>
            <p:ph type="subTitle" idx="1"/>
          </p:nvPr>
        </p:nvSpPr>
        <p:spPr>
          <a:xfrm>
            <a:off x="323850" y="908050"/>
            <a:ext cx="8424863" cy="433388"/>
          </a:xfrm>
          <a:solidFill>
            <a:srgbClr val="FFFFFF"/>
          </a:solidFill>
          <a:ln>
            <a:solidFill>
              <a:srgbClr val="808080"/>
            </a:solidFill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ru-RU" sz="1600" b="1" smtClean="0">
                <a:solidFill>
                  <a:srgbClr val="1D0A90"/>
                </a:solidFill>
              </a:rPr>
              <a:t>В сбалансированном питании  углеводы составляют  60% от суточного рациона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395288" y="1700213"/>
            <a:ext cx="1584325" cy="576262"/>
          </a:xfrm>
          <a:prstGeom prst="rect">
            <a:avLst/>
          </a:prstGeom>
          <a:solidFill>
            <a:srgbClr val="FFFFFF"/>
          </a:solidFill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2000" b="1" i="1">
                <a:solidFill>
                  <a:srgbClr val="1D0A90"/>
                </a:solidFill>
                <a:latin typeface="Arial" charset="0"/>
              </a:rPr>
              <a:t>Углеводы </a:t>
            </a:r>
            <a:endParaRPr lang="ru-RU" sz="2000" b="1">
              <a:solidFill>
                <a:srgbClr val="1D0A90"/>
              </a:solidFill>
              <a:latin typeface="Arial" charset="0"/>
            </a:endParaRP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323850" y="2420938"/>
            <a:ext cx="1584325" cy="3384550"/>
          </a:xfrm>
          <a:prstGeom prst="rect">
            <a:avLst/>
          </a:prstGeom>
          <a:solidFill>
            <a:srgbClr val="FFFFFF"/>
          </a:solidFill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ru-RU" sz="1200">
                <a:solidFill>
                  <a:srgbClr val="1D0A90"/>
                </a:solidFill>
                <a:latin typeface="Arial" charset="0"/>
              </a:rPr>
              <a:t>Недостаток углеводов в  пище вреден  и приводит к  тому, что в организме начинается усиленное использование энергетических возможностей белков и жиров. В этом случае резко увеличивает количество продуктов их расщепления, вредных для человека. </a:t>
            </a:r>
          </a:p>
          <a:p>
            <a:pPr>
              <a:defRPr/>
            </a:pPr>
            <a:endParaRPr lang="ru-RU" sz="1200">
              <a:solidFill>
                <a:srgbClr val="1D0A90"/>
              </a:solidFill>
              <a:latin typeface="Arial" charset="0"/>
            </a:endParaRP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2987675" y="1700213"/>
            <a:ext cx="2736850" cy="649287"/>
          </a:xfrm>
          <a:prstGeom prst="rect">
            <a:avLst/>
          </a:prstGeom>
          <a:solidFill>
            <a:srgbClr val="FFFFFF"/>
          </a:solidFill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600" b="1">
                <a:solidFill>
                  <a:srgbClr val="1D0A90"/>
                </a:solidFill>
                <a:latin typeface="Arial" charset="0"/>
              </a:rPr>
              <a:t>По составу их можно классифицировать на </a:t>
            </a:r>
          </a:p>
          <a:p>
            <a:pPr>
              <a:defRPr/>
            </a:pPr>
            <a:endParaRPr lang="ru-RU" sz="1600" b="1">
              <a:solidFill>
                <a:srgbClr val="1D0A90"/>
              </a:solidFill>
              <a:latin typeface="Arial" charset="0"/>
            </a:endParaRP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6443663" y="1700213"/>
            <a:ext cx="2376487" cy="792162"/>
          </a:xfrm>
          <a:prstGeom prst="rect">
            <a:avLst/>
          </a:prstGeom>
          <a:solidFill>
            <a:srgbClr val="FFFFFF"/>
          </a:solidFill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ru-RU" sz="1600" b="1">
                <a:solidFill>
                  <a:srgbClr val="1D0A90"/>
                </a:solidFill>
                <a:latin typeface="Arial" charset="0"/>
              </a:rPr>
              <a:t>сложные, например, крахмал (С</a:t>
            </a:r>
            <a:r>
              <a:rPr lang="ru-RU" sz="1600" b="1" baseline="-25000">
                <a:solidFill>
                  <a:srgbClr val="1D0A90"/>
                </a:solidFill>
                <a:latin typeface="Arial" charset="0"/>
              </a:rPr>
              <a:t>6</a:t>
            </a:r>
            <a:r>
              <a:rPr lang="ru-RU" sz="1600" b="1">
                <a:solidFill>
                  <a:srgbClr val="1D0A90"/>
                </a:solidFill>
                <a:latin typeface="Arial" charset="0"/>
              </a:rPr>
              <a:t>Н</a:t>
            </a:r>
            <a:r>
              <a:rPr lang="ru-RU" sz="1600" b="1" baseline="-25000">
                <a:solidFill>
                  <a:srgbClr val="1D0A90"/>
                </a:solidFill>
                <a:latin typeface="Arial" charset="0"/>
              </a:rPr>
              <a:t>10</a:t>
            </a:r>
            <a:r>
              <a:rPr lang="ru-RU" sz="1600" b="1">
                <a:solidFill>
                  <a:srgbClr val="1D0A90"/>
                </a:solidFill>
                <a:latin typeface="Arial" charset="0"/>
              </a:rPr>
              <a:t>О</a:t>
            </a:r>
            <a:r>
              <a:rPr lang="ru-RU" sz="1600" b="1" baseline="-25000">
                <a:solidFill>
                  <a:srgbClr val="1D0A90"/>
                </a:solidFill>
                <a:latin typeface="Arial" charset="0"/>
              </a:rPr>
              <a:t>5</a:t>
            </a:r>
            <a:r>
              <a:rPr lang="ru-RU" sz="1600" b="1">
                <a:solidFill>
                  <a:srgbClr val="1D0A90"/>
                </a:solidFill>
                <a:latin typeface="Arial" charset="0"/>
              </a:rPr>
              <a:t>)</a:t>
            </a:r>
            <a:r>
              <a:rPr lang="en-US" sz="1600" b="1" baseline="-25000">
                <a:solidFill>
                  <a:srgbClr val="1D0A90"/>
                </a:solidFill>
                <a:latin typeface="Arial" charset="0"/>
              </a:rPr>
              <a:t>n</a:t>
            </a:r>
            <a:endParaRPr lang="ru-RU" sz="1600" b="1">
              <a:solidFill>
                <a:srgbClr val="1D0A90"/>
              </a:solidFill>
              <a:latin typeface="Arial" charset="0"/>
            </a:endParaRPr>
          </a:p>
          <a:p>
            <a:pPr>
              <a:defRPr/>
            </a:pPr>
            <a:endParaRPr lang="ru-RU" sz="1600" b="1">
              <a:solidFill>
                <a:srgbClr val="1D0A90"/>
              </a:solidFill>
              <a:latin typeface="Arial" charset="0"/>
            </a:endParaRPr>
          </a:p>
          <a:p>
            <a:pPr>
              <a:defRPr/>
            </a:pPr>
            <a:endParaRPr lang="ru-RU" sz="1600" b="1">
              <a:solidFill>
                <a:srgbClr val="1D0A90"/>
              </a:solidFill>
              <a:latin typeface="Arial" charset="0"/>
            </a:endParaRP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3132138" y="2924175"/>
            <a:ext cx="2592387" cy="1152525"/>
          </a:xfrm>
          <a:prstGeom prst="rect">
            <a:avLst/>
          </a:prstGeom>
          <a:solidFill>
            <a:srgbClr val="FFFFFF"/>
          </a:solidFill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600" b="1">
                <a:solidFill>
                  <a:srgbClr val="1D0A90"/>
                </a:solidFill>
                <a:latin typeface="Arial" charset="0"/>
              </a:rPr>
              <a:t>простые</a:t>
            </a:r>
            <a:r>
              <a:rPr lang="ru-RU" sz="1600">
                <a:solidFill>
                  <a:srgbClr val="1D0A90"/>
                </a:solidFill>
                <a:latin typeface="Arial" charset="0"/>
              </a:rPr>
              <a:t>,</a:t>
            </a:r>
          </a:p>
          <a:p>
            <a:pPr algn="ctr">
              <a:defRPr/>
            </a:pPr>
            <a:r>
              <a:rPr lang="ru-RU" sz="1600">
                <a:solidFill>
                  <a:srgbClr val="1D0A90"/>
                </a:solidFill>
                <a:latin typeface="Arial" charset="0"/>
              </a:rPr>
              <a:t> например,</a:t>
            </a:r>
          </a:p>
          <a:p>
            <a:pPr algn="ctr">
              <a:defRPr/>
            </a:pPr>
            <a:r>
              <a:rPr lang="ru-RU" sz="1600">
                <a:solidFill>
                  <a:srgbClr val="1D0A90"/>
                </a:solidFill>
                <a:latin typeface="Arial" charset="0"/>
              </a:rPr>
              <a:t>глюкоза  </a:t>
            </a:r>
          </a:p>
          <a:p>
            <a:pPr algn="ctr">
              <a:defRPr/>
            </a:pPr>
            <a:r>
              <a:rPr lang="ru-RU" sz="1600">
                <a:solidFill>
                  <a:srgbClr val="1D0A90"/>
                </a:solidFill>
                <a:latin typeface="Arial" charset="0"/>
              </a:rPr>
              <a:t>С</a:t>
            </a:r>
            <a:r>
              <a:rPr lang="ru-RU" sz="1600" baseline="-25000">
                <a:solidFill>
                  <a:srgbClr val="1D0A90"/>
                </a:solidFill>
                <a:latin typeface="Arial" charset="0"/>
              </a:rPr>
              <a:t>6</a:t>
            </a:r>
            <a:r>
              <a:rPr lang="ru-RU" sz="1600">
                <a:solidFill>
                  <a:srgbClr val="1D0A90"/>
                </a:solidFill>
                <a:latin typeface="Arial" charset="0"/>
              </a:rPr>
              <a:t>Н</a:t>
            </a:r>
            <a:r>
              <a:rPr lang="ru-RU" sz="1600" baseline="-25000">
                <a:solidFill>
                  <a:srgbClr val="1D0A90"/>
                </a:solidFill>
                <a:latin typeface="Arial" charset="0"/>
              </a:rPr>
              <a:t>12</a:t>
            </a:r>
            <a:r>
              <a:rPr lang="ru-RU" sz="1600">
                <a:solidFill>
                  <a:srgbClr val="1D0A90"/>
                </a:solidFill>
                <a:latin typeface="Arial" charset="0"/>
              </a:rPr>
              <a:t>О</a:t>
            </a:r>
            <a:r>
              <a:rPr lang="ru-RU" sz="1600" baseline="-25000">
                <a:solidFill>
                  <a:srgbClr val="1D0A90"/>
                </a:solidFill>
                <a:latin typeface="Arial" charset="0"/>
              </a:rPr>
              <a:t>6</a:t>
            </a:r>
            <a:endParaRPr lang="ru-RU" sz="1600">
              <a:solidFill>
                <a:srgbClr val="1D0A90"/>
              </a:solidFill>
              <a:latin typeface="Arial" charset="0"/>
            </a:endParaRP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6227763" y="2781300"/>
            <a:ext cx="2665412" cy="1871663"/>
          </a:xfrm>
          <a:prstGeom prst="rect">
            <a:avLst/>
          </a:prstGeom>
          <a:solidFill>
            <a:srgbClr val="FFFFFF"/>
          </a:solidFill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400">
                <a:solidFill>
                  <a:srgbClr val="1D0A90"/>
                </a:solidFill>
                <a:latin typeface="Arial" charset="0"/>
              </a:rPr>
              <a:t>Они содержат две</a:t>
            </a:r>
          </a:p>
          <a:p>
            <a:pPr algn="ctr">
              <a:defRPr/>
            </a:pPr>
            <a:r>
              <a:rPr lang="ru-RU" sz="1400">
                <a:solidFill>
                  <a:srgbClr val="1D0A90"/>
                </a:solidFill>
                <a:latin typeface="Arial" charset="0"/>
              </a:rPr>
              <a:t>функциональные группы:</a:t>
            </a:r>
          </a:p>
          <a:p>
            <a:pPr>
              <a:defRPr/>
            </a:pPr>
            <a:r>
              <a:rPr lang="ru-RU" sz="1400">
                <a:solidFill>
                  <a:srgbClr val="1D0A90"/>
                </a:solidFill>
                <a:latin typeface="Arial" charset="0"/>
              </a:rPr>
              <a:t>1</a:t>
            </a:r>
            <a:r>
              <a:rPr lang="ru-RU" sz="1400" b="1">
                <a:solidFill>
                  <a:srgbClr val="1D0A90"/>
                </a:solidFill>
                <a:latin typeface="Arial" charset="0"/>
              </a:rPr>
              <a:t>) гидроксогруппу</a:t>
            </a:r>
            <a:r>
              <a:rPr lang="ru-RU" sz="1400">
                <a:solidFill>
                  <a:srgbClr val="1D0A90"/>
                </a:solidFill>
                <a:latin typeface="Arial" charset="0"/>
              </a:rPr>
              <a:t>, структурная формула которой  -ОН</a:t>
            </a:r>
          </a:p>
          <a:p>
            <a:pPr>
              <a:defRPr/>
            </a:pPr>
            <a:r>
              <a:rPr lang="ru-RU" sz="1400">
                <a:solidFill>
                  <a:srgbClr val="1D0A90"/>
                </a:solidFill>
                <a:latin typeface="Arial" charset="0"/>
              </a:rPr>
              <a:t>2</a:t>
            </a:r>
            <a:r>
              <a:rPr lang="ru-RU" sz="1400" b="1">
                <a:solidFill>
                  <a:srgbClr val="1D0A90"/>
                </a:solidFill>
                <a:latin typeface="Arial" charset="0"/>
              </a:rPr>
              <a:t>) карбонильную</a:t>
            </a:r>
            <a:r>
              <a:rPr lang="ru-RU" sz="1400">
                <a:solidFill>
                  <a:srgbClr val="1D0A90"/>
                </a:solidFill>
                <a:latin typeface="Arial" charset="0"/>
              </a:rPr>
              <a:t>, структурная формула которой  -НС=О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6300788" y="4868863"/>
            <a:ext cx="2663825" cy="1800225"/>
          </a:xfrm>
          <a:prstGeom prst="rect">
            <a:avLst/>
          </a:prstGeom>
          <a:solidFill>
            <a:srgbClr val="FFFFFF"/>
          </a:solidFill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ru-RU" sz="1200">
                <a:solidFill>
                  <a:srgbClr val="1D0A90"/>
                </a:solidFill>
                <a:latin typeface="Arial" charset="0"/>
              </a:rPr>
              <a:t>Избыток углеводов в  пище вреден  и приводит к  ожирению. Обильное потребление сахара отрицательно сказывается на функции кишечной микрофлоры, приводит к нарушению обмена холестерина и повышению его уровня в сыворотке крови.</a:t>
            </a:r>
          </a:p>
          <a:p>
            <a:pPr>
              <a:defRPr/>
            </a:pPr>
            <a:endParaRPr lang="ru-RU" sz="1200">
              <a:solidFill>
                <a:srgbClr val="1D0A90"/>
              </a:solidFill>
              <a:latin typeface="Arial" charset="0"/>
            </a:endParaRPr>
          </a:p>
          <a:p>
            <a:pPr>
              <a:defRPr/>
            </a:pPr>
            <a:endParaRPr lang="ru-RU" sz="1200">
              <a:solidFill>
                <a:srgbClr val="1D0A90"/>
              </a:solidFill>
              <a:latin typeface="Arial" charset="0"/>
            </a:endParaRP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611188" y="6092825"/>
            <a:ext cx="3313112" cy="765175"/>
          </a:xfrm>
          <a:prstGeom prst="rect">
            <a:avLst/>
          </a:prstGeom>
          <a:solidFill>
            <a:srgbClr val="FFFFFF"/>
          </a:solidFill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600" b="1" i="1">
                <a:solidFill>
                  <a:srgbClr val="1D0A90"/>
                </a:solidFill>
                <a:latin typeface="Arial" charset="0"/>
              </a:rPr>
              <a:t>Углеводы в организме человека  могут </a:t>
            </a:r>
          </a:p>
          <a:p>
            <a:pPr algn="ctr">
              <a:defRPr/>
            </a:pPr>
            <a:r>
              <a:rPr lang="ru-RU" sz="1600" b="1" i="1">
                <a:solidFill>
                  <a:srgbClr val="1D0A90"/>
                </a:solidFill>
                <a:latin typeface="Arial" charset="0"/>
              </a:rPr>
              <a:t>запасаться!</a:t>
            </a:r>
            <a:endParaRPr lang="ru-RU" sz="1600">
              <a:solidFill>
                <a:srgbClr val="1D0A90"/>
              </a:solidFill>
              <a:latin typeface="Arial" charset="0"/>
            </a:endParaRP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1908175" y="4868863"/>
            <a:ext cx="1152525" cy="649287"/>
          </a:xfrm>
          <a:prstGeom prst="rect">
            <a:avLst/>
          </a:prstGeom>
          <a:solidFill>
            <a:srgbClr val="FFFFFF"/>
          </a:solidFill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ru-RU" sz="1600">
                <a:solidFill>
                  <a:srgbClr val="1D0A90"/>
                </a:solidFill>
                <a:latin typeface="Arial" charset="0"/>
              </a:rPr>
              <a:t>глюкоза</a:t>
            </a:r>
          </a:p>
          <a:p>
            <a:pPr>
              <a:defRPr/>
            </a:pPr>
            <a:r>
              <a:rPr lang="ru-RU" sz="1600" b="1" i="1">
                <a:solidFill>
                  <a:srgbClr val="1D0A90"/>
                </a:solidFill>
                <a:latin typeface="Arial" charset="0"/>
              </a:rPr>
              <a:t>С</a:t>
            </a:r>
            <a:r>
              <a:rPr lang="en-US" sz="1600" b="1" i="1" baseline="-25000">
                <a:solidFill>
                  <a:srgbClr val="1D0A90"/>
                </a:solidFill>
                <a:latin typeface="Arial" charset="0"/>
              </a:rPr>
              <a:t>6</a:t>
            </a:r>
            <a:r>
              <a:rPr lang="en-US" sz="1600" b="1" i="1">
                <a:solidFill>
                  <a:srgbClr val="1D0A90"/>
                </a:solidFill>
                <a:latin typeface="Arial" charset="0"/>
              </a:rPr>
              <a:t>H</a:t>
            </a:r>
            <a:r>
              <a:rPr lang="en-US" sz="1600" b="1" i="1" baseline="-25000">
                <a:solidFill>
                  <a:srgbClr val="1D0A90"/>
                </a:solidFill>
                <a:latin typeface="Arial" charset="0"/>
              </a:rPr>
              <a:t>1</a:t>
            </a:r>
            <a:r>
              <a:rPr lang="ru-RU" sz="1600" b="1" i="1" baseline="-25000">
                <a:solidFill>
                  <a:srgbClr val="1D0A90"/>
                </a:solidFill>
                <a:latin typeface="Arial" charset="0"/>
              </a:rPr>
              <a:t>2</a:t>
            </a:r>
            <a:r>
              <a:rPr lang="en-US" sz="1600" b="1" i="1">
                <a:solidFill>
                  <a:srgbClr val="1D0A90"/>
                </a:solidFill>
                <a:latin typeface="Arial" charset="0"/>
              </a:rPr>
              <a:t>O</a:t>
            </a:r>
            <a:r>
              <a:rPr lang="ru-RU" sz="1600" b="1" i="1" baseline="-25000">
                <a:solidFill>
                  <a:srgbClr val="1D0A90"/>
                </a:solidFill>
                <a:latin typeface="Arial" charset="0"/>
              </a:rPr>
              <a:t>6</a:t>
            </a:r>
            <a:endParaRPr lang="ru-RU" sz="1600">
              <a:solidFill>
                <a:srgbClr val="1D0A90"/>
              </a:solidFill>
              <a:latin typeface="Arial" charset="0"/>
            </a:endParaRP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3563938" y="4365625"/>
            <a:ext cx="2447925" cy="1584325"/>
          </a:xfrm>
          <a:prstGeom prst="rect">
            <a:avLst/>
          </a:prstGeom>
          <a:solidFill>
            <a:srgbClr val="FFFFFF"/>
          </a:solidFill>
          <a:ln w="9525">
            <a:solidFill>
              <a:srgbClr val="80808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200">
                <a:solidFill>
                  <a:srgbClr val="1D0A90"/>
                </a:solidFill>
                <a:latin typeface="Arial" charset="0"/>
              </a:rPr>
              <a:t>окисление до </a:t>
            </a:r>
          </a:p>
          <a:p>
            <a:pPr algn="ctr">
              <a:defRPr/>
            </a:pPr>
            <a:r>
              <a:rPr lang="ru-RU" sz="1200">
                <a:solidFill>
                  <a:srgbClr val="1D0A90"/>
                </a:solidFill>
                <a:latin typeface="Arial" charset="0"/>
              </a:rPr>
              <a:t>углекислого </a:t>
            </a:r>
          </a:p>
          <a:p>
            <a:pPr algn="ctr">
              <a:defRPr/>
            </a:pPr>
            <a:r>
              <a:rPr lang="ru-RU" sz="1200">
                <a:solidFill>
                  <a:srgbClr val="1D0A90"/>
                </a:solidFill>
                <a:latin typeface="Arial" charset="0"/>
              </a:rPr>
              <a:t>газа СО</a:t>
            </a:r>
            <a:r>
              <a:rPr lang="ru-RU" sz="1200" baseline="-25000">
                <a:solidFill>
                  <a:srgbClr val="1D0A90"/>
                </a:solidFill>
                <a:latin typeface="Arial" charset="0"/>
              </a:rPr>
              <a:t>2 </a:t>
            </a:r>
            <a:r>
              <a:rPr lang="ru-RU" sz="1200">
                <a:solidFill>
                  <a:srgbClr val="1D0A90"/>
                </a:solidFill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ru-RU" sz="1200">
                <a:solidFill>
                  <a:srgbClr val="1D0A90"/>
                </a:solidFill>
                <a:latin typeface="Arial" charset="0"/>
              </a:rPr>
              <a:t>и воды Н</a:t>
            </a:r>
            <a:r>
              <a:rPr lang="ru-RU" sz="1200" baseline="-25000">
                <a:solidFill>
                  <a:srgbClr val="1D0A90"/>
                </a:solidFill>
                <a:latin typeface="Arial" charset="0"/>
              </a:rPr>
              <a:t>2</a:t>
            </a:r>
            <a:r>
              <a:rPr lang="ru-RU" sz="1200">
                <a:solidFill>
                  <a:srgbClr val="1D0A90"/>
                </a:solidFill>
                <a:latin typeface="Arial" charset="0"/>
              </a:rPr>
              <a:t>О</a:t>
            </a:r>
          </a:p>
          <a:p>
            <a:pPr algn="ctr">
              <a:defRPr/>
            </a:pPr>
            <a:r>
              <a:rPr lang="ru-RU" sz="1200">
                <a:solidFill>
                  <a:srgbClr val="1D0A90"/>
                </a:solidFill>
                <a:latin typeface="Arial" charset="0"/>
              </a:rPr>
              <a:t>с выделением </a:t>
            </a:r>
          </a:p>
          <a:p>
            <a:pPr algn="ctr">
              <a:defRPr/>
            </a:pPr>
            <a:r>
              <a:rPr lang="ru-RU" sz="1200">
                <a:solidFill>
                  <a:srgbClr val="1D0A90"/>
                </a:solidFill>
                <a:latin typeface="Arial" charset="0"/>
              </a:rPr>
              <a:t>энергии</a:t>
            </a:r>
          </a:p>
          <a:p>
            <a:pPr algn="ctr">
              <a:defRPr/>
            </a:pPr>
            <a:r>
              <a:rPr lang="ru-RU" sz="1200">
                <a:solidFill>
                  <a:srgbClr val="1D0A90"/>
                </a:solidFill>
                <a:latin typeface="Arial" charset="0"/>
              </a:rPr>
              <a:t>(1 г. углеводов – 4,1  ккал.)</a:t>
            </a:r>
          </a:p>
          <a:p>
            <a:pPr algn="ctr">
              <a:defRPr/>
            </a:pPr>
            <a:endParaRPr lang="ru-RU" sz="1200">
              <a:solidFill>
                <a:srgbClr val="1D0A90"/>
              </a:solidFill>
              <a:latin typeface="Arial" charset="0"/>
            </a:endParaRPr>
          </a:p>
          <a:p>
            <a:pPr>
              <a:defRPr/>
            </a:pPr>
            <a:endParaRPr lang="ru-RU" sz="1200">
              <a:solidFill>
                <a:srgbClr val="1D0A90"/>
              </a:solidFill>
              <a:latin typeface="Arial" charset="0"/>
            </a:endParaRPr>
          </a:p>
        </p:txBody>
      </p:sp>
      <p:sp>
        <p:nvSpPr>
          <p:cNvPr id="43029" name="Line 21"/>
          <p:cNvSpPr>
            <a:spLocks noChangeShapeType="1"/>
          </p:cNvSpPr>
          <p:nvPr/>
        </p:nvSpPr>
        <p:spPr bwMode="auto">
          <a:xfrm flipH="1" flipV="1">
            <a:off x="1187450" y="1341438"/>
            <a:ext cx="0" cy="358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2051050" y="1989138"/>
            <a:ext cx="8651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43031" name="Line 23"/>
          <p:cNvSpPr>
            <a:spLocks noChangeShapeType="1"/>
          </p:cNvSpPr>
          <p:nvPr/>
        </p:nvSpPr>
        <p:spPr bwMode="auto">
          <a:xfrm>
            <a:off x="5724525" y="2060575"/>
            <a:ext cx="7191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>
            <a:off x="4427538" y="2349500"/>
            <a:ext cx="0" cy="5746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>
            <a:off x="1331913" y="2205038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43034" name="Line 26"/>
          <p:cNvSpPr>
            <a:spLocks noChangeShapeType="1"/>
          </p:cNvSpPr>
          <p:nvPr/>
        </p:nvSpPr>
        <p:spPr bwMode="auto">
          <a:xfrm>
            <a:off x="5724525" y="3573463"/>
            <a:ext cx="5032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43035" name="Line 27"/>
          <p:cNvSpPr>
            <a:spLocks noChangeShapeType="1"/>
          </p:cNvSpPr>
          <p:nvPr/>
        </p:nvSpPr>
        <p:spPr bwMode="auto">
          <a:xfrm>
            <a:off x="3059113" y="5229225"/>
            <a:ext cx="5048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8991600" cy="4319588"/>
          </a:xfrm>
        </p:spPr>
        <p:txBody>
          <a:bodyPr/>
          <a:lstStyle/>
          <a:p>
            <a:pPr algn="l" eaLnBrk="1" hangingPunct="1"/>
            <a:r>
              <a:rPr kumimoji="1" lang="en-US" altLang="ru-RU" sz="2800" b="1" smtClean="0"/>
              <a:t>Учебная задача урока:</a:t>
            </a:r>
            <a:endParaRPr kumimoji="1" lang="ru-RU" altLang="ru-RU" sz="2800" b="1" smtClean="0"/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kumimoji="1" lang="ru-RU" altLang="ru-RU" sz="2800" b="1" smtClean="0"/>
              <a:t>   </a:t>
            </a:r>
            <a:r>
              <a:rPr kumimoji="1" lang="en-US" altLang="ru-RU" sz="2800" b="1" smtClean="0"/>
              <a:t> </a:t>
            </a:r>
            <a:r>
              <a:rPr kumimoji="1" lang="en-US" altLang="ru-RU" sz="2800" smtClean="0"/>
              <a:t>Изучение строения глюкозы, т.е. последовательности соединения атомов, наличие характерных функциональных групп глюкозы, взаимозависимости строения и свойств данного вещества.</a:t>
            </a:r>
          </a:p>
          <a:p>
            <a:pPr algn="l" eaLnBrk="1" hangingPunct="1"/>
            <a:r>
              <a:rPr kumimoji="1" lang="en-US" altLang="ru-RU" sz="2800" b="1" smtClean="0"/>
              <a:t>Тип урока: </a:t>
            </a:r>
            <a:r>
              <a:rPr kumimoji="1" lang="en-US" altLang="ru-RU" sz="2800" smtClean="0"/>
              <a:t>изучение нового материала.</a:t>
            </a:r>
          </a:p>
          <a:p>
            <a:pPr algn="l" eaLnBrk="1" hangingPunct="1"/>
            <a:r>
              <a:rPr kumimoji="1" lang="en-US" altLang="ru-RU" sz="2800" b="1" smtClean="0"/>
              <a:t>Ведущие методы обучения: </a:t>
            </a:r>
            <a:endParaRPr kumimoji="1" lang="ru-RU" altLang="ru-RU" sz="2800" b="1" smtClean="0"/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kumimoji="1" lang="ru-RU" altLang="ru-RU" sz="2800" smtClean="0"/>
              <a:t>    </a:t>
            </a:r>
            <a:r>
              <a:rPr kumimoji="1" lang="en-US" altLang="ru-RU" sz="2800" smtClean="0"/>
              <a:t>проблемно-поисковая беседа, химический эксперимент</a:t>
            </a:r>
            <a:r>
              <a:rPr kumimoji="1" lang="en-US" altLang="ru-RU" sz="1800" smtClean="0"/>
              <a:t>.</a:t>
            </a:r>
          </a:p>
          <a:p>
            <a:pPr eaLnBrk="1" hangingPunct="1"/>
            <a:endParaRPr lang="ru-RU" altLang="ru-RU" sz="1800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1944687"/>
          </a:xfrm>
          <a:noFill/>
        </p:spPr>
        <p:txBody>
          <a:bodyPr/>
          <a:lstStyle/>
          <a:p>
            <a:pPr eaLnBrk="1" hangingPunct="1"/>
            <a:r>
              <a:rPr lang="ru-RU" altLang="ru-RU" sz="3200" b="1" i="1" smtClean="0">
                <a:latin typeface="Century Schoolbook" pitchFamily="18" charset="0"/>
              </a:rPr>
              <a:t>Цель урока:</a:t>
            </a:r>
            <a:br>
              <a:rPr lang="ru-RU" altLang="ru-RU" sz="3200" b="1" i="1" smtClean="0">
                <a:latin typeface="Century Schoolbook" pitchFamily="18" charset="0"/>
              </a:rPr>
            </a:br>
            <a:r>
              <a:rPr lang="ru-RU" altLang="ru-RU" sz="2400" i="1" smtClean="0"/>
              <a:t>Расширение, углубление и систематизация на межпредметном уровне знаний об углеводах как о важнейших биоорганических соединениях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Домашнее задание: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44675"/>
            <a:ext cx="8991600" cy="4175125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  </a:t>
            </a:r>
            <a:r>
              <a:rPr lang="ru-RU" altLang="ru-RU" sz="2800" smtClean="0"/>
              <a:t>1)</a:t>
            </a:r>
            <a:r>
              <a:rPr lang="en-US" altLang="ru-RU" sz="2800" smtClean="0">
                <a:cs typeface="Times New Roman" panose="02020603050405020304" pitchFamily="18" charset="0"/>
              </a:rPr>
              <a:t>§</a:t>
            </a:r>
            <a:r>
              <a:rPr lang="ru-RU" altLang="ru-RU" sz="2800" smtClean="0">
                <a:cs typeface="Times New Roman" panose="02020603050405020304" pitchFamily="18" charset="0"/>
              </a:rPr>
              <a:t> 22,23</a:t>
            </a:r>
          </a:p>
          <a:p>
            <a:pPr algn="l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smtClean="0">
                <a:cs typeface="Times New Roman" panose="02020603050405020304" pitchFamily="18" charset="0"/>
              </a:rPr>
              <a:t>  2) Дополнительные задания для подготовки: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smtClean="0">
                <a:cs typeface="Times New Roman" panose="02020603050405020304" pitchFamily="18" charset="0"/>
              </a:rPr>
              <a:t>    </a:t>
            </a:r>
            <a:r>
              <a:rPr lang="en-US" altLang="ru-RU" sz="2800" smtClean="0">
                <a:solidFill>
                  <a:srgbClr val="1D0A90"/>
                </a:solidFill>
                <a:cs typeface="Times New Roman" panose="02020603050405020304" pitchFamily="18" charset="0"/>
              </a:rPr>
              <a:t>www. chemistry-43school.narod.ru</a:t>
            </a:r>
            <a:endParaRPr lang="ru-RU" altLang="ru-RU" sz="2800" smtClean="0">
              <a:solidFill>
                <a:srgbClr val="1D0A90"/>
              </a:solidFill>
              <a:cs typeface="Times New Roman" panose="02020603050405020304" pitchFamily="18" charset="0"/>
            </a:endParaRPr>
          </a:p>
          <a:p>
            <a:pPr algn="l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smtClean="0">
                <a:cs typeface="Times New Roman" panose="02020603050405020304" pitchFamily="18" charset="0"/>
              </a:rPr>
              <a:t>  3) </a:t>
            </a:r>
            <a:r>
              <a:rPr lang="ru-RU" altLang="ru-RU" sz="2800" smtClean="0"/>
              <a:t> Задача: 27 г глюкозы подвергли полному брожению, после чего весь выделившийся углекислый газ поглотили прозрачной известковой водой, содержащей 11,1 г гидроксида кальция. Останется ли поглощающий раствор прозрачным или в нем появится осадок? Ответ подтвердите расчетами.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5450"/>
            <a:ext cx="9144000" cy="482600"/>
          </a:xfrm>
        </p:spPr>
        <p:txBody>
          <a:bodyPr/>
          <a:lstStyle/>
          <a:p>
            <a:pPr eaLnBrk="1" hangingPunct="1"/>
            <a:r>
              <a:rPr lang="ru-RU" altLang="ru-RU" sz="2800" b="1" i="1" u="sng" smtClean="0"/>
              <a:t>1. Актуализация опорных знаний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8991600" cy="762000"/>
          </a:xfrm>
        </p:spPr>
        <p:txBody>
          <a:bodyPr/>
          <a:lstStyle/>
          <a:p>
            <a:pPr eaLnBrk="1" hangingPunct="1"/>
            <a:endParaRPr lang="ru-RU" altLang="ru-RU" sz="1800" i="1" smtClean="0"/>
          </a:p>
          <a:p>
            <a:pPr eaLnBrk="1" hangingPunct="1"/>
            <a:r>
              <a:rPr lang="ru-RU" altLang="ru-RU" i="1" smtClean="0"/>
              <a:t>Какой природный процесс приводит к образованию углеводов из неорганических соединений? В каких живых организмах он происходит?</a:t>
            </a:r>
          </a:p>
          <a:p>
            <a:pPr eaLnBrk="1" hangingPunct="1"/>
            <a:r>
              <a:rPr lang="ru-RU" altLang="ru-RU" i="1" smtClean="0"/>
              <a:t>В каких условиях протекает процесс фотосинтеза и каково его значение для живой природы?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i="1" smtClean="0"/>
          </a:p>
          <a:p>
            <a:pPr algn="l" eaLnBrk="1" hangingPunct="1">
              <a:buFont typeface="Wingdings" panose="05000000000000000000" pitchFamily="2" charset="2"/>
              <a:buNone/>
            </a:pPr>
            <a:endParaRPr lang="ru-RU" altLang="ru-RU" sz="1800" smtClean="0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5157788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ru-RU" altLang="ru-RU" sz="3600">
                <a:solidFill>
                  <a:schemeClr val="tx2"/>
                </a:solidFill>
                <a:latin typeface="Verdana" panose="020B0604030504040204" pitchFamily="34" charset="0"/>
              </a:rPr>
              <a:t>6СО</a:t>
            </a:r>
            <a:r>
              <a:rPr lang="ru-RU" altLang="ru-RU" sz="2400">
                <a:solidFill>
                  <a:schemeClr val="tx2"/>
                </a:solidFill>
                <a:latin typeface="Verdana" panose="020B0604030504040204" pitchFamily="34" charset="0"/>
              </a:rPr>
              <a:t>2</a:t>
            </a:r>
            <a:r>
              <a:rPr lang="ru-RU" altLang="ru-RU" sz="3600">
                <a:solidFill>
                  <a:schemeClr val="tx2"/>
                </a:solidFill>
                <a:latin typeface="Verdana" panose="020B0604030504040204" pitchFamily="34" charset="0"/>
              </a:rPr>
              <a:t> + 6Н</a:t>
            </a:r>
            <a:r>
              <a:rPr lang="ru-RU" altLang="ru-RU" sz="2400">
                <a:solidFill>
                  <a:schemeClr val="tx2"/>
                </a:solidFill>
                <a:latin typeface="Verdana" panose="020B0604030504040204" pitchFamily="34" charset="0"/>
              </a:rPr>
              <a:t>2</a:t>
            </a:r>
            <a:r>
              <a:rPr lang="ru-RU" altLang="ru-RU" sz="3600">
                <a:solidFill>
                  <a:schemeClr val="tx2"/>
                </a:solidFill>
                <a:latin typeface="Verdana" panose="020B0604030504040204" pitchFamily="34" charset="0"/>
              </a:rPr>
              <a:t>О →С</a:t>
            </a:r>
            <a:r>
              <a:rPr lang="ru-RU" altLang="ru-RU" sz="2400">
                <a:solidFill>
                  <a:schemeClr val="tx2"/>
                </a:solidFill>
                <a:latin typeface="Verdana" panose="020B0604030504040204" pitchFamily="34" charset="0"/>
              </a:rPr>
              <a:t>6</a:t>
            </a:r>
            <a:r>
              <a:rPr lang="ru-RU" altLang="ru-RU" sz="3600">
                <a:solidFill>
                  <a:schemeClr val="tx2"/>
                </a:solidFill>
                <a:latin typeface="Verdana" panose="020B0604030504040204" pitchFamily="34" charset="0"/>
              </a:rPr>
              <a:t>Н</a:t>
            </a:r>
            <a:r>
              <a:rPr lang="ru-RU" altLang="ru-RU" sz="2400">
                <a:solidFill>
                  <a:schemeClr val="tx2"/>
                </a:solidFill>
                <a:latin typeface="Verdana" panose="020B0604030504040204" pitchFamily="34" charset="0"/>
              </a:rPr>
              <a:t>12</a:t>
            </a:r>
            <a:r>
              <a:rPr lang="ru-RU" altLang="ru-RU" sz="3600">
                <a:solidFill>
                  <a:schemeClr val="tx2"/>
                </a:solidFill>
                <a:latin typeface="Verdana" panose="020B0604030504040204" pitchFamily="34" charset="0"/>
              </a:rPr>
              <a:t>О</a:t>
            </a:r>
            <a:r>
              <a:rPr lang="ru-RU" altLang="ru-RU" sz="2400">
                <a:solidFill>
                  <a:schemeClr val="tx2"/>
                </a:solidFill>
                <a:latin typeface="Verdana" panose="020B0604030504040204" pitchFamily="34" charset="0"/>
              </a:rPr>
              <a:t>6</a:t>
            </a:r>
            <a:r>
              <a:rPr lang="ru-RU" altLang="ru-RU" sz="3600">
                <a:solidFill>
                  <a:schemeClr val="tx2"/>
                </a:solidFill>
                <a:latin typeface="Verdana" panose="020B0604030504040204" pitchFamily="34" charset="0"/>
              </a:rPr>
              <a:t> + 6О</a:t>
            </a:r>
            <a:r>
              <a:rPr lang="ru-RU" altLang="ru-RU" sz="2400">
                <a:solidFill>
                  <a:schemeClr val="tx2"/>
                </a:solidFill>
                <a:latin typeface="Verdana" panose="020B0604030504040204" pitchFamily="34" charset="0"/>
              </a:rPr>
              <a:t>2</a:t>
            </a:r>
            <a:r>
              <a:rPr lang="ru-RU" altLang="ru-RU" sz="3600">
                <a:solidFill>
                  <a:schemeClr val="tx2"/>
                </a:solidFill>
                <a:latin typeface="Verdana" panose="020B0604030504040204" pitchFamily="34" charset="0"/>
              </a:rPr>
              <a:t> - </a:t>
            </a:r>
            <a:r>
              <a:rPr lang="en-US" altLang="ru-RU" sz="3600">
                <a:solidFill>
                  <a:schemeClr val="tx2"/>
                </a:solidFill>
                <a:latin typeface="Verdana" panose="020B0604030504040204" pitchFamily="34" charset="0"/>
              </a:rPr>
              <a:t>Q</a:t>
            </a:r>
            <a:endParaRPr lang="ru-RU" altLang="ru-RU" sz="360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12875"/>
            <a:ext cx="8964612" cy="4176713"/>
          </a:xfrm>
        </p:spPr>
        <p:txBody>
          <a:bodyPr/>
          <a:lstStyle/>
          <a:p>
            <a:pPr algn="l" eaLnBrk="1" hangingPunct="1"/>
            <a:r>
              <a:rPr lang="ru-RU" altLang="ru-RU" sz="3600" i="1" smtClean="0"/>
              <a:t>Какие природные углеводы вам известны? В каких живых организмах они содержатся?</a:t>
            </a:r>
          </a:p>
          <a:p>
            <a:pPr algn="l" eaLnBrk="1" hangingPunct="1"/>
            <a:r>
              <a:rPr lang="ru-RU" altLang="ru-RU" sz="3600" i="1" smtClean="0"/>
              <a:t>Какие функции выполняют углеводы в живых организмах?</a:t>
            </a:r>
          </a:p>
          <a:p>
            <a:pPr algn="l" eaLnBrk="1" hangingPunct="1"/>
            <a:r>
              <a:rPr lang="ru-RU" altLang="ru-RU" sz="3600" i="1" smtClean="0"/>
              <a:t>Как название класса веществ – «Углеводы» - связано с их химическим составом?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8964613" cy="792163"/>
          </a:xfrm>
        </p:spPr>
        <p:txBody>
          <a:bodyPr/>
          <a:lstStyle/>
          <a:p>
            <a:pPr eaLnBrk="1" hangingPunct="1"/>
            <a:r>
              <a:rPr lang="ru-RU" altLang="ru-RU" b="1" i="1" smtClean="0">
                <a:latin typeface="Century Schoolbook" pitchFamily="18" charset="0"/>
              </a:rPr>
              <a:t>Историческая справка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8964613" cy="5040313"/>
          </a:xfrm>
        </p:spPr>
        <p:txBody>
          <a:bodyPr/>
          <a:lstStyle/>
          <a:p>
            <a:pPr algn="l" eaLnBrk="1" hangingPunct="1"/>
            <a:r>
              <a:rPr lang="ru-RU" altLang="ru-RU" sz="1800" b="1" smtClean="0">
                <a:latin typeface="Century Schoolbook" pitchFamily="18" charset="0"/>
              </a:rPr>
              <a:t>Углеводы используются с глубокой древности - самым первым углеводом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1800" b="1" smtClean="0">
                <a:latin typeface="Century Schoolbook" pitchFamily="18" charset="0"/>
              </a:rPr>
              <a:t>     (точнее смесью углеводов), с которой познакомился человек, был мёд. </a:t>
            </a:r>
          </a:p>
          <a:p>
            <a:pPr algn="l" eaLnBrk="1" hangingPunct="1"/>
            <a:r>
              <a:rPr lang="ru-RU" altLang="ru-RU" sz="1800" b="1" smtClean="0">
                <a:latin typeface="Century Schoolbook" pitchFamily="18" charset="0"/>
              </a:rPr>
              <a:t>Родиной сахарного тростника является северо-западная Индия-Бенгалия. Европейцы познакомились с тростниковым сахаром благодаря походам Александра</a:t>
            </a:r>
            <a:br>
              <a:rPr lang="ru-RU" altLang="ru-RU" sz="1800" b="1" smtClean="0">
                <a:latin typeface="Century Schoolbook" pitchFamily="18" charset="0"/>
              </a:rPr>
            </a:br>
            <a:r>
              <a:rPr lang="ru-RU" altLang="ru-RU" sz="1800" b="1" smtClean="0">
                <a:latin typeface="Century Schoolbook" pitchFamily="18" charset="0"/>
              </a:rPr>
              <a:t>Македонского в 327 г. до н.э. </a:t>
            </a:r>
          </a:p>
          <a:p>
            <a:pPr algn="l" eaLnBrk="1" hangingPunct="1"/>
            <a:r>
              <a:rPr lang="ru-RU" altLang="ru-RU" sz="1800" b="1" smtClean="0">
                <a:latin typeface="Century Schoolbook" pitchFamily="18" charset="0"/>
              </a:rPr>
              <a:t>Крахмал был известен ещё древним грекам. </a:t>
            </a:r>
          </a:p>
          <a:p>
            <a:pPr algn="l" eaLnBrk="1" hangingPunct="1"/>
            <a:r>
              <a:rPr lang="ru-RU" altLang="ru-RU" sz="1800" b="1" smtClean="0">
                <a:latin typeface="Century Schoolbook" pitchFamily="18" charset="0"/>
              </a:rPr>
              <a:t>Целлюлоза, как составная часть древесины, используется с глубокой древности. </a:t>
            </a:r>
          </a:p>
          <a:p>
            <a:pPr algn="l" eaLnBrk="1" hangingPunct="1"/>
            <a:r>
              <a:rPr lang="ru-RU" altLang="ru-RU" sz="1800" b="1" smtClean="0">
                <a:latin typeface="Century Schoolbook" pitchFamily="18" charset="0"/>
              </a:rPr>
              <a:t>6.Термин слова “сладкий” и окончание —оза- для сахаристых веществ было</a:t>
            </a:r>
            <a:br>
              <a:rPr lang="ru-RU" altLang="ru-RU" sz="1800" b="1" smtClean="0">
                <a:latin typeface="Century Schoolbook" pitchFamily="18" charset="0"/>
              </a:rPr>
            </a:br>
            <a:r>
              <a:rPr lang="ru-RU" altLang="ru-RU" sz="1800" b="1" smtClean="0">
                <a:latin typeface="Century Schoolbook" pitchFamily="18" charset="0"/>
              </a:rPr>
              <a:t>предложено французским химиком Ж. Дюла в 1838 г.</a:t>
            </a:r>
          </a:p>
          <a:p>
            <a:pPr algn="l" eaLnBrk="1" hangingPunct="1"/>
            <a:r>
              <a:rPr lang="ru-RU" altLang="ru-RU" sz="1800" b="1" smtClean="0">
                <a:latin typeface="Century Schoolbook" pitchFamily="18" charset="0"/>
              </a:rPr>
              <a:t>Исторически сладость была главным признаком, по которому то или иное вещество относили к углеводам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endParaRPr lang="ru-RU" altLang="ru-RU" sz="1800" b="1" smtClean="0">
              <a:latin typeface="Century Schoolbook" pitchFamily="18" charset="0"/>
            </a:endParaRPr>
          </a:p>
          <a:p>
            <a:pPr eaLnBrk="1" hangingPunct="1"/>
            <a:endParaRPr lang="ru-RU" altLang="ru-RU" sz="2000" smtClean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404813"/>
            <a:ext cx="4495800" cy="2087562"/>
          </a:xfrm>
        </p:spPr>
        <p:txBody>
          <a:bodyPr/>
          <a:lstStyle/>
          <a:p>
            <a:pPr algn="l" eaLnBrk="1" hangingPunct="1"/>
            <a:r>
              <a:rPr lang="ru-RU" altLang="ru-RU" sz="2000" b="1" smtClean="0"/>
              <a:t>Свекловичный сахар в чистом виде был открыт </a:t>
            </a:r>
          </a:p>
          <a:p>
            <a:pPr algn="l" eaLnBrk="1" hangingPunct="1">
              <a:buFont typeface="Wingdings" panose="05000000000000000000" pitchFamily="2" charset="2"/>
              <a:buNone/>
            </a:pPr>
            <a:r>
              <a:rPr lang="ru-RU" altLang="ru-RU" sz="2000" b="1" smtClean="0"/>
              <a:t>    лишь в 1747 г. немецким химиком А. Маргграфом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000" smtClean="0"/>
          </a:p>
        </p:txBody>
      </p:sp>
      <p:pic>
        <p:nvPicPr>
          <p:cNvPr id="121864" name="Picture 8" descr="marggraf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1412875"/>
            <a:ext cx="3155950" cy="3744913"/>
          </a:xfrm>
          <a:noFill/>
        </p:spPr>
      </p:pic>
      <p:pic>
        <p:nvPicPr>
          <p:cNvPr id="121865" name="Picture 9" descr="Kirchhof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412875"/>
            <a:ext cx="3440112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1866" name="Picture 10" descr="berze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412875"/>
            <a:ext cx="3482975" cy="38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1867" name="Picture 11" descr="бутлеров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412875"/>
            <a:ext cx="3455987" cy="38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8" name="Rectangle 12"/>
          <p:cNvSpPr>
            <a:spLocks noChangeArrowheads="1"/>
          </p:cNvSpPr>
          <p:nvPr/>
        </p:nvSpPr>
        <p:spPr bwMode="auto">
          <a:xfrm>
            <a:off x="0" y="1989138"/>
            <a:ext cx="4495800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Char char="§"/>
            </a:pPr>
            <a:endParaRPr lang="ru-RU" altLang="ru-RU" sz="1200" b="1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Char char="§"/>
            </a:pP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В 1811 г. русский химик Кирхгоф впервые получил глюкозу гидролизом крахмала</a:t>
            </a:r>
          </a:p>
          <a:p>
            <a:pPr eaLnBrk="1" hangingPunct="1"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endParaRPr lang="ru-RU" altLang="ru-RU" sz="2000" b="1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endParaRPr lang="ru-RU" altLang="ru-RU" sz="12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1869" name="Rectangle 13"/>
          <p:cNvSpPr>
            <a:spLocks noChangeArrowheads="1"/>
          </p:cNvSpPr>
          <p:nvPr/>
        </p:nvSpPr>
        <p:spPr bwMode="auto">
          <a:xfrm>
            <a:off x="0" y="3429000"/>
            <a:ext cx="4500563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Char char="§"/>
            </a:pP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Впервые правильную эмпирическую формулу глюкозы предложил шведский</a:t>
            </a:r>
            <a:b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химик Я. Берцеллиус в 1837 г. С</a:t>
            </a:r>
            <a:r>
              <a:rPr lang="ru-RU" altLang="ru-RU" sz="1600" b="1">
                <a:solidFill>
                  <a:schemeClr val="tx2"/>
                </a:solidFill>
                <a:latin typeface="Times New Roman" panose="02020603050405020304" pitchFamily="18" charset="0"/>
              </a:rPr>
              <a:t>6</a:t>
            </a: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Н</a:t>
            </a:r>
            <a:r>
              <a:rPr lang="ru-RU" altLang="ru-RU" sz="1600" b="1">
                <a:solidFill>
                  <a:schemeClr val="tx2"/>
                </a:solidFill>
                <a:latin typeface="Times New Roman" panose="02020603050405020304" pitchFamily="18" charset="0"/>
              </a:rPr>
              <a:t>12</a:t>
            </a: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О</a:t>
            </a:r>
            <a:r>
              <a:rPr lang="ru-RU" altLang="ru-RU" sz="1600" b="1">
                <a:solidFill>
                  <a:schemeClr val="tx2"/>
                </a:solidFill>
                <a:latin typeface="Times New Roman" panose="02020603050405020304" pitchFamily="18" charset="0"/>
              </a:rPr>
              <a:t>6</a:t>
            </a: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endParaRPr lang="ru-RU" altLang="ru-RU" sz="2000" b="1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endParaRPr lang="ru-RU" altLang="ru-RU" sz="2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1870" name="Rectangle 14"/>
          <p:cNvSpPr>
            <a:spLocks noChangeArrowheads="1"/>
          </p:cNvSpPr>
          <p:nvPr/>
        </p:nvSpPr>
        <p:spPr bwMode="auto">
          <a:xfrm>
            <a:off x="179388" y="5157788"/>
            <a:ext cx="4495800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Char char="§"/>
            </a:pP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Синтез углеводов из формальдегида в присутствии Са(ОН)</a:t>
            </a:r>
            <a:r>
              <a:rPr lang="ru-RU" altLang="ru-RU" sz="1600" b="1">
                <a:solidFill>
                  <a:schemeClr val="tx2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 был произведён</a:t>
            </a:r>
            <a:b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</a:br>
            <a:r>
              <a:rPr lang="ru-RU" altLang="ru-RU" sz="2000" b="1">
                <a:solidFill>
                  <a:schemeClr val="tx2"/>
                </a:solidFill>
                <a:latin typeface="Times New Roman" panose="02020603050405020304" pitchFamily="18" charset="0"/>
              </a:rPr>
              <a:t>А.М. Бутлеровым в 1861 г.</a:t>
            </a:r>
            <a:r>
              <a:rPr lang="ru-RU" altLang="ru-RU" sz="200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endParaRPr lang="ru-RU" altLang="ru-RU" sz="2000" b="1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  <a:buClr>
                <a:srgbClr val="5F5F5F"/>
              </a:buClr>
              <a:buFont typeface="Wingdings" panose="05000000000000000000" pitchFamily="2" charset="2"/>
              <a:buNone/>
            </a:pPr>
            <a:endParaRPr lang="ru-RU" altLang="ru-RU" sz="12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8" grpId="0"/>
      <p:bldP spid="121869" grpId="0"/>
      <p:bldP spid="1218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3"/>
          <p:cNvSpPr txBox="1">
            <a:spLocks noChangeArrowheads="1"/>
          </p:cNvSpPr>
          <p:nvPr/>
        </p:nvSpPr>
        <p:spPr bwMode="auto">
          <a:xfrm>
            <a:off x="6732588" y="3500438"/>
            <a:ext cx="2089150" cy="3097212"/>
          </a:xfrm>
          <a:prstGeom prst="rect">
            <a:avLst/>
          </a:prstGeom>
          <a:solidFill>
            <a:srgbClr val="FDFED6"/>
          </a:solidFill>
          <a:ln w="28575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ru-RU" altLang="ru-RU" sz="1600" b="1"/>
              <a:t> </a:t>
            </a:r>
            <a:r>
              <a:rPr lang="ru-RU" altLang="ru-RU" sz="1600" b="1">
                <a:solidFill>
                  <a:schemeClr val="tx2"/>
                </a:solidFill>
              </a:rPr>
              <a:t>Крахмал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ru-RU" altLang="ru-RU" sz="1600" b="1">
                <a:solidFill>
                  <a:schemeClr val="tx2"/>
                </a:solidFill>
              </a:rPr>
              <a:t>Целлюлоза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ru-RU" altLang="ru-RU" sz="1600" b="1">
                <a:solidFill>
                  <a:schemeClr val="tx2"/>
                </a:solidFill>
              </a:rPr>
              <a:t>Гликоген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ru-RU" altLang="ru-RU" sz="1600" b="1">
                <a:solidFill>
                  <a:schemeClr val="tx2"/>
                </a:solidFill>
              </a:rPr>
              <a:t> </a:t>
            </a:r>
            <a:r>
              <a:rPr lang="ru-RU" altLang="ru-RU" sz="2000" b="1">
                <a:solidFill>
                  <a:schemeClr val="tx2"/>
                </a:solidFill>
              </a:rPr>
              <a:t>(С</a:t>
            </a:r>
            <a:r>
              <a:rPr lang="ru-RU" altLang="ru-RU" sz="1600" b="1">
                <a:solidFill>
                  <a:schemeClr val="tx2"/>
                </a:solidFill>
              </a:rPr>
              <a:t>6</a:t>
            </a:r>
            <a:r>
              <a:rPr lang="ru-RU" altLang="ru-RU" sz="2000" b="1">
                <a:solidFill>
                  <a:schemeClr val="tx2"/>
                </a:solidFill>
              </a:rPr>
              <a:t>Н</a:t>
            </a:r>
            <a:r>
              <a:rPr lang="ru-RU" altLang="ru-RU" sz="1600" b="1">
                <a:solidFill>
                  <a:schemeClr val="tx2"/>
                </a:solidFill>
              </a:rPr>
              <a:t>10</a:t>
            </a:r>
            <a:r>
              <a:rPr lang="ru-RU" altLang="ru-RU" sz="2000" b="1">
                <a:solidFill>
                  <a:schemeClr val="tx2"/>
                </a:solidFill>
              </a:rPr>
              <a:t>О</a:t>
            </a:r>
            <a:r>
              <a:rPr lang="ru-RU" altLang="ru-RU" sz="1600" b="1">
                <a:solidFill>
                  <a:schemeClr val="tx2"/>
                </a:solidFill>
              </a:rPr>
              <a:t>5</a:t>
            </a:r>
            <a:r>
              <a:rPr lang="ru-RU" altLang="ru-RU" sz="2000" b="1">
                <a:solidFill>
                  <a:schemeClr val="tx2"/>
                </a:solidFill>
              </a:rPr>
              <a:t>)</a:t>
            </a:r>
            <a:r>
              <a:rPr lang="en-US" altLang="ru-RU" sz="1600" b="1">
                <a:solidFill>
                  <a:schemeClr val="tx2"/>
                </a:solidFill>
              </a:rPr>
              <a:t>n</a:t>
            </a:r>
            <a:endParaRPr lang="ru-RU" altLang="ru-RU" sz="1600" b="1">
              <a:solidFill>
                <a:schemeClr val="tx2"/>
              </a:solidFill>
            </a:endParaRP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ru-RU" altLang="ru-RU" sz="1600" b="1">
                <a:solidFill>
                  <a:schemeClr val="tx2"/>
                </a:solidFill>
              </a:rPr>
              <a:t>(гидролизуются на большое количество молекул моносахаридов)</a:t>
            </a:r>
          </a:p>
        </p:txBody>
      </p:sp>
      <p:sp>
        <p:nvSpPr>
          <p:cNvPr id="9219" name="Rectangle 3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95275"/>
            <a:ext cx="9144000" cy="1117600"/>
          </a:xfrm>
        </p:spPr>
        <p:txBody>
          <a:bodyPr/>
          <a:lstStyle/>
          <a:p>
            <a:pPr eaLnBrk="1" hangingPunct="1"/>
            <a:r>
              <a:rPr lang="ru-RU" altLang="ru-RU" sz="2400" b="1" i="1" smtClean="0">
                <a:latin typeface="Century Schoolbook" pitchFamily="18" charset="0"/>
              </a:rPr>
              <a:t>Углеводы </a:t>
            </a:r>
            <a:r>
              <a:rPr lang="ru-RU" altLang="ru-RU" sz="2400" smtClean="0">
                <a:latin typeface="Century Schoolbook" pitchFamily="18" charset="0"/>
              </a:rPr>
              <a:t>– </a:t>
            </a:r>
            <a:r>
              <a:rPr lang="ru-RU" altLang="ru-RU" sz="2400" u="sng" smtClean="0">
                <a:latin typeface="Century Schoolbook" pitchFamily="18" charset="0"/>
              </a:rPr>
              <a:t>(сахара)</a:t>
            </a:r>
            <a:r>
              <a:rPr lang="ru-RU" altLang="ru-RU" sz="2400" smtClean="0">
                <a:latin typeface="Century Schoolbook" pitchFamily="18" charset="0"/>
              </a:rPr>
              <a:t> – органические соединения, имеющие сходное строение и свойства                                 </a:t>
            </a:r>
            <a:br>
              <a:rPr lang="ru-RU" altLang="ru-RU" sz="2400" smtClean="0">
                <a:latin typeface="Century Schoolbook" pitchFamily="18" charset="0"/>
              </a:rPr>
            </a:br>
            <a:r>
              <a:rPr lang="ru-RU" altLang="ru-RU" sz="2400" smtClean="0">
                <a:latin typeface="Century Schoolbook" pitchFamily="18" charset="0"/>
              </a:rPr>
              <a:t> Общая формула С</a:t>
            </a:r>
            <a:r>
              <a:rPr lang="en-US" altLang="ru-RU" sz="2400" smtClean="0">
                <a:latin typeface="Century Schoolbook" pitchFamily="18" charset="0"/>
              </a:rPr>
              <a:t>n(H2O)m</a:t>
            </a:r>
            <a:endParaRPr lang="ru-RU" altLang="ru-RU" sz="2400" smtClean="0">
              <a:latin typeface="Century Schoolbook" pitchFamily="18" charset="0"/>
            </a:endParaRPr>
          </a:p>
        </p:txBody>
      </p:sp>
      <p:sp>
        <p:nvSpPr>
          <p:cNvPr id="9220" name="Rectangle 17"/>
          <p:cNvSpPr>
            <a:spLocks noChangeArrowheads="1"/>
          </p:cNvSpPr>
          <p:nvPr/>
        </p:nvSpPr>
        <p:spPr bwMode="auto">
          <a:xfrm>
            <a:off x="538163" y="1414463"/>
            <a:ext cx="3673475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endParaRPr lang="ru-RU" altLang="ru-RU" sz="360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9221" name="Rectangle 18"/>
          <p:cNvSpPr>
            <a:spLocks noChangeArrowheads="1"/>
          </p:cNvSpPr>
          <p:nvPr/>
        </p:nvSpPr>
        <p:spPr bwMode="auto">
          <a:xfrm>
            <a:off x="5146675" y="1341438"/>
            <a:ext cx="3673475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endParaRPr lang="ru-RU" altLang="ru-RU" sz="360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9222" name="Rectangle 30"/>
          <p:cNvSpPr>
            <a:spLocks noChangeArrowheads="1"/>
          </p:cNvSpPr>
          <p:nvPr/>
        </p:nvSpPr>
        <p:spPr bwMode="auto">
          <a:xfrm>
            <a:off x="3852863" y="5156200"/>
            <a:ext cx="48958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endParaRPr lang="ru-RU" altLang="ru-RU" sz="360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9223" name="AutoShape 35"/>
          <p:cNvSpPr>
            <a:spLocks noChangeArrowheads="1"/>
          </p:cNvSpPr>
          <p:nvPr/>
        </p:nvSpPr>
        <p:spPr bwMode="auto">
          <a:xfrm>
            <a:off x="900113" y="1484313"/>
            <a:ext cx="6985000" cy="792162"/>
          </a:xfrm>
          <a:prstGeom prst="downArrowCallout">
            <a:avLst>
              <a:gd name="adj1" fmla="val 156187"/>
              <a:gd name="adj2" fmla="val 220441"/>
              <a:gd name="adj3" fmla="val 19838"/>
              <a:gd name="adj4" fmla="val 66667"/>
            </a:avLst>
          </a:prstGeom>
          <a:solidFill>
            <a:srgbClr val="CCFFFF"/>
          </a:solidFill>
          <a:ln w="28575" algn="ctr">
            <a:solidFill>
              <a:srgbClr val="6666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chemeClr val="tx2"/>
                </a:solidFill>
              </a:rPr>
              <a:t>Классификация углеводов</a:t>
            </a:r>
          </a:p>
        </p:txBody>
      </p:sp>
      <p:sp>
        <p:nvSpPr>
          <p:cNvPr id="9224" name="AutoShape 36"/>
          <p:cNvSpPr>
            <a:spLocks noChangeArrowheads="1"/>
          </p:cNvSpPr>
          <p:nvPr/>
        </p:nvSpPr>
        <p:spPr bwMode="auto">
          <a:xfrm>
            <a:off x="323850" y="2420938"/>
            <a:ext cx="2087563" cy="720725"/>
          </a:xfrm>
          <a:prstGeom prst="downArrowCallout">
            <a:avLst>
              <a:gd name="adj1" fmla="val 51305"/>
              <a:gd name="adj2" fmla="val 72412"/>
              <a:gd name="adj3" fmla="val 19838"/>
              <a:gd name="adj4" fmla="val 66667"/>
            </a:avLst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chemeClr val="tx2"/>
                </a:solidFill>
              </a:rPr>
              <a:t>Моносахариды</a:t>
            </a:r>
          </a:p>
          <a:p>
            <a:pPr algn="ctr" eaLnBrk="1" hangingPunct="1"/>
            <a:endParaRPr lang="ru-RU" altLang="ru-RU" sz="2000" b="1">
              <a:solidFill>
                <a:schemeClr val="tx2"/>
              </a:solidFill>
            </a:endParaRPr>
          </a:p>
        </p:txBody>
      </p:sp>
      <p:sp>
        <p:nvSpPr>
          <p:cNvPr id="9225" name="AutoShape 37"/>
          <p:cNvSpPr>
            <a:spLocks noChangeArrowheads="1"/>
          </p:cNvSpPr>
          <p:nvPr/>
        </p:nvSpPr>
        <p:spPr bwMode="auto">
          <a:xfrm>
            <a:off x="3348038" y="2420938"/>
            <a:ext cx="2447925" cy="647700"/>
          </a:xfrm>
          <a:prstGeom prst="downArrowCallout">
            <a:avLst>
              <a:gd name="adj1" fmla="val 66945"/>
              <a:gd name="adj2" fmla="val 94485"/>
              <a:gd name="adj3" fmla="val 19838"/>
              <a:gd name="adj4" fmla="val 66667"/>
            </a:avLst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chemeClr val="tx2"/>
                </a:solidFill>
              </a:rPr>
              <a:t>Дисахариды</a:t>
            </a:r>
          </a:p>
        </p:txBody>
      </p:sp>
      <p:sp>
        <p:nvSpPr>
          <p:cNvPr id="9226" name="AutoShape 38"/>
          <p:cNvSpPr>
            <a:spLocks noChangeArrowheads="1"/>
          </p:cNvSpPr>
          <p:nvPr/>
        </p:nvSpPr>
        <p:spPr bwMode="auto">
          <a:xfrm>
            <a:off x="6516688" y="2420938"/>
            <a:ext cx="2159000" cy="647700"/>
          </a:xfrm>
          <a:prstGeom prst="downArrowCallout">
            <a:avLst>
              <a:gd name="adj1" fmla="val 59043"/>
              <a:gd name="adj2" fmla="val 83333"/>
              <a:gd name="adj3" fmla="val 19838"/>
              <a:gd name="adj4" fmla="val 66667"/>
            </a:avLst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chemeClr val="tx2"/>
                </a:solidFill>
              </a:rPr>
              <a:t>Полисахариды</a:t>
            </a:r>
          </a:p>
        </p:txBody>
      </p:sp>
      <p:sp>
        <p:nvSpPr>
          <p:cNvPr id="9227" name="Text Box 41"/>
          <p:cNvSpPr txBox="1">
            <a:spLocks noChangeArrowheads="1"/>
          </p:cNvSpPr>
          <p:nvPr/>
        </p:nvSpPr>
        <p:spPr bwMode="auto">
          <a:xfrm>
            <a:off x="395288" y="3500438"/>
            <a:ext cx="2089150" cy="3097212"/>
          </a:xfrm>
          <a:prstGeom prst="rect">
            <a:avLst/>
          </a:prstGeom>
          <a:solidFill>
            <a:srgbClr val="FDFED6"/>
          </a:solidFill>
          <a:ln w="28575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ru-RU" altLang="ru-RU" sz="1600" b="1"/>
              <a:t> </a:t>
            </a:r>
            <a:r>
              <a:rPr lang="ru-RU" altLang="ru-RU" sz="1600" b="1">
                <a:solidFill>
                  <a:schemeClr val="tx2"/>
                </a:solidFill>
              </a:rPr>
              <a:t>Глюкоза 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ru-RU" altLang="ru-RU" sz="1600" b="1">
                <a:solidFill>
                  <a:schemeClr val="tx2"/>
                </a:solidFill>
              </a:rPr>
              <a:t>( виноградный сахар)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ru-RU" altLang="ru-RU" sz="1600" b="1">
                <a:solidFill>
                  <a:schemeClr val="tx2"/>
                </a:solidFill>
              </a:rPr>
              <a:t>Фруктоза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ru-RU" altLang="ru-RU" sz="1600" b="1">
                <a:solidFill>
                  <a:schemeClr val="tx2"/>
                </a:solidFill>
              </a:rPr>
              <a:t>Рибоза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tx2"/>
                </a:solidFill>
              </a:rPr>
              <a:t>С</a:t>
            </a:r>
            <a:r>
              <a:rPr lang="ru-RU" altLang="ru-RU" sz="1600" b="1">
                <a:solidFill>
                  <a:schemeClr val="tx2"/>
                </a:solidFill>
              </a:rPr>
              <a:t>6</a:t>
            </a:r>
            <a:r>
              <a:rPr lang="ru-RU" altLang="ru-RU" sz="2000" b="1">
                <a:solidFill>
                  <a:schemeClr val="tx2"/>
                </a:solidFill>
              </a:rPr>
              <a:t>Н</a:t>
            </a:r>
            <a:r>
              <a:rPr lang="ru-RU" altLang="ru-RU" sz="1600" b="1">
                <a:solidFill>
                  <a:schemeClr val="tx2"/>
                </a:solidFill>
              </a:rPr>
              <a:t>12</a:t>
            </a:r>
            <a:r>
              <a:rPr lang="ru-RU" altLang="ru-RU" sz="2000" b="1">
                <a:solidFill>
                  <a:schemeClr val="tx2"/>
                </a:solidFill>
              </a:rPr>
              <a:t>О</a:t>
            </a:r>
            <a:r>
              <a:rPr lang="ru-RU" altLang="ru-RU" sz="1600" b="1">
                <a:solidFill>
                  <a:schemeClr val="tx2"/>
                </a:solidFill>
              </a:rPr>
              <a:t>6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ru-RU" altLang="ru-RU" sz="1600" b="1">
                <a:solidFill>
                  <a:schemeClr val="tx2"/>
                </a:solidFill>
              </a:rPr>
              <a:t>(не гидролизуются)</a:t>
            </a:r>
          </a:p>
        </p:txBody>
      </p:sp>
      <p:pic>
        <p:nvPicPr>
          <p:cNvPr id="9228" name="Picture 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5657850"/>
            <a:ext cx="2089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9" name="Text Box 42"/>
          <p:cNvSpPr txBox="1">
            <a:spLocks noChangeArrowheads="1"/>
          </p:cNvSpPr>
          <p:nvPr/>
        </p:nvSpPr>
        <p:spPr bwMode="auto">
          <a:xfrm>
            <a:off x="3419475" y="3500438"/>
            <a:ext cx="2089150" cy="3097212"/>
          </a:xfrm>
          <a:prstGeom prst="rect">
            <a:avLst/>
          </a:prstGeom>
          <a:solidFill>
            <a:srgbClr val="FDFED6"/>
          </a:solidFill>
          <a:ln w="28575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ru-RU" altLang="ru-RU" sz="1600" b="1"/>
              <a:t> </a:t>
            </a:r>
            <a:r>
              <a:rPr lang="ru-RU" altLang="ru-RU" sz="1600" b="1">
                <a:solidFill>
                  <a:schemeClr val="tx2"/>
                </a:solidFill>
              </a:rPr>
              <a:t>Сахароза (свекловичный или тростниковый сахар)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ru-RU" altLang="ru-RU" sz="1600" b="1">
                <a:solidFill>
                  <a:schemeClr val="tx2"/>
                </a:solidFill>
              </a:rPr>
              <a:t>Лактоза (молочный сахар)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chemeClr val="tx2"/>
                </a:solidFill>
              </a:rPr>
              <a:t>С</a:t>
            </a:r>
            <a:r>
              <a:rPr lang="ru-RU" altLang="ru-RU" sz="1600" b="1">
                <a:solidFill>
                  <a:schemeClr val="tx2"/>
                </a:solidFill>
              </a:rPr>
              <a:t>12</a:t>
            </a:r>
            <a:r>
              <a:rPr lang="ru-RU" altLang="ru-RU" sz="2000" b="1">
                <a:solidFill>
                  <a:schemeClr val="tx2"/>
                </a:solidFill>
              </a:rPr>
              <a:t>Н</a:t>
            </a:r>
            <a:r>
              <a:rPr lang="ru-RU" altLang="ru-RU" sz="1600" b="1">
                <a:solidFill>
                  <a:schemeClr val="tx2"/>
                </a:solidFill>
              </a:rPr>
              <a:t>22</a:t>
            </a:r>
            <a:r>
              <a:rPr lang="ru-RU" altLang="ru-RU" sz="2000" b="1">
                <a:solidFill>
                  <a:schemeClr val="tx2"/>
                </a:solidFill>
              </a:rPr>
              <a:t>О</a:t>
            </a:r>
            <a:r>
              <a:rPr lang="ru-RU" altLang="ru-RU" sz="1600" b="1">
                <a:solidFill>
                  <a:schemeClr val="tx2"/>
                </a:solidFill>
              </a:rPr>
              <a:t>11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ru-RU" altLang="ru-RU" sz="1600" b="1">
                <a:solidFill>
                  <a:schemeClr val="tx2"/>
                </a:solidFill>
              </a:rPr>
              <a:t>(гидролизуются на 2 молекулы моносахаридов)</a:t>
            </a:r>
          </a:p>
          <a:p>
            <a:pPr eaLnBrk="1" hangingPunct="1">
              <a:spcBef>
                <a:spcPct val="50000"/>
              </a:spcBef>
              <a:buClr>
                <a:srgbClr val="CC0000"/>
              </a:buClr>
              <a:buFont typeface="Wingdings" panose="05000000000000000000" pitchFamily="2" charset="2"/>
              <a:buNone/>
            </a:pPr>
            <a:endParaRPr lang="ru-RU" altLang="ru-RU" sz="16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3987" cy="4176712"/>
          </a:xfrm>
        </p:spPr>
        <p:txBody>
          <a:bodyPr/>
          <a:lstStyle/>
          <a:p>
            <a:pPr eaLnBrk="1" hangingPunct="1"/>
            <a:r>
              <a:rPr lang="ru-RU" altLang="ru-RU" sz="5400" smtClean="0">
                <a:solidFill>
                  <a:srgbClr val="00CCFF"/>
                </a:solidFill>
                <a:latin typeface="Monotype Corsiva" panose="03010101010201010101" pitchFamily="66" charset="0"/>
              </a:rPr>
              <a:t>Природа вещества </a:t>
            </a:r>
            <a:br>
              <a:rPr lang="ru-RU" altLang="ru-RU" sz="5400" smtClean="0">
                <a:solidFill>
                  <a:srgbClr val="00CCFF"/>
                </a:solidFill>
                <a:latin typeface="Monotype Corsiva" panose="03010101010201010101" pitchFamily="66" charset="0"/>
              </a:rPr>
            </a:br>
            <a:r>
              <a:rPr lang="ru-RU" altLang="ru-RU" sz="4400" smtClean="0">
                <a:latin typeface="Century Schoolbook" pitchFamily="18" charset="0"/>
              </a:rPr>
              <a:t>Состав </a:t>
            </a:r>
            <a:br>
              <a:rPr lang="ru-RU" altLang="ru-RU" sz="4400" smtClean="0">
                <a:latin typeface="Century Schoolbook" pitchFamily="18" charset="0"/>
              </a:rPr>
            </a:br>
            <a:r>
              <a:rPr lang="ru-RU" altLang="ru-RU" sz="4400" smtClean="0">
                <a:latin typeface="Century Schoolbook" pitchFamily="18" charset="0"/>
              </a:rPr>
              <a:t/>
            </a:r>
            <a:br>
              <a:rPr lang="ru-RU" altLang="ru-RU" sz="4400" smtClean="0">
                <a:latin typeface="Century Schoolbook" pitchFamily="18" charset="0"/>
              </a:rPr>
            </a:br>
            <a:r>
              <a:rPr lang="ru-RU" altLang="ru-RU" sz="4400" smtClean="0">
                <a:latin typeface="Century Schoolbook" pitchFamily="18" charset="0"/>
              </a:rPr>
              <a:t>Строение </a:t>
            </a:r>
            <a:br>
              <a:rPr lang="ru-RU" altLang="ru-RU" sz="4400" smtClean="0">
                <a:latin typeface="Century Schoolbook" pitchFamily="18" charset="0"/>
              </a:rPr>
            </a:br>
            <a:r>
              <a:rPr lang="ru-RU" altLang="ru-RU" sz="4400" smtClean="0">
                <a:latin typeface="Century Schoolbook" pitchFamily="18" charset="0"/>
              </a:rPr>
              <a:t/>
            </a:r>
            <a:br>
              <a:rPr lang="ru-RU" altLang="ru-RU" sz="4400" smtClean="0">
                <a:latin typeface="Century Schoolbook" pitchFamily="18" charset="0"/>
              </a:rPr>
            </a:br>
            <a:r>
              <a:rPr lang="ru-RU" altLang="ru-RU" sz="4400" smtClean="0">
                <a:latin typeface="Century Schoolbook" pitchFamily="18" charset="0"/>
              </a:rPr>
              <a:t>Свойства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508500"/>
            <a:ext cx="9144000" cy="20923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b="1" i="1" smtClean="0"/>
              <a:t>Моносахариды являются наиболее простыми представителями класса углеводов.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b="1" i="1" smtClean="0"/>
              <a:t>Знакомьтесь - глюкоза</a:t>
            </a:r>
          </a:p>
        </p:txBody>
      </p:sp>
      <p:sp>
        <p:nvSpPr>
          <p:cNvPr id="10244" name="AutoShape 5"/>
          <p:cNvSpPr>
            <a:spLocks noChangeArrowheads="1"/>
          </p:cNvSpPr>
          <p:nvPr/>
        </p:nvSpPr>
        <p:spPr bwMode="auto">
          <a:xfrm>
            <a:off x="4356100" y="1916113"/>
            <a:ext cx="720725" cy="5048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sp>
        <p:nvSpPr>
          <p:cNvPr id="10245" name="AutoShape 6"/>
          <p:cNvSpPr>
            <a:spLocks noChangeArrowheads="1"/>
          </p:cNvSpPr>
          <p:nvPr/>
        </p:nvSpPr>
        <p:spPr bwMode="auto">
          <a:xfrm>
            <a:off x="4356100" y="3213100"/>
            <a:ext cx="720725" cy="5048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i="1" smtClean="0">
                <a:latin typeface="Century Schoolbook" pitchFamily="18" charset="0"/>
              </a:rPr>
              <a:t>Физические свойства глюкозы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213"/>
            <a:ext cx="9144000" cy="2089150"/>
          </a:xfrm>
        </p:spPr>
        <p:txBody>
          <a:bodyPr/>
          <a:lstStyle/>
          <a:p>
            <a:pPr algn="l" eaLnBrk="1" hangingPunct="1"/>
            <a:r>
              <a:rPr lang="ru-RU" altLang="ru-RU" sz="2800" smtClean="0"/>
              <a:t>Твердое, кристаллическое вещество</a:t>
            </a:r>
          </a:p>
          <a:p>
            <a:pPr algn="l" eaLnBrk="1" hangingPunct="1"/>
            <a:r>
              <a:rPr lang="ru-RU" altLang="ru-RU" sz="2800" smtClean="0"/>
              <a:t>Без цвета</a:t>
            </a:r>
          </a:p>
          <a:p>
            <a:pPr algn="l" eaLnBrk="1" hangingPunct="1"/>
            <a:r>
              <a:rPr lang="ru-RU" altLang="ru-RU" sz="2800" smtClean="0"/>
              <a:t>Имеет сладковатый вкус</a:t>
            </a:r>
          </a:p>
          <a:p>
            <a:pPr algn="l" eaLnBrk="1" hangingPunct="1"/>
            <a:r>
              <a:rPr lang="ru-RU" altLang="ru-RU" sz="2800" smtClean="0"/>
              <a:t>Хорошо растворимо в воде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11188" y="3933825"/>
            <a:ext cx="82819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ru-RU" altLang="ru-RU" sz="2800" b="1" i="1">
                <a:solidFill>
                  <a:srgbClr val="1D0A90"/>
                </a:solidFill>
                <a:latin typeface="Century Schoolbook" pitchFamily="18" charset="0"/>
              </a:rPr>
              <a:t>Исследуйте характер среды раствора глюкозы индикатором</a:t>
            </a:r>
          </a:p>
        </p:txBody>
      </p:sp>
      <p:pic>
        <p:nvPicPr>
          <p:cNvPr id="11269" name="Picture 5" descr="указатель руко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076700"/>
            <a:ext cx="434975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827088" y="5445125"/>
            <a:ext cx="8137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ru-RU" altLang="ru-RU" sz="3200" b="1" i="1">
                <a:solidFill>
                  <a:schemeClr val="tx2"/>
                </a:solidFill>
                <a:latin typeface="Century Schoolbook" pitchFamily="18" charset="0"/>
              </a:rPr>
              <a:t>Вывод : </a:t>
            </a:r>
            <a:br>
              <a:rPr lang="ru-RU" altLang="ru-RU" sz="3200" b="1" i="1">
                <a:solidFill>
                  <a:schemeClr val="tx2"/>
                </a:solidFill>
                <a:latin typeface="Century Schoolbook" pitchFamily="18" charset="0"/>
              </a:rPr>
            </a:br>
            <a:r>
              <a:rPr lang="ru-RU" altLang="ru-RU" sz="3200" i="1">
                <a:solidFill>
                  <a:schemeClr val="tx2"/>
                </a:solidFill>
                <a:latin typeface="Century Schoolbook" pitchFamily="18" charset="0"/>
              </a:rPr>
              <a:t>характер среды - нейтральный</a:t>
            </a:r>
          </a:p>
        </p:txBody>
      </p:sp>
      <p:pic>
        <p:nvPicPr>
          <p:cNvPr id="11271" name="Picture 8" descr="ключ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89588"/>
            <a:ext cx="2857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3" grpId="0"/>
    </p:bldLst>
  </p:timing>
</p:sld>
</file>

<file path=ppt/theme/theme1.xml><?xml version="1.0" encoding="utf-8"?>
<a:theme xmlns:a="http://schemas.openxmlformats.org/drawingml/2006/main" name="01018373">
  <a:themeElements>
    <a:clrScheme name="01018373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01018373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01018373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18373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18373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18373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18373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18373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18373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18373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18373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18373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</TotalTime>
  <Words>1048</Words>
  <Application>Microsoft Office PowerPoint</Application>
  <PresentationFormat>Экран (4:3)</PresentationFormat>
  <Paragraphs>175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Times New Roman</vt:lpstr>
      <vt:lpstr>Verdana</vt:lpstr>
      <vt:lpstr>Wingdings</vt:lpstr>
      <vt:lpstr>Century Schoolbook</vt:lpstr>
      <vt:lpstr>Monotype Corsiva</vt:lpstr>
      <vt:lpstr>01018373</vt:lpstr>
      <vt:lpstr>Углеводы. Глюкоза-представитель моносахаридов</vt:lpstr>
      <vt:lpstr>Цель урока: Расширение, углубление и систематизация на межпредметном уровне знаний об углеводах как о важнейших биоорганических соединениях</vt:lpstr>
      <vt:lpstr>1. Актуализация опорных знаний</vt:lpstr>
      <vt:lpstr>Презентация PowerPoint</vt:lpstr>
      <vt:lpstr>Историческая справка</vt:lpstr>
      <vt:lpstr>Презентация PowerPoint</vt:lpstr>
      <vt:lpstr>Углеводы – (сахара) – органические соединения, имеющие сходное строение и свойства                                   Общая формула Сn(H2O)m</vt:lpstr>
      <vt:lpstr>Природа вещества  Состав   Строение   Свойства</vt:lpstr>
      <vt:lpstr>Физические свойства глюкозы</vt:lpstr>
      <vt:lpstr>Химический эксперимент</vt:lpstr>
      <vt:lpstr>Презентация PowerPoint</vt:lpstr>
      <vt:lpstr>Как называются соединения, содержащие в молекуле несколько функциональных групп?</vt:lpstr>
      <vt:lpstr>Презентация PowerPoint</vt:lpstr>
      <vt:lpstr>Презентация PowerPoint</vt:lpstr>
      <vt:lpstr>Вывод*: глюкоза является бифункциональным соединением - альдегидоспиртом</vt:lpstr>
      <vt:lpstr>Презентация PowerPoint</vt:lpstr>
      <vt:lpstr>Проверь свои знания:</vt:lpstr>
      <vt:lpstr>Ответы :</vt:lpstr>
      <vt:lpstr>Итоги урока:</vt:lpstr>
      <vt:lpstr>Домашнее задание:</vt:lpstr>
    </vt:vector>
  </TitlesOfParts>
  <Company>On-My-Own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для научной выставки</dc:title>
  <dc:creator>Ильина И. Г.</dc:creator>
  <cp:lastModifiedBy>admin</cp:lastModifiedBy>
  <cp:revision>95</cp:revision>
  <dcterms:created xsi:type="dcterms:W3CDTF">2004-02-11T16:16:07Z</dcterms:created>
  <dcterms:modified xsi:type="dcterms:W3CDTF">2015-04-08T15:18:31Z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TC010183731049</vt:lpwstr>
  </property>
</Properties>
</file>