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2" r:id="rId8"/>
    <p:sldId id="269" r:id="rId9"/>
    <p:sldId id="270" r:id="rId10"/>
    <p:sldId id="268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660"/>
  </p:normalViewPr>
  <p:slideViewPr>
    <p:cSldViewPr>
      <p:cViewPr varScale="1">
        <p:scale>
          <a:sx n="43" d="100"/>
          <a:sy n="43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772C11FE-0091-4437-A376-ED96D43BFD3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8E0C1-C682-41AA-A74B-DBE3CAC96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004511"/>
      </p:ext>
    </p:extLst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94CFB-861E-4126-9D57-AB050C1D72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673411"/>
      </p:ext>
    </p:extLst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90081-BD61-400F-A0D3-FB94414A02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217185"/>
      </p:ext>
    </p:extLst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2FE04-8AB0-45B2-AA63-AC6176317F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4133682"/>
      </p:ext>
    </p:extLst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72C34-39B3-415F-A889-BB682B3A3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472569"/>
      </p:ext>
    </p:extLst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4305-5DF4-4344-98F7-7D87840237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414194"/>
      </p:ext>
    </p:extLst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B75CC-37EC-4DFB-8243-FFB4589E0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225900"/>
      </p:ext>
    </p:extLst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EF10-234F-43AC-9F20-CF3D6EE4DA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796832"/>
      </p:ext>
    </p:extLst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710CF-43EF-4F42-8C1B-5CBE1866E1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444969"/>
      </p:ext>
    </p:extLst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6CC4B-82CC-463E-9509-B9901A264C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149349"/>
      </p:ext>
    </p:extLst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ru-RU" alt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D83C36-A540-40A4-90F8-FCD7F4FB086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cover dir="u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/>
              <a:t>Азотная кислота 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 </a:t>
            </a:r>
            <a:r>
              <a:rPr lang="ru-RU" altLang="ru-RU" b="1"/>
              <a:t>HNO3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429000"/>
            <a:ext cx="28956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Презентация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Ученицы 9 класса «б»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Гончаренко Инны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33625"/>
            <a:ext cx="3276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381000"/>
            <a:ext cx="7239000" cy="2819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Впервые азотную кислоту получили алхимики, нагревая смесь селитры и железного купороса: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4KNO3 + 2(FeSO4 · 7H2O) (t°) → Fe2O3 + 2K2SO4 + 2HNO3↑ + NO2↑ + 13H2O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Чистую азотную кислоту получил впервые Иоганн Рудольф Глаубер, действуя на селитру концентрированной серной кислотой: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KNO3 + H2SO4(конц.) (t°) → KHSO4 + HNO3↑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Дальнейшей дистилляцией может быть получена т. н. «дымящая азотная кислота», практически не содержащая воды.</a:t>
            </a:r>
            <a:endParaRPr lang="ru-RU" altLang="ru-RU" sz="1600" b="1"/>
          </a:p>
          <a:p>
            <a:pPr>
              <a:lnSpc>
                <a:spcPct val="90000"/>
              </a:lnSpc>
            </a:pPr>
            <a:endParaRPr lang="ru-RU" altLang="ru-RU" sz="160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4838"/>
            <a:ext cx="5105400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Применение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3276600"/>
            <a:ext cx="52578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500"/>
          </a:p>
          <a:p>
            <a:pPr>
              <a:lnSpc>
                <a:spcPct val="80000"/>
              </a:lnSpc>
            </a:pPr>
            <a:endParaRPr lang="ru-RU" altLang="ru-RU" sz="15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500"/>
          </a:p>
          <a:p>
            <a:pPr>
              <a:lnSpc>
                <a:spcPct val="80000"/>
              </a:lnSpc>
            </a:pPr>
            <a:endParaRPr lang="ru-RU" altLang="ru-RU" sz="15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62000" y="28956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solidFill>
                  <a:schemeClr val="tx2"/>
                </a:solidFill>
              </a:rPr>
              <a:t>лекарства</a:t>
            </a:r>
            <a:endParaRPr lang="en-GB" altLang="ru-RU">
              <a:solidFill>
                <a:schemeClr val="tx2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62000" y="4648200"/>
            <a:ext cx="586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solidFill>
                  <a:schemeClr val="tx2"/>
                </a:solidFill>
              </a:rPr>
              <a:t>в производстве взрывчатых и отравляющих веществ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762000" y="1981200"/>
            <a:ext cx="2286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>
                <a:solidFill>
                  <a:schemeClr val="tx2"/>
                </a:solidFill>
              </a:rPr>
              <a:t>красители</a:t>
            </a:r>
            <a:endParaRPr lang="ru-RU" alt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62000" y="3657600"/>
            <a:ext cx="7162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solidFill>
                  <a:schemeClr val="tx2"/>
                </a:solidFill>
              </a:rPr>
              <a:t>в фотографии — подкисление некоторых тонирующих растворов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762000" y="5562600"/>
            <a:ext cx="457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>
                <a:solidFill>
                  <a:schemeClr val="tx2"/>
                </a:solidFill>
              </a:rPr>
              <a:t>в производстве минеральных удобрений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2385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8195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4671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5814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4267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100"/>
              <a:t>- </a:t>
            </a:r>
            <a:r>
              <a:rPr lang="ru-RU" altLang="ru-RU" sz="1800"/>
              <a:t>Это вещество было описано арабским химиком в VIII веке Джабиром ибн Хайяном (Гебер) в его труде «Ямщик мудрости», а с ХV века это вещество добывалось для производственных целей. </a:t>
            </a:r>
          </a:p>
          <a:p>
            <a:pPr>
              <a:lnSpc>
                <a:spcPct val="90000"/>
              </a:lnSpc>
            </a:pPr>
            <a:r>
              <a:rPr lang="ru-RU" altLang="ru-RU" sz="1800"/>
              <a:t>- Благодаря этому веществу русский учёный В.Ф. Петрушевский в 1866 году впервые получил динамит. </a:t>
            </a:r>
          </a:p>
          <a:p>
            <a:pPr>
              <a:lnSpc>
                <a:spcPct val="90000"/>
              </a:lnSpc>
            </a:pPr>
            <a:r>
              <a:rPr lang="ru-RU" altLang="ru-RU" sz="1800"/>
              <a:t>- Это вещество – прародитель большинства взрывчатых веществ (например, тротила, или тола). </a:t>
            </a:r>
          </a:p>
          <a:p>
            <a:pPr>
              <a:lnSpc>
                <a:spcPct val="90000"/>
              </a:lnSpc>
            </a:pPr>
            <a:r>
              <a:rPr lang="ru-RU" altLang="ru-RU" sz="1800"/>
              <a:t>- Это вещество является компонентом ракетного топлива, его использовали для двигателя первого в мире советского реактивного самолёта   БИ – 1. </a:t>
            </a:r>
          </a:p>
          <a:p>
            <a:pPr>
              <a:lnSpc>
                <a:spcPct val="90000"/>
              </a:lnSpc>
            </a:pPr>
            <a:r>
              <a:rPr lang="ru-RU" altLang="ru-RU" sz="1800"/>
              <a:t>- Это вещество в смеси с соляной кислотой растворяет платину и золото, признанное «царём» металлов. Сама смесь, состоящая из 1-ого объёма этого вещества и 3-ёх объёмов соляной кислоты, называется «царской водкой».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1527175"/>
          </a:xfrm>
        </p:spPr>
        <p:txBody>
          <a:bodyPr/>
          <a:lstStyle/>
          <a:p>
            <a:r>
              <a:rPr lang="ru-RU" altLang="ru-RU" b="1"/>
              <a:t>Физические и физико-химические свойства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/>
              <a:t>Молекула имеет плоскую структуру (длины связей в нм):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  <a:p>
            <a:pPr>
              <a:lnSpc>
                <a:spcPct val="80000"/>
              </a:lnSpc>
            </a:pPr>
            <a:endParaRPr lang="ru-RU" altLang="ru-RU" sz="1200"/>
          </a:p>
          <a:p>
            <a:pPr>
              <a:lnSpc>
                <a:spcPct val="80000"/>
              </a:lnSpc>
            </a:pPr>
            <a:endParaRPr lang="ru-RU" altLang="ru-RU" sz="1200"/>
          </a:p>
          <a:p>
            <a:pPr>
              <a:lnSpc>
                <a:spcPct val="80000"/>
              </a:lnSpc>
            </a:pPr>
            <a:endParaRPr lang="ru-RU" altLang="ru-RU" sz="1200"/>
          </a:p>
          <a:p>
            <a:pPr>
              <a:lnSpc>
                <a:spcPct val="80000"/>
              </a:lnSpc>
            </a:pPr>
            <a:endParaRPr lang="ru-RU" altLang="ru-RU" sz="1200"/>
          </a:p>
          <a:p>
            <a:pPr>
              <a:lnSpc>
                <a:spcPct val="80000"/>
              </a:lnSpc>
            </a:pPr>
            <a:endParaRPr lang="ru-RU" altLang="ru-RU" sz="1200"/>
          </a:p>
          <a:p>
            <a:pPr>
              <a:lnSpc>
                <a:spcPct val="80000"/>
              </a:lnSpc>
            </a:pPr>
            <a:r>
              <a:rPr lang="ru-RU" altLang="ru-RU" sz="1200"/>
              <a:t>азот в азотной кислоте четырёхвалентен, степень окисления +5.</a:t>
            </a:r>
          </a:p>
          <a:p>
            <a:pPr>
              <a:lnSpc>
                <a:spcPct val="80000"/>
              </a:lnSpc>
            </a:pPr>
            <a:r>
              <a:rPr lang="ru-RU" altLang="ru-RU" sz="1200"/>
              <a:t>азотная кислота - бесцветная, дымящая на воздухе жидкость,</a:t>
            </a:r>
          </a:p>
          <a:p>
            <a:pPr>
              <a:lnSpc>
                <a:spcPct val="80000"/>
              </a:lnSpc>
            </a:pPr>
            <a:r>
              <a:rPr lang="ru-RU" altLang="ru-RU" sz="1200"/>
              <a:t>концентрированная азотная кислота обычно окрашена в желтый цвет, </a:t>
            </a:r>
          </a:p>
          <a:p>
            <a:pPr>
              <a:lnSpc>
                <a:spcPct val="80000"/>
              </a:lnSpc>
            </a:pPr>
            <a:endParaRPr lang="ru-RU" altLang="ru-RU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/>
              <a:t>(высококонцентрированная HNO3 имеет обычно бурую окраску вследствие происходящего на свету процесса разложения: </a:t>
            </a:r>
            <a:endParaRPr lang="en-GB" altLang="ru-RU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ru-RU" sz="1300"/>
              <a:t>4HNO3 == 4NO2 </a:t>
            </a:r>
            <a:r>
              <a:rPr lang="en-GB" altLang="ru-RU" sz="1300">
                <a:cs typeface="Arial" panose="020B0604020202020204" pitchFamily="34" charset="0"/>
              </a:rPr>
              <a:t>⁭⁭⁭⁭⁭ </a:t>
            </a:r>
            <a:r>
              <a:rPr lang="en-GB" altLang="ru-RU" sz="1300"/>
              <a:t> + 2H2O + O2 </a:t>
            </a:r>
            <a:r>
              <a:rPr lang="en-GB" altLang="ru-RU" sz="1300">
                <a:cs typeface="Arial" panose="020B0604020202020204" pitchFamily="34" charset="0"/>
              </a:rPr>
              <a:t>⁭⁭⁭⁭⁭⁭⁭⁭ </a:t>
            </a:r>
            <a:r>
              <a:rPr lang="ru-RU" altLang="ru-RU" sz="130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  <a:p>
            <a:pPr>
              <a:lnSpc>
                <a:spcPct val="80000"/>
              </a:lnSpc>
            </a:pPr>
            <a:r>
              <a:rPr lang="ru-RU" altLang="ru-RU" sz="1200"/>
              <a:t>температура плавления -41,59°С, </a:t>
            </a:r>
          </a:p>
          <a:p>
            <a:pPr>
              <a:lnSpc>
                <a:spcPct val="80000"/>
              </a:lnSpc>
            </a:pPr>
            <a:r>
              <a:rPr lang="ru-RU" altLang="ru-RU" sz="1200"/>
              <a:t>кипения +82,6°С с частичным разложением. </a:t>
            </a:r>
          </a:p>
          <a:p>
            <a:pPr>
              <a:lnSpc>
                <a:spcPct val="80000"/>
              </a:lnSpc>
            </a:pPr>
            <a:r>
              <a:rPr lang="ru-RU" altLang="ru-RU" sz="1200"/>
              <a:t>растворимость азотной кислоты в воде неограничена. В водных растворах она практически полностью диссоциирует на ионы. С водой образует азеотропную смесь.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2362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68525"/>
            <a:ext cx="281940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010400" cy="1527175"/>
          </a:xfrm>
        </p:spPr>
        <p:txBody>
          <a:bodyPr/>
          <a:lstStyle/>
          <a:p>
            <a:r>
              <a:rPr lang="ru-RU" altLang="ru-RU" b="1"/>
              <a:t>Химические свойства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905000"/>
            <a:ext cx="7010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7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/>
              <a:t>При нагревании азотная кислота распадается по той же реакции.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/>
              <a:t> </a:t>
            </a:r>
            <a:r>
              <a:rPr lang="en-GB" altLang="ru-RU" sz="1700"/>
              <a:t>4HNO3 == 4NO2 </a:t>
            </a:r>
            <a:r>
              <a:rPr lang="en-GB" altLang="ru-RU" sz="1700">
                <a:cs typeface="Arial" panose="020B0604020202020204" pitchFamily="34" charset="0"/>
              </a:rPr>
              <a:t>⁭⁭⁭⁭⁭ </a:t>
            </a:r>
            <a:r>
              <a:rPr lang="en-GB" altLang="ru-RU" sz="1700"/>
              <a:t> + 2H2O + O2 </a:t>
            </a:r>
            <a:r>
              <a:rPr lang="en-GB" altLang="ru-RU" sz="1700">
                <a:cs typeface="Arial" panose="020B0604020202020204" pitchFamily="34" charset="0"/>
              </a:rPr>
              <a:t>⁭⁭⁭⁭⁭⁭⁭⁭ </a:t>
            </a:r>
            <a:r>
              <a:rPr lang="ru-RU" altLang="ru-RU" sz="170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7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7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/>
              <a:t>HNO3 как сильная одноосновная кислота взаимодействует: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 u="sng"/>
              <a:t>а) с основными и амфотерными оксидами: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CuO + 2HNO3 = Cu(NO3)2 + H2O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ZnO + 2HNO3 = Zn(NO3)2 + H2O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 u="sng"/>
              <a:t>б) с основаниями: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KOH + HNO3 = KNO3 + H2O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 u="sng"/>
              <a:t>в) вытесняет слабые кислоты из их солей: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 </a:t>
            </a:r>
            <a:r>
              <a:rPr lang="en-GB" altLang="ru-RU" sz="1600"/>
              <a:t>CaCO3 + 2HNO3 = Ca(NO3)2 + H2O + CO2 </a:t>
            </a:r>
            <a:r>
              <a:rPr lang="en-GB" altLang="ru-RU" sz="1600">
                <a:cs typeface="Arial" panose="020B0604020202020204" pitchFamily="34" charset="0"/>
              </a:rPr>
              <a:t>⁭⁭⁭⁭⁭⁭⁭⁭ </a:t>
            </a:r>
            <a:endParaRPr lang="ru-RU" altLang="ru-RU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/>
              <a:t>При кипении или под действием света азотная кислота частично разлагается: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 </a:t>
            </a:r>
            <a:r>
              <a:rPr lang="en-GB" altLang="ru-RU" sz="1600"/>
              <a:t>4HNO3 = 4NO2 </a:t>
            </a:r>
            <a:r>
              <a:rPr lang="en-GB" altLang="ru-RU" sz="1600">
                <a:cs typeface="Arial" panose="020B0604020202020204" pitchFamily="34" charset="0"/>
              </a:rPr>
              <a:t>⁭⁭⁭⁭⁭⁭⁭⁭ </a:t>
            </a:r>
            <a:r>
              <a:rPr lang="en-GB" altLang="ru-RU" sz="1600"/>
              <a:t> + O2 </a:t>
            </a:r>
            <a:r>
              <a:rPr lang="en-GB" altLang="ru-RU" sz="1600">
                <a:cs typeface="Arial" panose="020B0604020202020204" pitchFamily="34" charset="0"/>
              </a:rPr>
              <a:t>⁭⁭⁭⁭⁭⁭⁭⁭ </a:t>
            </a:r>
            <a:r>
              <a:rPr lang="en-GB" altLang="ru-RU" sz="1600"/>
              <a:t> + 2H2O</a:t>
            </a:r>
            <a:endParaRPr lang="ru-RU" altLang="ru-RU" sz="160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381000"/>
            <a:ext cx="7010400" cy="5943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Азотная кислота в любой концентрации проявляет свойства кислоты-окислителя, при этом азот восстанавливается до степени окисления от +4 до -3. Глубина восстановления зависит в первую очередь от природы восстановителя и от концентрации азотной кислоты.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Как кислота-окислитель, HNO3 взаимодействует: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а) с металлами, стоящими в ряду напряжений правее водорода: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Концентрированная HNO3</a:t>
            </a:r>
          </a:p>
          <a:p>
            <a:pPr lvl="1">
              <a:lnSpc>
                <a:spcPct val="80000"/>
              </a:lnSpc>
            </a:pPr>
            <a:r>
              <a:rPr lang="ru-RU" altLang="ru-RU" sz="1600"/>
              <a:t> </a:t>
            </a:r>
            <a:r>
              <a:rPr lang="en-GB" altLang="ru-RU" sz="1600"/>
              <a:t>Cu + 4HNO3(60%) = Cu(NO3)2 + 2NO2 </a:t>
            </a:r>
            <a:r>
              <a:rPr lang="en-GB" altLang="ru-RU" sz="1600">
                <a:cs typeface="Arial" panose="020B0604020202020204" pitchFamily="34" charset="0"/>
              </a:rPr>
              <a:t>⁭⁭⁭⁭⁭⁭⁭⁭ </a:t>
            </a:r>
            <a:r>
              <a:rPr lang="en-GB" altLang="ru-RU" sz="1600"/>
              <a:t>+ 2H2O</a:t>
            </a:r>
            <a:endParaRPr lang="ru-RU" altLang="ru-RU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Разбавленная HNO3</a:t>
            </a:r>
          </a:p>
          <a:p>
            <a:pPr lvl="1">
              <a:lnSpc>
                <a:spcPct val="80000"/>
              </a:lnSpc>
            </a:pPr>
            <a:r>
              <a:rPr lang="ru-RU" altLang="ru-RU" sz="1600"/>
              <a:t> </a:t>
            </a:r>
            <a:r>
              <a:rPr lang="en-GB" altLang="ru-RU" sz="1600"/>
              <a:t>3Cu + 8HNO3(30%) = 3Cu(NO3)2 + 2NO </a:t>
            </a:r>
            <a:r>
              <a:rPr lang="en-GB" altLang="ru-RU" sz="1600">
                <a:cs typeface="Arial" panose="020B0604020202020204" pitchFamily="34" charset="0"/>
              </a:rPr>
              <a:t>⁭⁭⁭⁭⁭⁭⁭⁭  </a:t>
            </a:r>
            <a:r>
              <a:rPr lang="en-GB" altLang="ru-RU" sz="1600"/>
              <a:t> + 4H2O</a:t>
            </a:r>
            <a:endParaRPr lang="ru-RU" altLang="ru-RU" sz="1600"/>
          </a:p>
          <a:p>
            <a:pPr>
              <a:lnSpc>
                <a:spcPct val="80000"/>
              </a:lnSpc>
            </a:pPr>
            <a:r>
              <a:rPr lang="ru-RU" altLang="ru-RU" sz="1600"/>
              <a:t>б) с металлами, стоящими в ряду напряжений левее водорода:</a:t>
            </a:r>
          </a:p>
          <a:p>
            <a:pPr lvl="1">
              <a:lnSpc>
                <a:spcPct val="80000"/>
              </a:lnSpc>
            </a:pPr>
            <a:r>
              <a:rPr lang="ru-RU" altLang="ru-RU" sz="1600" b="1"/>
              <a:t> </a:t>
            </a:r>
            <a:r>
              <a:rPr lang="ru-RU" altLang="ru-RU" sz="1600"/>
              <a:t>Zn + 4HNO3</a:t>
            </a:r>
            <a:r>
              <a:rPr lang="en-GB" altLang="ru-RU" sz="1600"/>
              <a:t>(60%)</a:t>
            </a:r>
            <a:r>
              <a:rPr lang="ru-RU" altLang="ru-RU" sz="1600"/>
              <a:t> = Zn(NO3)2 + 2NO2</a:t>
            </a:r>
            <a:r>
              <a:rPr lang="en-GB" altLang="ru-RU" sz="1600"/>
              <a:t> </a:t>
            </a:r>
            <a:r>
              <a:rPr lang="en-GB" altLang="ru-RU" sz="1600">
                <a:cs typeface="Arial" panose="020B0604020202020204" pitchFamily="34" charset="0"/>
              </a:rPr>
              <a:t>⁭⁭⁭⁭⁭⁭⁭⁭ </a:t>
            </a:r>
            <a:r>
              <a:rPr lang="ru-RU" altLang="ru-RU" sz="1600"/>
              <a:t> + 2H2O </a:t>
            </a:r>
          </a:p>
          <a:p>
            <a:pPr lvl="1">
              <a:lnSpc>
                <a:spcPct val="80000"/>
              </a:lnSpc>
            </a:pPr>
            <a:r>
              <a:rPr lang="ru-RU" altLang="ru-RU" sz="1600"/>
              <a:t> 3Zn + 8HNO3</a:t>
            </a:r>
            <a:r>
              <a:rPr lang="en-GB" altLang="ru-RU" sz="1600"/>
              <a:t>(30%)</a:t>
            </a:r>
            <a:r>
              <a:rPr lang="ru-RU" altLang="ru-RU" sz="1600"/>
              <a:t> = 3Zn(NO3)2 + 2NO</a:t>
            </a:r>
            <a:r>
              <a:rPr lang="en-GB" altLang="ru-RU" sz="1600"/>
              <a:t>  </a:t>
            </a:r>
            <a:r>
              <a:rPr lang="en-GB" altLang="ru-RU" sz="1600">
                <a:cs typeface="Arial" panose="020B0604020202020204" pitchFamily="34" charset="0"/>
              </a:rPr>
              <a:t>⁭⁭⁭⁭⁭⁭⁭⁭ </a:t>
            </a:r>
            <a:r>
              <a:rPr lang="ru-RU" altLang="ru-RU" sz="1600"/>
              <a:t> + 4H2O </a:t>
            </a:r>
          </a:p>
          <a:p>
            <a:pPr lvl="1">
              <a:lnSpc>
                <a:spcPct val="80000"/>
              </a:lnSpc>
            </a:pPr>
            <a:r>
              <a:rPr lang="ru-RU" altLang="ru-RU" sz="1600"/>
              <a:t> 4Zn + 10HNO3</a:t>
            </a:r>
            <a:r>
              <a:rPr lang="en-GB" altLang="ru-RU" sz="1600"/>
              <a:t>(20%)</a:t>
            </a:r>
            <a:r>
              <a:rPr lang="ru-RU" altLang="ru-RU" sz="1600"/>
              <a:t> = 4Zn(NO3) 2 + N2O</a:t>
            </a:r>
            <a:r>
              <a:rPr lang="en-GB" altLang="ru-RU" sz="1600"/>
              <a:t> </a:t>
            </a:r>
            <a:r>
              <a:rPr lang="en-GB" altLang="ru-RU" sz="1600">
                <a:cs typeface="Arial" panose="020B0604020202020204" pitchFamily="34" charset="0"/>
              </a:rPr>
              <a:t>⁭⁭⁭⁭⁭⁭⁭⁭ </a:t>
            </a:r>
            <a:r>
              <a:rPr lang="ru-RU" altLang="ru-RU" sz="1600"/>
              <a:t> + 5H2O </a:t>
            </a:r>
          </a:p>
          <a:p>
            <a:pPr lvl="1">
              <a:lnSpc>
                <a:spcPct val="80000"/>
              </a:lnSpc>
            </a:pPr>
            <a:r>
              <a:rPr lang="ru-RU" altLang="ru-RU" sz="1600"/>
              <a:t> 5Zn + 12HNO3 = 5Zn(NO3) 2 + N2</a:t>
            </a:r>
            <a:r>
              <a:rPr lang="en-GB" altLang="ru-RU" sz="1600"/>
              <a:t> </a:t>
            </a:r>
            <a:r>
              <a:rPr lang="en-GB" altLang="ru-RU" sz="1600">
                <a:cs typeface="Arial" panose="020B0604020202020204" pitchFamily="34" charset="0"/>
              </a:rPr>
              <a:t>⁭⁭⁭⁭⁭⁭⁭⁭ </a:t>
            </a:r>
            <a:r>
              <a:rPr lang="ru-RU" altLang="ru-RU" sz="1600"/>
              <a:t> + 6H2O д </a:t>
            </a:r>
          </a:p>
          <a:p>
            <a:pPr lvl="1">
              <a:lnSpc>
                <a:spcPct val="80000"/>
              </a:lnSpc>
            </a:pPr>
            <a:r>
              <a:rPr lang="ru-RU" altLang="ru-RU" sz="1600"/>
              <a:t>4Zn + 10HNO3(3%) = 4Zn(NO3)2 + NH4NO3 + 3H2O</a:t>
            </a:r>
            <a:endParaRPr lang="en-GB" altLang="ru-RU" sz="1600"/>
          </a:p>
          <a:p>
            <a:pPr lvl="1">
              <a:lnSpc>
                <a:spcPct val="80000"/>
              </a:lnSpc>
            </a:pPr>
            <a:endParaRPr lang="ru-RU" altLang="ru-RU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Все приведенные выше уравнения отражают только доминирующий ход реакции. Это означает, что в данных условиях продуктов данной реакции больше, чем продуктов других реакций, например, при взаимодействии цинка с азотной кислотой (массовая доля азотной кислоты в растворе 0,3) в продуктах будет содержаться больше всего NO, но также будут содержаться (только в меньших количествах) и NO2, N2O, N2 и NH4NO3. 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Нитраты</a:t>
            </a:r>
          </a:p>
        </p:txBody>
      </p:sp>
      <p:sp>
        <p:nvSpPr>
          <p:cNvPr id="33795" name="AutoShape 3"/>
          <p:cNvSpPr>
            <a:spLocks noChangeAspect="1" noChangeArrowheads="1"/>
          </p:cNvSpPr>
          <p:nvPr>
            <p:ph type="body" idx="1"/>
          </p:nvPr>
        </p:nvSpPr>
        <p:spPr>
          <a:xfrm>
            <a:off x="1371600" y="1600200"/>
            <a:ext cx="7772400" cy="480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500"/>
              <a:t>HNO3 — сильная кислота. Её соли — нитраты — получают действием HNO3 на металлы, оксиды, гидроксиды или карбонаты. Все нитраты хорошо растворимы в воде.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500"/>
              <a:t>Соли азотной кислоты - нитраты - при нагревании необратимо разлагаются, продукты разложения определяются катионом:</a:t>
            </a:r>
            <a:endParaRPr lang="en-GB" altLang="ru-RU" sz="15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/>
              <a:t>а) нитраты металлов, стоящих в ряду напряжений левее магния:</a:t>
            </a:r>
          </a:p>
          <a:p>
            <a:pPr lvl="1">
              <a:lnSpc>
                <a:spcPct val="80000"/>
              </a:lnSpc>
            </a:pPr>
            <a:r>
              <a:rPr lang="ru-RU" altLang="ru-RU" sz="1400"/>
              <a:t>2NaNO3 = 2NaNO2 + O2</a:t>
            </a:r>
            <a:br>
              <a:rPr lang="ru-RU" altLang="ru-RU" sz="1400"/>
            </a:br>
            <a:endParaRPr lang="en-GB" altLang="ru-RU" sz="1400"/>
          </a:p>
          <a:p>
            <a:pPr>
              <a:lnSpc>
                <a:spcPct val="80000"/>
              </a:lnSpc>
            </a:pPr>
            <a:r>
              <a:rPr lang="ru-RU" altLang="ru-RU" sz="1500"/>
              <a:t>б) нитраты металлов, расположенных в ряду напряжений между магнием и медью:</a:t>
            </a:r>
          </a:p>
          <a:p>
            <a:pPr lvl="1">
              <a:lnSpc>
                <a:spcPct val="80000"/>
              </a:lnSpc>
            </a:pPr>
            <a:r>
              <a:rPr lang="ru-RU" altLang="ru-RU" sz="1400"/>
              <a:t>4Al(NO3)3 = 2Al2O3 + 12NO2 + 3O2</a:t>
            </a:r>
            <a:br>
              <a:rPr lang="ru-RU" altLang="ru-RU" sz="1400"/>
            </a:br>
            <a:endParaRPr lang="en-GB" altLang="ru-RU" sz="1400"/>
          </a:p>
          <a:p>
            <a:pPr>
              <a:lnSpc>
                <a:spcPct val="80000"/>
              </a:lnSpc>
            </a:pPr>
            <a:r>
              <a:rPr lang="ru-RU" altLang="ru-RU" sz="1500"/>
              <a:t>в) нитраты металлов, расположенных в ряду напряжений правее ртути:</a:t>
            </a:r>
          </a:p>
          <a:p>
            <a:pPr lvl="1">
              <a:lnSpc>
                <a:spcPct val="80000"/>
              </a:lnSpc>
            </a:pPr>
            <a:r>
              <a:rPr lang="ru-RU" altLang="ru-RU" sz="1400"/>
              <a:t>2AgNO3 = 2Ag + 2NO2 + O2</a:t>
            </a:r>
            <a:br>
              <a:rPr lang="ru-RU" altLang="ru-RU" sz="1400"/>
            </a:br>
            <a:endParaRPr lang="en-GB" altLang="ru-RU" sz="1400"/>
          </a:p>
          <a:p>
            <a:pPr>
              <a:lnSpc>
                <a:spcPct val="80000"/>
              </a:lnSpc>
            </a:pPr>
            <a:r>
              <a:rPr lang="ru-RU" altLang="ru-RU" sz="1500"/>
              <a:t>г) нитрат аммония:</a:t>
            </a:r>
          </a:p>
          <a:p>
            <a:pPr lvl="1">
              <a:lnSpc>
                <a:spcPct val="80000"/>
              </a:lnSpc>
            </a:pPr>
            <a:r>
              <a:rPr lang="ru-RU" altLang="ru-RU" sz="1400"/>
              <a:t>NH4NO3 = N2O + 2H2O</a:t>
            </a:r>
            <a:br>
              <a:rPr lang="ru-RU" altLang="ru-RU" sz="1400"/>
            </a:br>
            <a:endParaRPr lang="en-GB" altLang="ru-RU" sz="1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500"/>
              <a:t>Нитраты в водных растворах практически не проявляют окислительных свойств, но при высокой температуре в твердом состоянии нитраты - сильные окислители, например: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500"/>
              <a:t>Fe + 3KNO3 + 2KOH = K2FeO4 + 3KNO2 + H2O - при сплавлении твердых веществ</a:t>
            </a:r>
            <a:r>
              <a:rPr lang="en-GB" altLang="ru-RU" sz="1500"/>
              <a:t>.</a:t>
            </a:r>
            <a:endParaRPr lang="ru-RU" altLang="ru-RU" sz="150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396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Соли азотной кислоты — нитраты — широко используются как удобрения. При этом практически все нитраты хорошо растворимы в воде, поэтому в виде минералов их в природе чрезвычайно мало; исключение составляют чилийская (натриевая) селитра и индийская селитра (нитрат калия). Большинство нитратов получают искусственно.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С азотной кислотой не реагируют стекло, фторопласт-4.</a:t>
            </a:r>
            <a:r>
              <a:rPr lang="en-GB" altLang="ru-RU" sz="1600"/>
              <a:t> </a:t>
            </a:r>
            <a:endParaRPr lang="ru-RU" altLang="ru-RU" sz="1600"/>
          </a:p>
          <a:p>
            <a:pPr>
              <a:lnSpc>
                <a:spcPct val="90000"/>
              </a:lnSpc>
            </a:pPr>
            <a:endParaRPr lang="ru-RU" altLang="ru-RU" sz="160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1813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600" b="1"/>
              <a:t>Производство азотной кислоты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6868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200" b="1"/>
              <a:t>Промышленное производство.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ru-RU" sz="12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200"/>
              <a:t>Современный способ её производства основан на каталитическом окислении синтетического аммиака на платино-родиевых катализаторах до смеси оксидов азота</a:t>
            </a:r>
            <a:r>
              <a:rPr lang="en-GB" altLang="ru-RU" sz="1200"/>
              <a:t>, </a:t>
            </a:r>
            <a:r>
              <a:rPr lang="ru-RU" altLang="ru-RU" sz="1200"/>
              <a:t>с дальнейшим поглощением их водой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/>
              <a:t>Промышленный способ получения HNO3 состоит из следующих основных стадий: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/>
              <a:t>1. окисления аммиaка в NO в присутствии платино-родиевого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/>
              <a:t> катализатора:</a:t>
            </a:r>
          </a:p>
          <a:p>
            <a:pPr>
              <a:lnSpc>
                <a:spcPct val="80000"/>
              </a:lnSpc>
            </a:pPr>
            <a:endParaRPr lang="ru-RU" altLang="ru-RU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 b="1"/>
              <a:t>4NH3 + 5O2 = 4NO + 6H2O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300"/>
          </a:p>
          <a:p>
            <a:pPr>
              <a:lnSpc>
                <a:spcPct val="80000"/>
              </a:lnSpc>
            </a:pPr>
            <a:r>
              <a:rPr lang="ru-RU" altLang="ru-RU" sz="1300"/>
              <a:t>2. окисления NO в NO2 на холоду под давлением (10 ат, 1 МПа):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 b="1"/>
              <a:t>2NO + O2 = 2NO2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300"/>
          </a:p>
          <a:p>
            <a:pPr>
              <a:lnSpc>
                <a:spcPct val="80000"/>
              </a:lnSpc>
            </a:pPr>
            <a:r>
              <a:rPr lang="ru-RU" altLang="ru-RU" sz="1300"/>
              <a:t>3. поглощения NO2 водой в присутствии кислорода:</a:t>
            </a:r>
          </a:p>
          <a:p>
            <a:pPr>
              <a:lnSpc>
                <a:spcPct val="80000"/>
              </a:lnSpc>
            </a:pPr>
            <a:endParaRPr lang="ru-RU" altLang="ru-RU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 b="1"/>
              <a:t>4NO2 + 2H2O + O2= 4HNO3 </a:t>
            </a:r>
            <a:endParaRPr lang="ru-RU" altLang="ru-RU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/>
              <a:t>Массовая доля HNO3 в получаемом растворе составляет около 0,6.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/>
              <a:t>Изредка применяемый дуговой способ получения азотной кислоты отличается только первой стадией, которая состоит в пропускании воздуха через пламя электрической дуги: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300" b="1"/>
              <a:t>N2 + O2 = 2NO</a:t>
            </a:r>
          </a:p>
          <a:p>
            <a:pPr>
              <a:lnSpc>
                <a:spcPct val="80000"/>
              </a:lnSpc>
            </a:pPr>
            <a:endParaRPr lang="ru-RU" altLang="ru-RU" sz="1300" b="1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1711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/>
              <a:t>Схема производства азотной кислоты под единым давлением (0,65-0,70 МПа)</a:t>
            </a:r>
            <a:r>
              <a:rPr lang="ru-RU" altLang="ru-RU"/>
              <a:t> </a:t>
            </a:r>
          </a:p>
        </p:txBody>
      </p:sp>
      <p:sp>
        <p:nvSpPr>
          <p:cNvPr id="38915" name="Rectangl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4463"/>
            <a:ext cx="8010525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Лабораторный способ получения HNO3</a:t>
            </a:r>
            <a:r>
              <a:rPr lang="ru-RU" altLang="ru-RU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1600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/>
              <a:t>Действие концентрированной серной кислоты на твердые нитраты при нагревании: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1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 b="1"/>
              <a:t>NaNO3 + H2SO4 = NaHSO4 + HNO3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100"/>
              <a:t>при этом получается дымящая азотная кислота.</a:t>
            </a:r>
            <a:endParaRPr lang="en-GB" altLang="ru-RU" sz="2100"/>
          </a:p>
          <a:p>
            <a:pPr>
              <a:lnSpc>
                <a:spcPct val="80000"/>
              </a:lnSpc>
            </a:pPr>
            <a:endParaRPr lang="ru-RU" altLang="ru-RU" sz="210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8615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167</TotalTime>
  <Words>796</Words>
  <Application>Microsoft Office PowerPoint</Application>
  <PresentationFormat>Экран (4:3)</PresentationFormat>
  <Paragraphs>122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Эхо</vt:lpstr>
      <vt:lpstr>Азотная кислота   HNO3</vt:lpstr>
      <vt:lpstr>Физические и физико-химические свойства</vt:lpstr>
      <vt:lpstr>Химические свойства</vt:lpstr>
      <vt:lpstr>Презентация PowerPoint</vt:lpstr>
      <vt:lpstr>Нитраты</vt:lpstr>
      <vt:lpstr>Презентация PowerPoint</vt:lpstr>
      <vt:lpstr>Производство азотной кислоты</vt:lpstr>
      <vt:lpstr>Схема производства азотной кислоты под единым давлением (0,65-0,70 МПа) </vt:lpstr>
      <vt:lpstr>Лабораторный способ получения HNO3 </vt:lpstr>
      <vt:lpstr>Презентация PowerPoint</vt:lpstr>
      <vt:lpstr>Применение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</cp:revision>
  <cp:lastPrinted>1601-01-01T00:00:00Z</cp:lastPrinted>
  <dcterms:created xsi:type="dcterms:W3CDTF">1601-01-01T00:00:00Z</dcterms:created>
  <dcterms:modified xsi:type="dcterms:W3CDTF">2015-04-08T15:01:43Z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