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63" r:id="rId3"/>
    <p:sldId id="264" r:id="rId4"/>
    <p:sldId id="266" r:id="rId5"/>
    <p:sldId id="257" r:id="rId6"/>
    <p:sldId id="259" r:id="rId7"/>
    <p:sldId id="260" r:id="rId8"/>
    <p:sldId id="258" r:id="rId9"/>
    <p:sldId id="267" r:id="rId10"/>
    <p:sldId id="261" r:id="rId11"/>
    <p:sldId id="262" r:id="rId12"/>
    <p:sldId id="268" r:id="rId13"/>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59" autoAdjust="0"/>
    <p:restoredTop sz="86420" autoAdjust="0"/>
  </p:normalViewPr>
  <p:slideViewPr>
    <p:cSldViewPr>
      <p:cViewPr varScale="1">
        <p:scale>
          <a:sx n="41" d="100"/>
          <a:sy n="41" d="100"/>
        </p:scale>
        <p:origin x="780" y="48"/>
      </p:cViewPr>
      <p:guideLst>
        <p:guide orient="horz" pos="2160"/>
        <p:guide pos="2880"/>
      </p:guideLst>
    </p:cSldViewPr>
  </p:slideViewPr>
  <p:outlineViewPr>
    <p:cViewPr>
      <p:scale>
        <a:sx n="33" d="100"/>
        <a:sy n="33" d="100"/>
      </p:scale>
      <p:origin x="0" y="522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4" name="Овал 3"/>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5" name="Овал 4"/>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lang="ru-RU" smtClean="0"/>
              <a:t>Образец заголовка</a:t>
            </a:r>
            <a:endParaRPr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ru-RU" smtClean="0"/>
              <a:t>Образец подзаголовка</a:t>
            </a:r>
            <a:endParaRPr lang="en-US"/>
          </a:p>
        </p:txBody>
      </p:sp>
      <p:sp>
        <p:nvSpPr>
          <p:cNvPr id="6" name="Дата 6"/>
          <p:cNvSpPr>
            <a:spLocks noGrp="1"/>
          </p:cNvSpPr>
          <p:nvPr>
            <p:ph type="dt" sz="half" idx="10"/>
          </p:nvPr>
        </p:nvSpPr>
        <p:spPr/>
        <p:txBody>
          <a:bodyPr/>
          <a:lstStyle>
            <a:lvl1pPr>
              <a:defRPr/>
            </a:lvl1pPr>
            <a:extLst/>
          </a:lstStyle>
          <a:p>
            <a:pPr>
              <a:defRPr/>
            </a:pPr>
            <a:fld id="{AE8D5C1E-3A74-4C79-B64F-741891C92819}" type="datetimeFigureOut">
              <a:rPr lang="ru-RU"/>
              <a:pPr>
                <a:defRPr/>
              </a:pPr>
              <a:t>08.04.2015</a:t>
            </a:fld>
            <a:endParaRPr lang="ru-RU"/>
          </a:p>
        </p:txBody>
      </p:sp>
      <p:sp>
        <p:nvSpPr>
          <p:cNvPr id="7" name="Нижний колонтитул 19"/>
          <p:cNvSpPr>
            <a:spLocks noGrp="1"/>
          </p:cNvSpPr>
          <p:nvPr>
            <p:ph type="ftr" sz="quarter" idx="11"/>
          </p:nvPr>
        </p:nvSpPr>
        <p:spPr/>
        <p:txBody>
          <a:bodyPr/>
          <a:lstStyle>
            <a:lvl1pPr>
              <a:defRPr/>
            </a:lvl1pPr>
            <a:extLst/>
          </a:lstStyle>
          <a:p>
            <a:pPr>
              <a:defRPr/>
            </a:pPr>
            <a:endParaRPr lang="ru-RU"/>
          </a:p>
        </p:txBody>
      </p:sp>
      <p:sp>
        <p:nvSpPr>
          <p:cNvPr id="8" name="Номер слайда 9"/>
          <p:cNvSpPr>
            <a:spLocks noGrp="1"/>
          </p:cNvSpPr>
          <p:nvPr>
            <p:ph type="sldNum" sz="quarter" idx="12"/>
          </p:nvPr>
        </p:nvSpPr>
        <p:spPr/>
        <p:txBody>
          <a:bodyPr/>
          <a:lstStyle>
            <a:lvl1pPr>
              <a:defRPr/>
            </a:lvl1pPr>
          </a:lstStyle>
          <a:p>
            <a:fld id="{91CC6E6F-476E-4CEF-8272-CF4E8C777BE1}" type="slidenum">
              <a:rPr lang="ru-RU" altLang="ru-RU"/>
              <a:pPr/>
              <a:t>‹#›</a:t>
            </a:fld>
            <a:endParaRPr lang="ru-RU" altLang="ru-RU"/>
          </a:p>
        </p:txBody>
      </p:sp>
    </p:spTree>
    <p:extLst>
      <p:ext uri="{BB962C8B-B14F-4D97-AF65-F5344CB8AC3E}">
        <p14:creationId xmlns:p14="http://schemas.microsoft.com/office/powerpoint/2010/main" val="3153750940"/>
      </p:ext>
    </p:extLst>
  </p:cSld>
  <p:clrMapOvr>
    <a:masterClrMapping/>
  </p:clrMapOvr>
  <p:transition>
    <p:diamon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3"/>
          <p:cNvSpPr>
            <a:spLocks noGrp="1"/>
          </p:cNvSpPr>
          <p:nvPr>
            <p:ph type="dt" sz="half" idx="10"/>
          </p:nvPr>
        </p:nvSpPr>
        <p:spPr/>
        <p:txBody>
          <a:bodyPr/>
          <a:lstStyle>
            <a:lvl1pPr>
              <a:defRPr/>
            </a:lvl1pPr>
          </a:lstStyle>
          <a:p>
            <a:pPr>
              <a:defRPr/>
            </a:pPr>
            <a:fld id="{F725863F-322B-4205-A3C6-B1FEA90202FA}" type="datetimeFigureOut">
              <a:rPr lang="ru-RU"/>
              <a:pPr>
                <a:defRPr/>
              </a:pPr>
              <a:t>08.04.2015</a:t>
            </a:fld>
            <a:endParaRPr lang="ru-RU"/>
          </a:p>
        </p:txBody>
      </p:sp>
      <p:sp>
        <p:nvSpPr>
          <p:cNvPr id="5" name="Нижний колонтитул 9"/>
          <p:cNvSpPr>
            <a:spLocks noGrp="1"/>
          </p:cNvSpPr>
          <p:nvPr>
            <p:ph type="ftr" sz="quarter" idx="11"/>
          </p:nvPr>
        </p:nvSpPr>
        <p:spPr/>
        <p:txBody>
          <a:bodyPr/>
          <a:lstStyle>
            <a:lvl1pPr>
              <a:defRPr/>
            </a:lvl1pPr>
          </a:lstStyle>
          <a:p>
            <a:pPr>
              <a:defRPr/>
            </a:pPr>
            <a:endParaRPr lang="ru-RU"/>
          </a:p>
        </p:txBody>
      </p:sp>
      <p:sp>
        <p:nvSpPr>
          <p:cNvPr id="6" name="Номер слайда 21"/>
          <p:cNvSpPr>
            <a:spLocks noGrp="1"/>
          </p:cNvSpPr>
          <p:nvPr>
            <p:ph type="sldNum" sz="quarter" idx="12"/>
          </p:nvPr>
        </p:nvSpPr>
        <p:spPr/>
        <p:txBody>
          <a:bodyPr/>
          <a:lstStyle>
            <a:lvl1pPr>
              <a:defRPr/>
            </a:lvl1pPr>
          </a:lstStyle>
          <a:p>
            <a:fld id="{B418A456-6B77-4ECB-A4A2-46EECA55228E}" type="slidenum">
              <a:rPr lang="ru-RU" altLang="ru-RU"/>
              <a:pPr/>
              <a:t>‹#›</a:t>
            </a:fld>
            <a:endParaRPr lang="ru-RU" altLang="ru-RU"/>
          </a:p>
        </p:txBody>
      </p:sp>
    </p:spTree>
    <p:extLst>
      <p:ext uri="{BB962C8B-B14F-4D97-AF65-F5344CB8AC3E}">
        <p14:creationId xmlns:p14="http://schemas.microsoft.com/office/powerpoint/2010/main" val="630013062"/>
      </p:ext>
    </p:extLst>
  </p:cSld>
  <p:clrMapOvr>
    <a:masterClrMapping/>
  </p:clrMapOvr>
  <p:transition>
    <p:diamon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3"/>
          <p:cNvSpPr>
            <a:spLocks noGrp="1"/>
          </p:cNvSpPr>
          <p:nvPr>
            <p:ph type="dt" sz="half" idx="10"/>
          </p:nvPr>
        </p:nvSpPr>
        <p:spPr/>
        <p:txBody>
          <a:bodyPr/>
          <a:lstStyle>
            <a:lvl1pPr>
              <a:defRPr/>
            </a:lvl1pPr>
          </a:lstStyle>
          <a:p>
            <a:pPr>
              <a:defRPr/>
            </a:pPr>
            <a:fld id="{36D82DFB-B938-4126-A13A-2E55229B71BA}" type="datetimeFigureOut">
              <a:rPr lang="ru-RU"/>
              <a:pPr>
                <a:defRPr/>
              </a:pPr>
              <a:t>08.04.2015</a:t>
            </a:fld>
            <a:endParaRPr lang="ru-RU"/>
          </a:p>
        </p:txBody>
      </p:sp>
      <p:sp>
        <p:nvSpPr>
          <p:cNvPr id="5" name="Нижний колонтитул 9"/>
          <p:cNvSpPr>
            <a:spLocks noGrp="1"/>
          </p:cNvSpPr>
          <p:nvPr>
            <p:ph type="ftr" sz="quarter" idx="11"/>
          </p:nvPr>
        </p:nvSpPr>
        <p:spPr/>
        <p:txBody>
          <a:bodyPr/>
          <a:lstStyle>
            <a:lvl1pPr>
              <a:defRPr/>
            </a:lvl1pPr>
          </a:lstStyle>
          <a:p>
            <a:pPr>
              <a:defRPr/>
            </a:pPr>
            <a:endParaRPr lang="ru-RU"/>
          </a:p>
        </p:txBody>
      </p:sp>
      <p:sp>
        <p:nvSpPr>
          <p:cNvPr id="6" name="Номер слайда 21"/>
          <p:cNvSpPr>
            <a:spLocks noGrp="1"/>
          </p:cNvSpPr>
          <p:nvPr>
            <p:ph type="sldNum" sz="quarter" idx="12"/>
          </p:nvPr>
        </p:nvSpPr>
        <p:spPr/>
        <p:txBody>
          <a:bodyPr/>
          <a:lstStyle>
            <a:lvl1pPr>
              <a:defRPr/>
            </a:lvl1pPr>
          </a:lstStyle>
          <a:p>
            <a:fld id="{9E21D15E-32D8-4FB4-9470-744FD95F33A3}" type="slidenum">
              <a:rPr lang="ru-RU" altLang="ru-RU"/>
              <a:pPr/>
              <a:t>‹#›</a:t>
            </a:fld>
            <a:endParaRPr lang="ru-RU" altLang="ru-RU"/>
          </a:p>
        </p:txBody>
      </p:sp>
    </p:spTree>
    <p:extLst>
      <p:ext uri="{BB962C8B-B14F-4D97-AF65-F5344CB8AC3E}">
        <p14:creationId xmlns:p14="http://schemas.microsoft.com/office/powerpoint/2010/main" val="715274874"/>
      </p:ext>
    </p:extLst>
  </p:cSld>
  <p:clrMapOvr>
    <a:masterClrMapping/>
  </p:clrMapOvr>
  <p:transition>
    <p:diamon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lang="ru-RU" smtClean="0"/>
              <a:t>Образец заголовка</a:t>
            </a:r>
            <a:endParaRPr lang="en-US"/>
          </a:p>
        </p:txBody>
      </p:sp>
      <p:sp>
        <p:nvSpPr>
          <p:cNvPr id="3" name="Содержимое 2"/>
          <p:cNvSpPr>
            <a:spLocks noGrp="1"/>
          </p:cNvSpPr>
          <p:nvPr>
            <p:ph idx="1"/>
          </p:nvPr>
        </p:nvSpPr>
        <p:spPr/>
        <p:txBody>
          <a:bodyPr/>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3"/>
          <p:cNvSpPr>
            <a:spLocks noGrp="1"/>
          </p:cNvSpPr>
          <p:nvPr>
            <p:ph type="dt" sz="half" idx="10"/>
          </p:nvPr>
        </p:nvSpPr>
        <p:spPr/>
        <p:txBody>
          <a:bodyPr/>
          <a:lstStyle>
            <a:lvl1pPr>
              <a:defRPr/>
            </a:lvl1pPr>
          </a:lstStyle>
          <a:p>
            <a:pPr>
              <a:defRPr/>
            </a:pPr>
            <a:fld id="{CA3C1F73-9C93-4213-9FD9-19A0275F07E1}" type="datetimeFigureOut">
              <a:rPr lang="ru-RU"/>
              <a:pPr>
                <a:defRPr/>
              </a:pPr>
              <a:t>08.04.2015</a:t>
            </a:fld>
            <a:endParaRPr lang="ru-RU"/>
          </a:p>
        </p:txBody>
      </p:sp>
      <p:sp>
        <p:nvSpPr>
          <p:cNvPr id="5" name="Нижний колонтитул 9"/>
          <p:cNvSpPr>
            <a:spLocks noGrp="1"/>
          </p:cNvSpPr>
          <p:nvPr>
            <p:ph type="ftr" sz="quarter" idx="11"/>
          </p:nvPr>
        </p:nvSpPr>
        <p:spPr/>
        <p:txBody>
          <a:bodyPr/>
          <a:lstStyle>
            <a:lvl1pPr>
              <a:defRPr/>
            </a:lvl1pPr>
          </a:lstStyle>
          <a:p>
            <a:pPr>
              <a:defRPr/>
            </a:pPr>
            <a:endParaRPr lang="ru-RU"/>
          </a:p>
        </p:txBody>
      </p:sp>
      <p:sp>
        <p:nvSpPr>
          <p:cNvPr id="6" name="Номер слайда 21"/>
          <p:cNvSpPr>
            <a:spLocks noGrp="1"/>
          </p:cNvSpPr>
          <p:nvPr>
            <p:ph type="sldNum" sz="quarter" idx="12"/>
          </p:nvPr>
        </p:nvSpPr>
        <p:spPr/>
        <p:txBody>
          <a:bodyPr/>
          <a:lstStyle>
            <a:lvl1pPr>
              <a:defRPr/>
            </a:lvl1pPr>
          </a:lstStyle>
          <a:p>
            <a:fld id="{18319BE5-39D5-4181-8DE4-9DAF8D62025A}" type="slidenum">
              <a:rPr lang="ru-RU" altLang="ru-RU"/>
              <a:pPr/>
              <a:t>‹#›</a:t>
            </a:fld>
            <a:endParaRPr lang="ru-RU" altLang="ru-RU"/>
          </a:p>
        </p:txBody>
      </p:sp>
    </p:spTree>
    <p:extLst>
      <p:ext uri="{BB962C8B-B14F-4D97-AF65-F5344CB8AC3E}">
        <p14:creationId xmlns:p14="http://schemas.microsoft.com/office/powerpoint/2010/main" val="634333691"/>
      </p:ext>
    </p:extLst>
  </p:cSld>
  <p:clrMapOvr>
    <a:masterClrMapping/>
  </p:clrMapOvr>
  <p:transition>
    <p:diamon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4" name="Прямоугольник 3"/>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Прямоугольник 4"/>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Овал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7" name="Овал 6"/>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ru-RU" smtClean="0"/>
              <a:t>Образец заголовка</a:t>
            </a:r>
            <a:endParaRPr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ru-RU" smtClean="0"/>
              <a:t>Образец текста</a:t>
            </a:r>
          </a:p>
        </p:txBody>
      </p:sp>
      <p:sp>
        <p:nvSpPr>
          <p:cNvPr id="8" name="Дата 3"/>
          <p:cNvSpPr>
            <a:spLocks noGrp="1"/>
          </p:cNvSpPr>
          <p:nvPr>
            <p:ph type="dt" sz="half" idx="10"/>
          </p:nvPr>
        </p:nvSpPr>
        <p:spPr/>
        <p:txBody>
          <a:bodyPr/>
          <a:lstStyle>
            <a:lvl1pPr>
              <a:defRPr/>
            </a:lvl1pPr>
            <a:extLst/>
          </a:lstStyle>
          <a:p>
            <a:pPr>
              <a:defRPr/>
            </a:pPr>
            <a:fld id="{E77CF329-3FCC-41B0-9463-17D3E3AB3C65}" type="datetimeFigureOut">
              <a:rPr lang="ru-RU"/>
              <a:pPr>
                <a:defRPr/>
              </a:pPr>
              <a:t>08.04.2015</a:t>
            </a:fld>
            <a:endParaRPr lang="ru-RU"/>
          </a:p>
        </p:txBody>
      </p:sp>
      <p:sp>
        <p:nvSpPr>
          <p:cNvPr id="9" name="Нижний колонтитул 4"/>
          <p:cNvSpPr>
            <a:spLocks noGrp="1"/>
          </p:cNvSpPr>
          <p:nvPr>
            <p:ph type="ftr" sz="quarter" idx="11"/>
          </p:nvPr>
        </p:nvSpPr>
        <p:spPr/>
        <p:txBody>
          <a:bodyPr/>
          <a:lstStyle>
            <a:lvl1pPr>
              <a:defRPr/>
            </a:lvl1pPr>
            <a:extLst/>
          </a:lstStyle>
          <a:p>
            <a:pPr>
              <a:defRPr/>
            </a:pPr>
            <a:endParaRPr lang="ru-RU"/>
          </a:p>
        </p:txBody>
      </p:sp>
      <p:sp>
        <p:nvSpPr>
          <p:cNvPr id="10" name="Номер слайда 5"/>
          <p:cNvSpPr>
            <a:spLocks noGrp="1"/>
          </p:cNvSpPr>
          <p:nvPr>
            <p:ph type="sldNum" sz="quarter" idx="12"/>
          </p:nvPr>
        </p:nvSpPr>
        <p:spPr/>
        <p:txBody>
          <a:bodyPr/>
          <a:lstStyle>
            <a:lvl1pPr>
              <a:defRPr/>
            </a:lvl1pPr>
          </a:lstStyle>
          <a:p>
            <a:fld id="{B260B1C4-0B8A-45D8-AC2D-F59BA4F0D423}" type="slidenum">
              <a:rPr lang="ru-RU" altLang="ru-RU"/>
              <a:pPr/>
              <a:t>‹#›</a:t>
            </a:fld>
            <a:endParaRPr lang="ru-RU" altLang="ru-RU"/>
          </a:p>
        </p:txBody>
      </p:sp>
    </p:spTree>
    <p:extLst>
      <p:ext uri="{BB962C8B-B14F-4D97-AF65-F5344CB8AC3E}">
        <p14:creationId xmlns:p14="http://schemas.microsoft.com/office/powerpoint/2010/main" val="466876337"/>
      </p:ext>
    </p:extLst>
  </p:cSld>
  <p:clrMapOvr>
    <a:masterClrMapping/>
  </p:clrMapOvr>
  <p:transition>
    <p:diamon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lang="ru-RU" smtClean="0"/>
              <a:t>Образец заголовка</a:t>
            </a:r>
            <a:endParaRPr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23"/>
          <p:cNvSpPr>
            <a:spLocks noGrp="1"/>
          </p:cNvSpPr>
          <p:nvPr>
            <p:ph type="dt" sz="half" idx="10"/>
          </p:nvPr>
        </p:nvSpPr>
        <p:spPr/>
        <p:txBody>
          <a:bodyPr/>
          <a:lstStyle>
            <a:lvl1pPr>
              <a:defRPr/>
            </a:lvl1pPr>
          </a:lstStyle>
          <a:p>
            <a:pPr>
              <a:defRPr/>
            </a:pPr>
            <a:fld id="{AE6CE7C9-B79A-4655-BB3B-72494DD93CC7}" type="datetimeFigureOut">
              <a:rPr lang="ru-RU"/>
              <a:pPr>
                <a:defRPr/>
              </a:pPr>
              <a:t>08.04.2015</a:t>
            </a:fld>
            <a:endParaRPr lang="ru-RU"/>
          </a:p>
        </p:txBody>
      </p:sp>
      <p:sp>
        <p:nvSpPr>
          <p:cNvPr id="6" name="Нижний колонтитул 9"/>
          <p:cNvSpPr>
            <a:spLocks noGrp="1"/>
          </p:cNvSpPr>
          <p:nvPr>
            <p:ph type="ftr" sz="quarter" idx="11"/>
          </p:nvPr>
        </p:nvSpPr>
        <p:spPr/>
        <p:txBody>
          <a:bodyPr/>
          <a:lstStyle>
            <a:lvl1pPr>
              <a:defRPr/>
            </a:lvl1pPr>
          </a:lstStyle>
          <a:p>
            <a:pPr>
              <a:defRPr/>
            </a:pPr>
            <a:endParaRPr lang="ru-RU"/>
          </a:p>
        </p:txBody>
      </p:sp>
      <p:sp>
        <p:nvSpPr>
          <p:cNvPr id="7" name="Номер слайда 21"/>
          <p:cNvSpPr>
            <a:spLocks noGrp="1"/>
          </p:cNvSpPr>
          <p:nvPr>
            <p:ph type="sldNum" sz="quarter" idx="12"/>
          </p:nvPr>
        </p:nvSpPr>
        <p:spPr/>
        <p:txBody>
          <a:bodyPr/>
          <a:lstStyle>
            <a:lvl1pPr>
              <a:defRPr/>
            </a:lvl1pPr>
          </a:lstStyle>
          <a:p>
            <a:fld id="{F810295D-6277-4465-AB8C-024305ED5131}" type="slidenum">
              <a:rPr lang="ru-RU" altLang="ru-RU"/>
              <a:pPr/>
              <a:t>‹#›</a:t>
            </a:fld>
            <a:endParaRPr lang="ru-RU" altLang="ru-RU"/>
          </a:p>
        </p:txBody>
      </p:sp>
    </p:spTree>
    <p:extLst>
      <p:ext uri="{BB962C8B-B14F-4D97-AF65-F5344CB8AC3E}">
        <p14:creationId xmlns:p14="http://schemas.microsoft.com/office/powerpoint/2010/main" val="607235900"/>
      </p:ext>
    </p:extLst>
  </p:cSld>
  <p:clrMapOvr>
    <a:masterClrMapping/>
  </p:clrMapOvr>
  <p:transition>
    <p:diamon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lstStyle>
            <a:lvl1pPr algn="ctr">
              <a:defRPr sz="4500" b="1" cap="none" baseline="0"/>
            </a:lvl1pPr>
            <a:extLst/>
          </a:lstStyle>
          <a:p>
            <a:r>
              <a:rPr lang="ru-RU" smtClean="0"/>
              <a:t>Образец заголовка</a:t>
            </a:r>
            <a:endParaRPr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lvl1pPr>
              <a:defRPr/>
            </a:lvl1pPr>
            <a:extLst/>
          </a:lstStyle>
          <a:p>
            <a:pPr>
              <a:defRPr/>
            </a:pPr>
            <a:fld id="{5C4A362F-8E0D-4E20-BC23-4411230EA230}" type="datetimeFigureOut">
              <a:rPr lang="ru-RU"/>
              <a:pPr>
                <a:defRPr/>
              </a:pPr>
              <a:t>08.04.2015</a:t>
            </a:fld>
            <a:endParaRPr lang="ru-RU"/>
          </a:p>
        </p:txBody>
      </p:sp>
      <p:sp>
        <p:nvSpPr>
          <p:cNvPr id="8" name="Нижний колонтитул 7"/>
          <p:cNvSpPr>
            <a:spLocks noGrp="1"/>
          </p:cNvSpPr>
          <p:nvPr>
            <p:ph type="ftr" sz="quarter" idx="11"/>
          </p:nvPr>
        </p:nvSpPr>
        <p:spPr/>
        <p:txBody>
          <a:bodyPr/>
          <a:lstStyle>
            <a:lvl1pPr>
              <a:defRPr/>
            </a:lvl1pPr>
            <a:extLst/>
          </a:lstStyle>
          <a:p>
            <a:pPr>
              <a:defRPr/>
            </a:pPr>
            <a:endParaRPr lang="ru-RU"/>
          </a:p>
        </p:txBody>
      </p:sp>
      <p:sp>
        <p:nvSpPr>
          <p:cNvPr id="9" name="Номер слайда 8"/>
          <p:cNvSpPr>
            <a:spLocks noGrp="1"/>
          </p:cNvSpPr>
          <p:nvPr>
            <p:ph type="sldNum" sz="quarter" idx="12"/>
          </p:nvPr>
        </p:nvSpPr>
        <p:spPr/>
        <p:txBody>
          <a:bodyPr/>
          <a:lstStyle>
            <a:lvl1pPr>
              <a:defRPr/>
            </a:lvl1pPr>
          </a:lstStyle>
          <a:p>
            <a:fld id="{C94A15E3-30FC-44C0-B62E-BD87623DC499}" type="slidenum">
              <a:rPr lang="ru-RU" altLang="ru-RU"/>
              <a:pPr/>
              <a:t>‹#›</a:t>
            </a:fld>
            <a:endParaRPr lang="ru-RU" altLang="ru-RU"/>
          </a:p>
        </p:txBody>
      </p:sp>
    </p:spTree>
    <p:extLst>
      <p:ext uri="{BB962C8B-B14F-4D97-AF65-F5344CB8AC3E}">
        <p14:creationId xmlns:p14="http://schemas.microsoft.com/office/powerpoint/2010/main" val="4172940722"/>
      </p:ext>
    </p:extLst>
  </p:cSld>
  <p:clrMapOvr>
    <a:masterClrMapping/>
  </p:clrMapOvr>
  <p:transition>
    <p:diamon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lang="ru-RU" smtClean="0"/>
              <a:t>Образец заголовка</a:t>
            </a:r>
            <a:endParaRPr lang="en-US"/>
          </a:p>
        </p:txBody>
      </p:sp>
      <p:sp>
        <p:nvSpPr>
          <p:cNvPr id="3" name="Дата 23"/>
          <p:cNvSpPr>
            <a:spLocks noGrp="1"/>
          </p:cNvSpPr>
          <p:nvPr>
            <p:ph type="dt" sz="half" idx="10"/>
          </p:nvPr>
        </p:nvSpPr>
        <p:spPr/>
        <p:txBody>
          <a:bodyPr/>
          <a:lstStyle>
            <a:lvl1pPr>
              <a:defRPr/>
            </a:lvl1pPr>
          </a:lstStyle>
          <a:p>
            <a:pPr>
              <a:defRPr/>
            </a:pPr>
            <a:fld id="{99DF06B5-BD5A-401B-A063-05FC5BC14691}" type="datetimeFigureOut">
              <a:rPr lang="ru-RU"/>
              <a:pPr>
                <a:defRPr/>
              </a:pPr>
              <a:t>08.04.2015</a:t>
            </a:fld>
            <a:endParaRPr lang="ru-RU"/>
          </a:p>
        </p:txBody>
      </p:sp>
      <p:sp>
        <p:nvSpPr>
          <p:cNvPr id="4" name="Нижний колонтитул 9"/>
          <p:cNvSpPr>
            <a:spLocks noGrp="1"/>
          </p:cNvSpPr>
          <p:nvPr>
            <p:ph type="ftr" sz="quarter" idx="11"/>
          </p:nvPr>
        </p:nvSpPr>
        <p:spPr/>
        <p:txBody>
          <a:bodyPr/>
          <a:lstStyle>
            <a:lvl1pPr>
              <a:defRPr/>
            </a:lvl1pPr>
          </a:lstStyle>
          <a:p>
            <a:pPr>
              <a:defRPr/>
            </a:pPr>
            <a:endParaRPr lang="ru-RU"/>
          </a:p>
        </p:txBody>
      </p:sp>
      <p:sp>
        <p:nvSpPr>
          <p:cNvPr id="5" name="Номер слайда 21"/>
          <p:cNvSpPr>
            <a:spLocks noGrp="1"/>
          </p:cNvSpPr>
          <p:nvPr>
            <p:ph type="sldNum" sz="quarter" idx="12"/>
          </p:nvPr>
        </p:nvSpPr>
        <p:spPr/>
        <p:txBody>
          <a:bodyPr/>
          <a:lstStyle>
            <a:lvl1pPr>
              <a:defRPr/>
            </a:lvl1pPr>
          </a:lstStyle>
          <a:p>
            <a:fld id="{E3290EC7-F2B0-455A-91B7-27D2DC5FB08B}" type="slidenum">
              <a:rPr lang="ru-RU" altLang="ru-RU"/>
              <a:pPr/>
              <a:t>‹#›</a:t>
            </a:fld>
            <a:endParaRPr lang="ru-RU" altLang="ru-RU"/>
          </a:p>
        </p:txBody>
      </p:sp>
    </p:spTree>
    <p:extLst>
      <p:ext uri="{BB962C8B-B14F-4D97-AF65-F5344CB8AC3E}">
        <p14:creationId xmlns:p14="http://schemas.microsoft.com/office/powerpoint/2010/main" val="1447971445"/>
      </p:ext>
    </p:extLst>
  </p:cSld>
  <p:clrMapOvr>
    <a:masterClrMapping/>
  </p:clrMapOvr>
  <p:transition>
    <p:diamon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Прямоугольник 1"/>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Прямоугольник 2"/>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4" name="Дата 1"/>
          <p:cNvSpPr>
            <a:spLocks noGrp="1"/>
          </p:cNvSpPr>
          <p:nvPr>
            <p:ph type="dt" sz="half" idx="10"/>
          </p:nvPr>
        </p:nvSpPr>
        <p:spPr/>
        <p:txBody>
          <a:bodyPr/>
          <a:lstStyle>
            <a:lvl1pPr>
              <a:defRPr/>
            </a:lvl1pPr>
            <a:extLst/>
          </a:lstStyle>
          <a:p>
            <a:pPr>
              <a:defRPr/>
            </a:pPr>
            <a:fld id="{7FD61388-53CA-4A30-B32A-86CA2AC4249B}" type="datetimeFigureOut">
              <a:rPr lang="ru-RU"/>
              <a:pPr>
                <a:defRPr/>
              </a:pPr>
              <a:t>08.04.2015</a:t>
            </a:fld>
            <a:endParaRPr lang="ru-RU"/>
          </a:p>
        </p:txBody>
      </p:sp>
      <p:sp>
        <p:nvSpPr>
          <p:cNvPr id="5" name="Нижний колонтитул 2"/>
          <p:cNvSpPr>
            <a:spLocks noGrp="1"/>
          </p:cNvSpPr>
          <p:nvPr>
            <p:ph type="ftr" sz="quarter" idx="11"/>
          </p:nvPr>
        </p:nvSpPr>
        <p:spPr/>
        <p:txBody>
          <a:bodyPr/>
          <a:lstStyle>
            <a:lvl1pPr>
              <a:defRPr/>
            </a:lvl1pPr>
            <a:extLst/>
          </a:lstStyle>
          <a:p>
            <a:pPr>
              <a:defRPr/>
            </a:pPr>
            <a:endParaRPr lang="ru-RU"/>
          </a:p>
        </p:txBody>
      </p:sp>
      <p:sp>
        <p:nvSpPr>
          <p:cNvPr id="6" name="Номер слайда 3"/>
          <p:cNvSpPr>
            <a:spLocks noGrp="1"/>
          </p:cNvSpPr>
          <p:nvPr>
            <p:ph type="sldNum" sz="quarter" idx="12"/>
          </p:nvPr>
        </p:nvSpPr>
        <p:spPr/>
        <p:txBody>
          <a:bodyPr/>
          <a:lstStyle>
            <a:lvl1pPr>
              <a:defRPr/>
            </a:lvl1pPr>
          </a:lstStyle>
          <a:p>
            <a:fld id="{FD66F32F-8ECA-43EF-9936-3D1168702BCC}" type="slidenum">
              <a:rPr lang="ru-RU" altLang="ru-RU"/>
              <a:pPr/>
              <a:t>‹#›</a:t>
            </a:fld>
            <a:endParaRPr lang="ru-RU" altLang="ru-RU"/>
          </a:p>
        </p:txBody>
      </p:sp>
    </p:spTree>
    <p:extLst>
      <p:ext uri="{BB962C8B-B14F-4D97-AF65-F5344CB8AC3E}">
        <p14:creationId xmlns:p14="http://schemas.microsoft.com/office/powerpoint/2010/main" val="3495547532"/>
      </p:ext>
    </p:extLst>
  </p:cSld>
  <p:clrMapOvr>
    <a:masterClrMapping/>
  </p:clrMapOvr>
  <p:transition>
    <p:diamon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ru-RU" smtClean="0"/>
              <a:t>Образец заголовка</a:t>
            </a:r>
            <a:endParaRPr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lvl1pPr>
              <a:defRPr/>
            </a:lvl1pPr>
            <a:extLst/>
          </a:lstStyle>
          <a:p>
            <a:pPr>
              <a:defRPr/>
            </a:pPr>
            <a:fld id="{90D16CBA-B67F-4F34-A55C-B1B3A50C4289}" type="datetimeFigureOut">
              <a:rPr lang="ru-RU"/>
              <a:pPr>
                <a:defRPr/>
              </a:pPr>
              <a:t>08.04.2015</a:t>
            </a:fld>
            <a:endParaRPr lang="ru-RU"/>
          </a:p>
        </p:txBody>
      </p:sp>
      <p:sp>
        <p:nvSpPr>
          <p:cNvPr id="6" name="Нижний колонтитул 5"/>
          <p:cNvSpPr>
            <a:spLocks noGrp="1"/>
          </p:cNvSpPr>
          <p:nvPr>
            <p:ph type="ftr" sz="quarter" idx="11"/>
          </p:nvPr>
        </p:nvSpPr>
        <p:spPr/>
        <p:txBody>
          <a:bodyPr/>
          <a:lstStyle>
            <a:lvl1pPr>
              <a:defRPr/>
            </a:lvl1pPr>
            <a:extLst/>
          </a:lstStyle>
          <a:p>
            <a:pPr>
              <a:defRPr/>
            </a:pPr>
            <a:endParaRPr lang="ru-RU"/>
          </a:p>
        </p:txBody>
      </p:sp>
      <p:sp>
        <p:nvSpPr>
          <p:cNvPr id="7" name="Номер слайда 6"/>
          <p:cNvSpPr>
            <a:spLocks noGrp="1"/>
          </p:cNvSpPr>
          <p:nvPr>
            <p:ph type="sldNum" sz="quarter" idx="12"/>
          </p:nvPr>
        </p:nvSpPr>
        <p:spPr/>
        <p:txBody>
          <a:bodyPr/>
          <a:lstStyle>
            <a:lvl1pPr>
              <a:defRPr/>
            </a:lvl1pPr>
          </a:lstStyle>
          <a:p>
            <a:fld id="{4125F51F-BF47-481A-9A13-3F932F4E6E20}" type="slidenum">
              <a:rPr lang="ru-RU" altLang="ru-RU"/>
              <a:pPr/>
              <a:t>‹#›</a:t>
            </a:fld>
            <a:endParaRPr lang="ru-RU" altLang="ru-RU"/>
          </a:p>
        </p:txBody>
      </p:sp>
    </p:spTree>
    <p:extLst>
      <p:ext uri="{BB962C8B-B14F-4D97-AF65-F5344CB8AC3E}">
        <p14:creationId xmlns:p14="http://schemas.microsoft.com/office/powerpoint/2010/main" val="792165675"/>
      </p:ext>
    </p:extLst>
  </p:cSld>
  <p:clrMapOvr>
    <a:masterClrMapping/>
  </p:clrMapOvr>
  <p:transition>
    <p:diamon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Прямоугольник 4"/>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fontAlgn="auto">
              <a:lnSpc>
                <a:spcPts val="3000"/>
              </a:lnSpc>
              <a:spcBef>
                <a:spcPts val="600"/>
              </a:spcBef>
              <a:spcAft>
                <a:spcPts val="0"/>
              </a:spcAft>
              <a:buClr>
                <a:schemeClr val="accent1"/>
              </a:buClr>
              <a:buSzPct val="80000"/>
              <a:buFont typeface="Wingdings 2"/>
              <a:buNone/>
              <a:defRPr/>
            </a:pPr>
            <a:endParaRPr lang="en-US" sz="3200">
              <a:latin typeface="+mn-lt"/>
            </a:endParaRPr>
          </a:p>
        </p:txBody>
      </p:sp>
      <p:sp>
        <p:nvSpPr>
          <p:cNvPr id="6" name="Блок-схема: процесс 5"/>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Блок-схема: процесс 6"/>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ru-RU" smtClean="0"/>
              <a:t>Образец заголовка</a:t>
            </a:r>
            <a:endParaRPr lang="en-US"/>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ru-RU" noProof="0" smtClean="0"/>
              <a:t>Вставка рисунка</a:t>
            </a:r>
            <a:endParaRPr lang="en-US" noProof="0"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ru-RU" smtClean="0"/>
              <a:t>Образец текста</a:t>
            </a:r>
          </a:p>
        </p:txBody>
      </p:sp>
      <p:sp>
        <p:nvSpPr>
          <p:cNvPr id="8" name="Дата 4"/>
          <p:cNvSpPr>
            <a:spLocks noGrp="1"/>
          </p:cNvSpPr>
          <p:nvPr>
            <p:ph type="dt" sz="half" idx="10"/>
          </p:nvPr>
        </p:nvSpPr>
        <p:spPr/>
        <p:txBody>
          <a:bodyPr/>
          <a:lstStyle>
            <a:lvl1pPr>
              <a:defRPr/>
            </a:lvl1pPr>
            <a:extLst/>
          </a:lstStyle>
          <a:p>
            <a:pPr>
              <a:defRPr/>
            </a:pPr>
            <a:fld id="{9699E344-BA2F-41E6-A6DF-6FDBA918933F}" type="datetimeFigureOut">
              <a:rPr lang="ru-RU"/>
              <a:pPr>
                <a:defRPr/>
              </a:pPr>
              <a:t>08.04.2015</a:t>
            </a:fld>
            <a:endParaRPr lang="ru-RU"/>
          </a:p>
        </p:txBody>
      </p:sp>
      <p:sp>
        <p:nvSpPr>
          <p:cNvPr id="9" name="Нижний колонтитул 5"/>
          <p:cNvSpPr>
            <a:spLocks noGrp="1"/>
          </p:cNvSpPr>
          <p:nvPr>
            <p:ph type="ftr" sz="quarter" idx="11"/>
          </p:nvPr>
        </p:nvSpPr>
        <p:spPr/>
        <p:txBody>
          <a:bodyPr/>
          <a:lstStyle>
            <a:lvl1pPr>
              <a:defRPr/>
            </a:lvl1pPr>
            <a:extLst/>
          </a:lstStyle>
          <a:p>
            <a:pPr>
              <a:defRPr/>
            </a:pPr>
            <a:endParaRPr lang="ru-RU"/>
          </a:p>
        </p:txBody>
      </p:sp>
      <p:sp>
        <p:nvSpPr>
          <p:cNvPr id="10" name="Номер слайда 6"/>
          <p:cNvSpPr>
            <a:spLocks noGrp="1"/>
          </p:cNvSpPr>
          <p:nvPr>
            <p:ph type="sldNum" sz="quarter" idx="12"/>
          </p:nvPr>
        </p:nvSpPr>
        <p:spPr/>
        <p:txBody>
          <a:bodyPr/>
          <a:lstStyle>
            <a:lvl1pPr>
              <a:defRPr/>
            </a:lvl1pPr>
          </a:lstStyle>
          <a:p>
            <a:fld id="{65CD07DD-8707-4F61-A52A-1DF182B060DF}" type="slidenum">
              <a:rPr lang="ru-RU" altLang="ru-RU"/>
              <a:pPr/>
              <a:t>‹#›</a:t>
            </a:fld>
            <a:endParaRPr lang="ru-RU" altLang="ru-RU"/>
          </a:p>
        </p:txBody>
      </p:sp>
    </p:spTree>
    <p:extLst>
      <p:ext uri="{BB962C8B-B14F-4D97-AF65-F5344CB8AC3E}">
        <p14:creationId xmlns:p14="http://schemas.microsoft.com/office/powerpoint/2010/main" val="2597104911"/>
      </p:ext>
    </p:extLst>
  </p:cSld>
  <p:clrMapOvr>
    <a:masterClrMapping/>
  </p:clrMapOvr>
  <p:transition>
    <p:diamon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Пирог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Овал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2" name="Прямоугольник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Заголовок 4"/>
          <p:cNvSpPr>
            <a:spLocks noGrp="1"/>
          </p:cNvSpPr>
          <p:nvPr>
            <p:ph type="title"/>
          </p:nvPr>
        </p:nvSpPr>
        <p:spPr>
          <a:xfrm>
            <a:off x="1435100" y="274638"/>
            <a:ext cx="7499350" cy="1143000"/>
          </a:xfrm>
          <a:prstGeom prst="rect">
            <a:avLst/>
          </a:prstGeom>
        </p:spPr>
        <p:txBody>
          <a:bodyPr anchor="ctr">
            <a:normAutofit/>
          </a:bodyPr>
          <a:lstStyle>
            <a:extLst/>
          </a:lstStyle>
          <a:p>
            <a:r>
              <a:rPr lang="ru-RU" smtClean="0"/>
              <a:t>Образец заголовка</a:t>
            </a:r>
            <a:endParaRPr lang="en-US"/>
          </a:p>
        </p:txBody>
      </p:sp>
      <p:sp>
        <p:nvSpPr>
          <p:cNvPr id="1033" name="Текст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endParaRPr lang="en-US" altLang="ru-RU" smtClean="0"/>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fontAlgn="auto" latinLnBrk="0" hangingPunct="1">
              <a:spcBef>
                <a:spcPts val="0"/>
              </a:spcBef>
              <a:spcAft>
                <a:spcPts val="0"/>
              </a:spcAft>
              <a:defRPr kumimoji="0" sz="1200">
                <a:solidFill>
                  <a:schemeClr val="bg2">
                    <a:shade val="50000"/>
                    <a:satMod val="200000"/>
                  </a:schemeClr>
                </a:solidFill>
                <a:latin typeface="+mn-lt"/>
              </a:defRPr>
            </a:lvl1pPr>
            <a:extLst/>
          </a:lstStyle>
          <a:p>
            <a:pPr>
              <a:defRPr/>
            </a:pPr>
            <a:fld id="{ED81A5A8-8652-451E-9703-54176ABC782D}" type="datetimeFigureOut">
              <a:rPr lang="ru-RU"/>
              <a:pPr>
                <a:defRPr/>
              </a:pPr>
              <a:t>08.04.2015</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fontAlgn="auto" latinLnBrk="0" hangingPunct="1">
              <a:spcBef>
                <a:spcPts val="0"/>
              </a:spcBef>
              <a:spcAft>
                <a:spcPts val="0"/>
              </a:spcAft>
              <a:defRPr kumimoji="0" sz="1200">
                <a:solidFill>
                  <a:schemeClr val="bg2">
                    <a:shade val="50000"/>
                    <a:satMod val="200000"/>
                  </a:schemeClr>
                </a:solidFill>
                <a:effectLst/>
                <a:latin typeface="+mn-lt"/>
              </a:defRPr>
            </a:lvl1pPr>
            <a:extLst/>
          </a:lstStyle>
          <a:p>
            <a:pPr>
              <a:defRPr/>
            </a:pPr>
            <a:endParaRPr lang="ru-RU"/>
          </a:p>
        </p:txBody>
      </p:sp>
      <p:sp>
        <p:nvSpPr>
          <p:cNvPr id="22" name="Номер слайда 21"/>
          <p:cNvSpPr>
            <a:spLocks noGrp="1"/>
          </p:cNvSpPr>
          <p:nvPr>
            <p:ph type="sldNum" sz="quarter" idx="4"/>
          </p:nvPr>
        </p:nvSpPr>
        <p:spPr>
          <a:xfrm>
            <a:off x="8613775" y="6305550"/>
            <a:ext cx="457200" cy="476250"/>
          </a:xfrm>
          <a:prstGeom prst="rect">
            <a:avLst/>
          </a:prstGeom>
        </p:spPr>
        <p:txBody>
          <a:bodyPr vert="horz" wrap="square" lIns="91440" tIns="45720" rIns="91440" bIns="45720" numCol="1" anchor="b" anchorCtr="0" compatLnSpc="1">
            <a:prstTxWarp prst="textNoShape">
              <a:avLst/>
            </a:prstTxWarp>
          </a:bodyPr>
          <a:lstStyle>
            <a:lvl1pPr algn="ctr">
              <a:defRPr sz="1200">
                <a:solidFill>
                  <a:srgbClr val="B5A788"/>
                </a:solidFill>
                <a:latin typeface="Corbel" panose="020B0503020204020204" pitchFamily="34" charset="0"/>
              </a:defRPr>
            </a:lvl1pPr>
          </a:lstStyle>
          <a:p>
            <a:fld id="{62A7E5C4-96F6-4B66-AC44-0AD50340CBA6}" type="slidenum">
              <a:rPr lang="ru-RU" altLang="ru-RU"/>
              <a:pPr/>
              <a:t>‹#›</a:t>
            </a:fld>
            <a:endParaRPr lang="ru-RU" altLang="ru-RU"/>
          </a:p>
        </p:txBody>
      </p:sp>
      <p:sp>
        <p:nvSpPr>
          <p:cNvPr id="15" name="Прямоугольник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929" r:id="rId1"/>
    <p:sldLayoutId id="2147483924" r:id="rId2"/>
    <p:sldLayoutId id="2147483930" r:id="rId3"/>
    <p:sldLayoutId id="2147483925" r:id="rId4"/>
    <p:sldLayoutId id="2147483931" r:id="rId5"/>
    <p:sldLayoutId id="2147483926" r:id="rId6"/>
    <p:sldLayoutId id="2147483932" r:id="rId7"/>
    <p:sldLayoutId id="2147483933" r:id="rId8"/>
    <p:sldLayoutId id="2147483934" r:id="rId9"/>
    <p:sldLayoutId id="2147483927" r:id="rId10"/>
    <p:sldLayoutId id="2147483928" r:id="rId11"/>
  </p:sldLayoutIdLst>
  <p:transition>
    <p:diamond/>
  </p:transition>
  <p:txStyles>
    <p:titleStyle>
      <a:lvl1pPr algn="l" rtl="0" eaLnBrk="0" fontAlgn="base" hangingPunct="0">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572314"/>
          </a:solidFill>
          <a:latin typeface="Corbel" pitchFamily="34" charset="0"/>
        </a:defRPr>
      </a:lvl2pPr>
      <a:lvl3pPr algn="l" rtl="0" eaLnBrk="0" fontAlgn="base" hangingPunct="0">
        <a:spcBef>
          <a:spcPct val="0"/>
        </a:spcBef>
        <a:spcAft>
          <a:spcPct val="0"/>
        </a:spcAft>
        <a:defRPr sz="4300">
          <a:solidFill>
            <a:srgbClr val="572314"/>
          </a:solidFill>
          <a:latin typeface="Corbel" pitchFamily="34" charset="0"/>
        </a:defRPr>
      </a:lvl3pPr>
      <a:lvl4pPr algn="l" rtl="0" eaLnBrk="0" fontAlgn="base" hangingPunct="0">
        <a:spcBef>
          <a:spcPct val="0"/>
        </a:spcBef>
        <a:spcAft>
          <a:spcPct val="0"/>
        </a:spcAft>
        <a:defRPr sz="4300">
          <a:solidFill>
            <a:srgbClr val="572314"/>
          </a:solidFill>
          <a:latin typeface="Corbel" pitchFamily="34" charset="0"/>
        </a:defRPr>
      </a:lvl4pPr>
      <a:lvl5pPr algn="l" rtl="0" eaLnBrk="0" fontAlgn="base" hangingPunct="0">
        <a:spcBef>
          <a:spcPct val="0"/>
        </a:spcBef>
        <a:spcAft>
          <a:spcPct val="0"/>
        </a:spcAft>
        <a:defRPr sz="4300">
          <a:solidFill>
            <a:srgbClr val="572314"/>
          </a:solidFill>
          <a:latin typeface="Corbel" pitchFamily="34" charset="0"/>
        </a:defRPr>
      </a:lvl5pPr>
      <a:lvl6pPr marL="457200" algn="l" rtl="0" fontAlgn="base">
        <a:spcBef>
          <a:spcPct val="0"/>
        </a:spcBef>
        <a:spcAft>
          <a:spcPct val="0"/>
        </a:spcAft>
        <a:defRPr sz="4300">
          <a:solidFill>
            <a:srgbClr val="572314"/>
          </a:solidFill>
          <a:latin typeface="Corbel" pitchFamily="34" charset="0"/>
        </a:defRPr>
      </a:lvl6pPr>
      <a:lvl7pPr marL="914400" algn="l" rtl="0" fontAlgn="base">
        <a:spcBef>
          <a:spcPct val="0"/>
        </a:spcBef>
        <a:spcAft>
          <a:spcPct val="0"/>
        </a:spcAft>
        <a:defRPr sz="4300">
          <a:solidFill>
            <a:srgbClr val="572314"/>
          </a:solidFill>
          <a:latin typeface="Corbel" pitchFamily="34" charset="0"/>
        </a:defRPr>
      </a:lvl7pPr>
      <a:lvl8pPr marL="1371600" algn="l" rtl="0" fontAlgn="base">
        <a:spcBef>
          <a:spcPct val="0"/>
        </a:spcBef>
        <a:spcAft>
          <a:spcPct val="0"/>
        </a:spcAft>
        <a:defRPr sz="4300">
          <a:solidFill>
            <a:srgbClr val="572314"/>
          </a:solidFill>
          <a:latin typeface="Corbel" pitchFamily="34" charset="0"/>
        </a:defRPr>
      </a:lvl8pPr>
      <a:lvl9pPr marL="1828800" algn="l" rtl="0" fontAlgn="base">
        <a:spcBef>
          <a:spcPct val="0"/>
        </a:spcBef>
        <a:spcAft>
          <a:spcPct val="0"/>
        </a:spcAft>
        <a:defRPr sz="4300">
          <a:solidFill>
            <a:srgbClr val="572314"/>
          </a:solidFill>
          <a:latin typeface="Corbel"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anose="05020102010507070707"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anose="020B0604030504040204"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anose="05020102010507070707"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anose="05020102010507070707"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anose="05020102010507070707"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ru.wikipedia.org/wiki/%D0%A4%D0%B0%D0%B9%D0%BB:ClarySageEssOil.pn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4.xml"/><Relationship Id="rId4" Type="http://schemas.openxmlformats.org/officeDocument/2006/relationships/image" Target="../media/image12.jpeg"/></Relationships>
</file>

<file path=ppt/slides/_rels/slide7.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Заголовок 1"/>
          <p:cNvSpPr>
            <a:spLocks noGrp="1"/>
          </p:cNvSpPr>
          <p:nvPr>
            <p:ph type="title"/>
          </p:nvPr>
        </p:nvSpPr>
        <p:spPr bwMode="auto">
          <a:xfrm>
            <a:off x="5857875" y="3071813"/>
            <a:ext cx="2743200" cy="1981200"/>
          </a:xfrm>
        </p:spPr>
        <p:txBody>
          <a:bodyPr vert="horz" wrap="square" lIns="91440" tIns="45720" rIns="91440" bIns="45720" numCol="1" anchorCtr="0" compatLnSpc="1">
            <a:prstTxWarp prst="textNoShape">
              <a:avLst/>
            </a:prstTxWarp>
          </a:bodyPr>
          <a:lstStyle/>
          <a:p>
            <a:pPr eaLnBrk="1" hangingPunct="1">
              <a:defRPr/>
            </a:pPr>
            <a:r>
              <a:rPr lang="ru-RU" dirty="0" smtClean="0"/>
              <a:t>Влияние эфирного масла и конкрета из шалфея мускатного на организм человека</a:t>
            </a:r>
            <a:br>
              <a:rPr lang="ru-RU" dirty="0" smtClean="0"/>
            </a:br>
            <a:r>
              <a:rPr lang="ru-RU" dirty="0" smtClean="0"/>
              <a:t/>
            </a:r>
            <a:br>
              <a:rPr lang="ru-RU" dirty="0" smtClean="0"/>
            </a:br>
            <a:r>
              <a:rPr lang="ru-RU" dirty="0" smtClean="0"/>
              <a:t/>
            </a:r>
            <a:br>
              <a:rPr lang="ru-RU" dirty="0" smtClean="0"/>
            </a:br>
            <a:r>
              <a:rPr lang="ru-RU" dirty="0" smtClean="0">
                <a:latin typeface="+mn-lt"/>
                <a:cs typeface="Times New Roman" pitchFamily="18" charset="0"/>
              </a:rPr>
              <a:t>Подготовила </a:t>
            </a:r>
            <a:br>
              <a:rPr lang="ru-RU" dirty="0" smtClean="0">
                <a:latin typeface="+mn-lt"/>
                <a:cs typeface="Times New Roman" pitchFamily="18" charset="0"/>
              </a:rPr>
            </a:br>
            <a:r>
              <a:rPr lang="ru-RU" dirty="0" smtClean="0">
                <a:latin typeface="+mn-lt"/>
                <a:cs typeface="Times New Roman" pitchFamily="18" charset="0"/>
              </a:rPr>
              <a:t>студентка 4 курса</a:t>
            </a:r>
            <a:br>
              <a:rPr lang="ru-RU" dirty="0" smtClean="0">
                <a:latin typeface="+mn-lt"/>
                <a:cs typeface="Times New Roman" pitchFamily="18" charset="0"/>
              </a:rPr>
            </a:br>
            <a:r>
              <a:rPr lang="ru-RU" dirty="0" smtClean="0">
                <a:latin typeface="+mn-lt"/>
                <a:cs typeface="Times New Roman" pitchFamily="18" charset="0"/>
              </a:rPr>
              <a:t>группа 42 </a:t>
            </a:r>
            <a:r>
              <a:rPr lang="en-US" dirty="0" smtClean="0">
                <a:latin typeface="+mn-lt"/>
                <a:cs typeface="Times New Roman" pitchFamily="18" charset="0"/>
              </a:rPr>
              <a:t> </a:t>
            </a:r>
            <a:r>
              <a:rPr lang="en-US" dirty="0" smtClean="0">
                <a:latin typeface="Corbel" pitchFamily="34" charset="0"/>
                <a:cs typeface="Times New Roman" pitchFamily="18" charset="0"/>
              </a:rPr>
              <a:t>TF</a:t>
            </a:r>
            <a:r>
              <a:rPr lang="en-US" dirty="0" smtClean="0">
                <a:latin typeface="+mn-lt"/>
                <a:cs typeface="Times New Roman" pitchFamily="18" charset="0"/>
              </a:rPr>
              <a:t/>
            </a:r>
            <a:br>
              <a:rPr lang="en-US" dirty="0" smtClean="0">
                <a:latin typeface="+mn-lt"/>
                <a:cs typeface="Times New Roman" pitchFamily="18" charset="0"/>
              </a:rPr>
            </a:br>
            <a:r>
              <a:rPr lang="ru-RU" dirty="0" smtClean="0">
                <a:latin typeface="+mn-lt"/>
                <a:cs typeface="Times New Roman" pitchFamily="18" charset="0"/>
              </a:rPr>
              <a:t>Даной Яна</a:t>
            </a:r>
          </a:p>
        </p:txBody>
      </p:sp>
      <p:sp>
        <p:nvSpPr>
          <p:cNvPr id="8195" name="Текст 5"/>
          <p:cNvSpPr>
            <a:spLocks noGrp="1"/>
          </p:cNvSpPr>
          <p:nvPr>
            <p:ph type="body" sz="half" idx="2"/>
          </p:nvPr>
        </p:nvSpPr>
        <p:spPr/>
        <p:txBody>
          <a:bodyPr/>
          <a:lstStyle/>
          <a:p>
            <a:pPr eaLnBrk="1" hangingPunct="1">
              <a:spcBef>
                <a:spcPct val="0"/>
              </a:spcBef>
            </a:pPr>
            <a:endParaRPr lang="en-US" altLang="ru-RU" smtClean="0">
              <a:latin typeface="Corbel" panose="020B0503020204020204" pitchFamily="34" charset="0"/>
            </a:endParaRPr>
          </a:p>
        </p:txBody>
      </p:sp>
      <p:sp>
        <p:nvSpPr>
          <p:cNvPr id="8196" name="Рисунок 9"/>
          <p:cNvSpPr>
            <a:spLocks noGrp="1" noTextEdit="1"/>
          </p:cNvSpPr>
          <p:nvPr>
            <p:ph type="pic" idx="1"/>
          </p:nvPr>
        </p:nvSpPr>
        <p:spPr>
          <a:xfrm>
            <a:off x="838200" y="1143000"/>
            <a:ext cx="4419600" cy="3514725"/>
          </a:xfrm>
          <a:prstGeom prst="roundRect">
            <a:avLst>
              <a:gd name="adj" fmla="val 782"/>
            </a:avLst>
          </a:prstGeom>
          <a:ln w="9525"/>
        </p:spPr>
      </p:sp>
      <p:pic>
        <p:nvPicPr>
          <p:cNvPr id="8197" name="Picture 2" descr="Эфирные масла по знаку зодиака - аромагороскоп"/>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4375" y="1000125"/>
            <a:ext cx="4643438" cy="535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diamon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fontAlgn="auto" hangingPunct="1">
              <a:spcAft>
                <a:spcPts val="0"/>
              </a:spcAft>
              <a:defRPr/>
            </a:pPr>
            <a:r>
              <a:rPr lang="ru-RU" b="1" dirty="0" smtClean="0">
                <a:solidFill>
                  <a:schemeClr val="tx2">
                    <a:satMod val="130000"/>
                  </a:schemeClr>
                </a:solidFill>
              </a:rPr>
              <a:t>Методики применения</a:t>
            </a:r>
            <a:endParaRPr lang="ru-RU" dirty="0">
              <a:solidFill>
                <a:schemeClr val="tx2">
                  <a:satMod val="130000"/>
                </a:schemeClr>
              </a:solidFill>
            </a:endParaRPr>
          </a:p>
        </p:txBody>
      </p:sp>
      <p:sp>
        <p:nvSpPr>
          <p:cNvPr id="3" name="Содержимое 2"/>
          <p:cNvSpPr>
            <a:spLocks noGrp="1"/>
          </p:cNvSpPr>
          <p:nvPr>
            <p:ph idx="1"/>
          </p:nvPr>
        </p:nvSpPr>
        <p:spPr>
          <a:xfrm>
            <a:off x="2286000" y="1285875"/>
            <a:ext cx="6648450" cy="4962525"/>
          </a:xfrm>
        </p:spPr>
        <p:txBody>
          <a:bodyPr>
            <a:normAutofit fontScale="32500" lnSpcReduction="20000"/>
          </a:bodyPr>
          <a:lstStyle/>
          <a:p>
            <a:pPr marL="365760" indent="-283464" eaLnBrk="1" fontAlgn="auto" hangingPunct="1">
              <a:spcAft>
                <a:spcPts val="0"/>
              </a:spcAft>
              <a:buFont typeface="Wingdings 2"/>
              <a:buNone/>
              <a:defRPr/>
            </a:pPr>
            <a:r>
              <a:rPr lang="ru-RU" dirty="0" smtClean="0"/>
              <a:t/>
            </a:r>
            <a:br>
              <a:rPr lang="ru-RU" dirty="0" smtClean="0"/>
            </a:br>
            <a:r>
              <a:rPr lang="ru-RU" sz="3700" b="1" i="1" dirty="0" smtClean="0"/>
              <a:t>Горячие ингаляции </a:t>
            </a:r>
            <a:r>
              <a:rPr lang="ru-RU" sz="3700" b="1" dirty="0" smtClean="0"/>
              <a:t>(для лимфатических узлов): 1-2 капли, длительность процедуры 3-5 минут. </a:t>
            </a:r>
            <a:br>
              <a:rPr lang="ru-RU" sz="3700" b="1" dirty="0" smtClean="0"/>
            </a:br>
            <a:r>
              <a:rPr lang="ru-RU" sz="3700" b="1" i="1" dirty="0" smtClean="0"/>
              <a:t>Ингаляции </a:t>
            </a:r>
            <a:r>
              <a:rPr lang="ru-RU" sz="3700" b="1" dirty="0" smtClean="0"/>
              <a:t>- 1-2 капли длительность процедуры 3-5 минут (кашель, бронхит, респираторные инфекции)</a:t>
            </a:r>
            <a:br>
              <a:rPr lang="ru-RU" sz="3700" b="1" dirty="0" smtClean="0"/>
            </a:br>
            <a:r>
              <a:rPr lang="ru-RU" sz="3700" b="1" i="1" dirty="0" smtClean="0"/>
              <a:t>Компресс </a:t>
            </a:r>
            <a:r>
              <a:rPr lang="ru-RU" sz="3700" b="1" dirty="0" smtClean="0"/>
              <a:t>- 1-2 капли на полстакана воды (старение кожи, облысение, укусы насекомых)</a:t>
            </a:r>
            <a:br>
              <a:rPr lang="ru-RU" sz="3700" b="1" dirty="0" smtClean="0"/>
            </a:br>
            <a:r>
              <a:rPr lang="ru-RU" sz="3700" b="1" i="1" dirty="0" smtClean="0"/>
              <a:t>Обогащение косметических средств </a:t>
            </a:r>
            <a:r>
              <a:rPr lang="ru-RU" sz="3700" b="1" dirty="0" smtClean="0"/>
              <a:t>(шампуни, кондиционеры для волос): 7-10 капель на 15 г основы. </a:t>
            </a:r>
            <a:br>
              <a:rPr lang="ru-RU" sz="3700" b="1" dirty="0" smtClean="0"/>
            </a:br>
            <a:r>
              <a:rPr lang="ru-RU" sz="3700" b="1" i="1" dirty="0" smtClean="0"/>
              <a:t>Для ухода за полостью рта </a:t>
            </a:r>
            <a:r>
              <a:rPr lang="ru-RU" sz="3700" b="1" dirty="0" smtClean="0"/>
              <a:t>добавьте 5 капель в 10 мл спирта и растворите в 100 мл воды (чувствительные десны, инфекции полости рта)</a:t>
            </a:r>
            <a:br>
              <a:rPr lang="ru-RU" sz="3700" b="1" dirty="0" smtClean="0"/>
            </a:br>
            <a:r>
              <a:rPr lang="ru-RU" sz="3700" b="1" i="1" dirty="0" smtClean="0"/>
              <a:t>Ванны </a:t>
            </a:r>
            <a:r>
              <a:rPr lang="ru-RU" sz="3700" b="1" dirty="0" smtClean="0"/>
              <a:t>- 1-3 капли на ванну (ревматические боли, бронхит, воспаление дыхательных путей, нарушение менструального цикла, болезни почек, расстройство пищеварения)</a:t>
            </a:r>
            <a:br>
              <a:rPr lang="ru-RU" sz="3700" b="1" dirty="0" smtClean="0"/>
            </a:br>
            <a:r>
              <a:rPr lang="ru-RU" sz="3700" b="1" i="1" dirty="0" smtClean="0"/>
              <a:t>Ванны для ног</a:t>
            </a:r>
            <a:r>
              <a:rPr lang="ru-RU" sz="3700" b="1" dirty="0" smtClean="0"/>
              <a:t>: 6-7 капель.</a:t>
            </a:r>
            <a:br>
              <a:rPr lang="ru-RU" sz="3700" b="1" dirty="0" smtClean="0"/>
            </a:br>
            <a:r>
              <a:rPr lang="ru-RU" sz="3700" b="1" i="1" dirty="0" smtClean="0"/>
              <a:t>Массаж </a:t>
            </a:r>
            <a:r>
              <a:rPr lang="ru-RU" sz="3700" b="1" dirty="0" smtClean="0"/>
              <a:t>3-4 капли шалфея на 15 г основного масла поможет Вам быстро разогреть мышцы. А также против пневмонии, бронхита, нерегулярных менструациях, воспаленных состояниях кожи, газообразовании в пищеварительном тракте, для усиления микроциркуляции крови в период восстановления после инсульта. При женских проблемах применять для массажа низа живота и солнечного сплетения дважды в день. Помогает при беспокойстве и отёчности связанных с ПМС.</a:t>
            </a:r>
            <a:br>
              <a:rPr lang="ru-RU" sz="3700" b="1" dirty="0" smtClean="0"/>
            </a:br>
            <a:r>
              <a:rPr lang="ru-RU" sz="3700" b="1" i="1" dirty="0" smtClean="0"/>
              <a:t>Средство для ног</a:t>
            </a:r>
            <a:r>
              <a:rPr lang="ru-RU" sz="3700" b="1" dirty="0" smtClean="0"/>
              <a:t>: 4к на 10мл базы. Применять для массажа ног снизу вверх, сочетать с ванночками для ног. Помогает при тяжести в ногах и отёчности.</a:t>
            </a:r>
            <a:br>
              <a:rPr lang="ru-RU" sz="3700" b="1" dirty="0" smtClean="0"/>
            </a:br>
            <a:r>
              <a:rPr lang="ru-RU" sz="3700" b="1" i="1" dirty="0" smtClean="0"/>
              <a:t>Маска для волос</a:t>
            </a:r>
            <a:r>
              <a:rPr lang="ru-RU" sz="3700" b="1" dirty="0" smtClean="0"/>
              <a:t>: 30мл базового масла, 8к ЭМ шалфея мускатного. Втирать в кожу головы в течении нескольких минут. Обернуть полотенцем и оставить на час и более. При секущихся волосах можно наносить на кончики волос.</a:t>
            </a:r>
            <a:br>
              <a:rPr lang="ru-RU" sz="3700" b="1" dirty="0" smtClean="0"/>
            </a:br>
            <a:r>
              <a:rPr lang="ru-RU" sz="3700" b="1" i="1" dirty="0" smtClean="0"/>
              <a:t>Рефлексомассаж</a:t>
            </a:r>
            <a:r>
              <a:rPr lang="ru-RU" sz="3700" b="1" dirty="0" smtClean="0"/>
              <a:t> - смешать с растительным маслом в соотношении 1:1.</a:t>
            </a:r>
            <a:br>
              <a:rPr lang="ru-RU" sz="3700" b="1" dirty="0" smtClean="0"/>
            </a:br>
            <a:r>
              <a:rPr lang="ru-RU" sz="3700" b="1" i="1" dirty="0" smtClean="0"/>
              <a:t>Укусы насекомых</a:t>
            </a:r>
            <a:r>
              <a:rPr lang="ru-RU" sz="3700" b="1" dirty="0" smtClean="0"/>
              <a:t>: аромат шалфея отпугивает комаров и является антидотом укусам насекомых.</a:t>
            </a:r>
            <a:br>
              <a:rPr lang="ru-RU" sz="3700" b="1" dirty="0" smtClean="0"/>
            </a:br>
            <a:r>
              <a:rPr lang="ru-RU" sz="3700" b="1" i="1" dirty="0" smtClean="0"/>
              <a:t>Сауны, бани </a:t>
            </a:r>
            <a:r>
              <a:rPr lang="ru-RU" sz="3700" b="1" dirty="0" smtClean="0"/>
              <a:t>5 капель на 15 кв.м.</a:t>
            </a:r>
            <a:br>
              <a:rPr lang="ru-RU" sz="3700" b="1" dirty="0" smtClean="0"/>
            </a:br>
            <a:r>
              <a:rPr lang="ru-RU" sz="3700" b="1" i="1" dirty="0" smtClean="0"/>
              <a:t>Аромалампа</a:t>
            </a:r>
            <a:r>
              <a:rPr lang="ru-RU" sz="3700" b="1" dirty="0" smtClean="0"/>
              <a:t>: головная боль, кашель, бронхит 3-5 капель на 15 кв. м помещения</a:t>
            </a:r>
            <a:br>
              <a:rPr lang="ru-RU" sz="3700" b="1" dirty="0" smtClean="0"/>
            </a:br>
            <a:r>
              <a:rPr lang="ru-RU" sz="3700" b="1" i="1" dirty="0" smtClean="0"/>
              <a:t>Полоскания</a:t>
            </a:r>
            <a:r>
              <a:rPr lang="ru-RU" sz="3700" b="1" dirty="0" smtClean="0"/>
              <a:t> - 4 капли масла и полчайной ложки соды растворить в 200 мл тёплой воды</a:t>
            </a:r>
            <a:br>
              <a:rPr lang="ru-RU" sz="3700" b="1" dirty="0" smtClean="0"/>
            </a:br>
            <a:r>
              <a:rPr lang="ru-RU" sz="3700" b="1" i="1" dirty="0" smtClean="0"/>
              <a:t>Внутреннее употребление</a:t>
            </a:r>
            <a:r>
              <a:rPr lang="ru-RU" sz="3700" b="1" dirty="0" smtClean="0"/>
              <a:t>: 1 каплю шалфейного масла с мёдом или вареньем 1-2 раза в день. Не принимать после 7 часов вечера.</a:t>
            </a:r>
            <a:br>
              <a:rPr lang="ru-RU" sz="3700" b="1" dirty="0" smtClean="0"/>
            </a:br>
            <a:endParaRPr lang="ru-RU" sz="3700" b="1" dirty="0"/>
          </a:p>
        </p:txBody>
      </p:sp>
      <p:pic>
        <p:nvPicPr>
          <p:cNvPr id="17412" name="Рисунок 3" descr="http://funny-family.biz/wp-content/uploads/%D0%B0%D1%80%D0%BE%D0%BC%D0%B0%D1%82%D0%B5%D1%80%D0%B0%D0%BF%D0%B8%D1%8F.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357313"/>
            <a:ext cx="2500313"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diamon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fontAlgn="auto" hangingPunct="1">
              <a:spcAft>
                <a:spcPts val="0"/>
              </a:spcAft>
              <a:defRPr/>
            </a:pPr>
            <a:r>
              <a:rPr lang="ru-RU" sz="3200" b="1" dirty="0" smtClean="0">
                <a:solidFill>
                  <a:schemeClr val="tx2">
                    <a:satMod val="130000"/>
                  </a:schemeClr>
                </a:solidFill>
              </a:rPr>
              <a:t>       Токсичность масла и конкрета</a:t>
            </a:r>
            <a:endParaRPr lang="ru-RU" sz="3200" b="1" dirty="0">
              <a:solidFill>
                <a:schemeClr val="tx2">
                  <a:satMod val="130000"/>
                </a:schemeClr>
              </a:solidFill>
            </a:endParaRPr>
          </a:p>
        </p:txBody>
      </p:sp>
      <p:sp>
        <p:nvSpPr>
          <p:cNvPr id="3" name="Содержимое 2"/>
          <p:cNvSpPr>
            <a:spLocks noGrp="1"/>
          </p:cNvSpPr>
          <p:nvPr>
            <p:ph idx="1"/>
          </p:nvPr>
        </p:nvSpPr>
        <p:spPr/>
        <p:txBody>
          <a:bodyPr>
            <a:normAutofit fontScale="85000" lnSpcReduction="10000"/>
          </a:bodyPr>
          <a:lstStyle/>
          <a:p>
            <a:pPr marL="365760" indent="-283464" eaLnBrk="1" fontAlgn="auto" hangingPunct="1">
              <a:spcAft>
                <a:spcPts val="0"/>
              </a:spcAft>
              <a:buFont typeface="Wingdings 2"/>
              <a:buNone/>
              <a:defRPr/>
            </a:pPr>
            <a:r>
              <a:rPr lang="ru-RU" dirty="0" smtClean="0"/>
              <a:t>     Токсичность: Острая токсичность (1974) — орально LD50 5,6г/кг (крысы), на кожу  LD50 &gt; 2 г/кг (кролики). Медицинские испытания ( 1982) показывают, что при нанесении на кожу человека 8%-ного раствора масла  не проявляется ни раздражающего, ни сенсибилизирующего действия. Токсичность  конкрета  перорально составляет     LD50 = 2.6 г/кг. </a:t>
            </a:r>
            <a:endParaRPr lang="en-US" dirty="0" smtClean="0"/>
          </a:p>
          <a:p>
            <a:pPr marL="365760" indent="-283464" eaLnBrk="1" fontAlgn="auto" hangingPunct="1">
              <a:spcAft>
                <a:spcPts val="0"/>
              </a:spcAft>
              <a:buFont typeface="Wingdings 2"/>
              <a:buNone/>
              <a:defRPr/>
            </a:pPr>
            <a:r>
              <a:rPr lang="en-US" dirty="0" smtClean="0"/>
              <a:t>   </a:t>
            </a:r>
            <a:r>
              <a:rPr lang="ru-RU" dirty="0" smtClean="0"/>
              <a:t>Фототоксичность: не фототоксичные.</a:t>
            </a:r>
            <a:br>
              <a:rPr lang="ru-RU" dirty="0" smtClean="0"/>
            </a:br>
            <a:r>
              <a:rPr lang="ru-RU" dirty="0" smtClean="0"/>
              <a:t/>
            </a:r>
            <a:br>
              <a:rPr lang="ru-RU" dirty="0" smtClean="0"/>
            </a:br>
            <a:endParaRPr lang="ru-RU" dirty="0"/>
          </a:p>
        </p:txBody>
      </p:sp>
    </p:spTree>
  </p:cSld>
  <p:clrMapOvr>
    <a:masterClrMapping/>
  </p:clrMapOvr>
  <p:transition>
    <p:diamon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28688" y="214313"/>
            <a:ext cx="7856537" cy="857250"/>
          </a:xfrm>
        </p:spPr>
        <p:txBody>
          <a:bodyPr>
            <a:normAutofit fontScale="90000"/>
          </a:bodyPr>
          <a:lstStyle/>
          <a:p>
            <a:pPr>
              <a:defRPr/>
            </a:pPr>
            <a:r>
              <a:rPr lang="ru-RU" sz="4400" b="1" dirty="0" smtClean="0">
                <a:solidFill>
                  <a:schemeClr val="tx2">
                    <a:satMod val="130000"/>
                  </a:schemeClr>
                </a:solidFill>
              </a:rPr>
              <a:t>Меры предосторожности при применении</a:t>
            </a:r>
            <a:endParaRPr lang="ru-RU" dirty="0"/>
          </a:p>
        </p:txBody>
      </p:sp>
      <p:sp>
        <p:nvSpPr>
          <p:cNvPr id="3" name="Содержимое 2"/>
          <p:cNvSpPr>
            <a:spLocks noGrp="1"/>
          </p:cNvSpPr>
          <p:nvPr>
            <p:ph idx="1"/>
          </p:nvPr>
        </p:nvSpPr>
        <p:spPr>
          <a:xfrm>
            <a:off x="1357313" y="1285875"/>
            <a:ext cx="7499350" cy="5357813"/>
          </a:xfrm>
        </p:spPr>
        <p:txBody>
          <a:bodyPr/>
          <a:lstStyle/>
          <a:p>
            <a:pPr>
              <a:buFont typeface="+mj-lt"/>
              <a:buAutoNum type="arabicPeriod"/>
              <a:defRPr/>
            </a:pPr>
            <a:r>
              <a:rPr lang="ru-RU" sz="1400" dirty="0" smtClean="0">
                <a:latin typeface="Times New Roman" pitchFamily="18" charset="0"/>
                <a:cs typeface="Times New Roman" pitchFamily="18" charset="0"/>
              </a:rPr>
              <a:t>          </a:t>
            </a:r>
            <a:r>
              <a:rPr lang="ru-RU" sz="1200" b="1" dirty="0" smtClean="0">
                <a:cs typeface="Times New Roman" pitchFamily="18" charset="0"/>
              </a:rPr>
              <a:t>Масло шалфея мускатного оказывает сильное успокоительное действие, поэтому может рассредоточивать внимание. Не следует применять его перед тем, как сесть за руль.</a:t>
            </a:r>
          </a:p>
          <a:p>
            <a:pPr>
              <a:buFont typeface="+mj-lt"/>
              <a:buAutoNum type="arabicPeriod"/>
              <a:defRPr/>
            </a:pPr>
            <a:r>
              <a:rPr lang="ru-RU" sz="1200" b="1" dirty="0" smtClean="0">
                <a:cs typeface="Times New Roman" pitchFamily="18" charset="0"/>
              </a:rPr>
              <a:t>           Нельзя сочетать с приемом алкоголя, поскольку оно может вызвать тошноту, ночные кошмары и даже галлюцинации. </a:t>
            </a:r>
            <a:br>
              <a:rPr lang="ru-RU" sz="1200" b="1" dirty="0" smtClean="0">
                <a:cs typeface="Times New Roman" pitchFamily="18" charset="0"/>
              </a:rPr>
            </a:br>
            <a:endParaRPr lang="ru-RU" sz="1200" b="1" dirty="0" smtClean="0">
              <a:cs typeface="Times New Roman" pitchFamily="18" charset="0"/>
            </a:endParaRPr>
          </a:p>
          <a:p>
            <a:pPr>
              <a:buFont typeface="+mj-lt"/>
              <a:buAutoNum type="arabicPeriod"/>
              <a:defRPr/>
            </a:pPr>
            <a:r>
              <a:rPr lang="ru-RU" sz="1200" b="1" dirty="0" smtClean="0">
                <a:cs typeface="Times New Roman" pitchFamily="18" charset="0"/>
              </a:rPr>
              <a:t>          При передозировке возникает головня боль.</a:t>
            </a:r>
          </a:p>
          <a:p>
            <a:pPr>
              <a:buFont typeface="+mj-lt"/>
              <a:buAutoNum type="arabicPeriod"/>
              <a:defRPr/>
            </a:pPr>
            <a:r>
              <a:rPr lang="ru-RU" sz="1200" b="1" dirty="0" smtClean="0">
                <a:cs typeface="Times New Roman" pitchFamily="18" charset="0"/>
              </a:rPr>
              <a:t>          При использовании эфирного масла предохранять от попадания в глаза (в случае попадания нанести 1 каплю базового растительного масла (например, масло сладкого миндаля).</a:t>
            </a:r>
          </a:p>
          <a:p>
            <a:pPr>
              <a:buFont typeface="+mj-lt"/>
              <a:buAutoNum type="arabicPeriod"/>
              <a:defRPr/>
            </a:pPr>
            <a:r>
              <a:rPr lang="ru-RU" sz="1200" b="1" dirty="0" smtClean="0">
                <a:cs typeface="Times New Roman" pitchFamily="18" charset="0"/>
              </a:rPr>
              <a:t>          Не применять  внутрь - это связано с их высокой концентрацией и потенциальной возможностью раздражения или повреждения слизистых оболочек и особенно нежной слизистой оболочки желудка.</a:t>
            </a:r>
          </a:p>
          <a:p>
            <a:pPr marL="365760" indent="-283464" eaLnBrk="1" fontAlgn="auto" hangingPunct="1">
              <a:spcAft>
                <a:spcPts val="0"/>
              </a:spcAft>
              <a:buFont typeface="+mj-lt"/>
              <a:buAutoNum type="arabicPeriod"/>
              <a:defRPr/>
            </a:pPr>
            <a:r>
              <a:rPr lang="ru-RU" sz="1200" b="1" dirty="0" smtClean="0">
                <a:cs typeface="Times New Roman" pitchFamily="18" charset="0"/>
              </a:rPr>
              <a:t>          Не применять на коже в неразбавленном виде, хотя из правила есть исключения (например, лаванда при ожогах).</a:t>
            </a:r>
          </a:p>
          <a:p>
            <a:pPr marL="365760" indent="-283464" eaLnBrk="1" fontAlgn="auto" hangingPunct="1">
              <a:spcAft>
                <a:spcPts val="0"/>
              </a:spcAft>
              <a:buFont typeface="+mj-lt"/>
              <a:buAutoNum type="arabicPeriod"/>
              <a:defRPr/>
            </a:pPr>
            <a:r>
              <a:rPr lang="ru-RU" sz="1200" b="1" dirty="0" smtClean="0">
                <a:cs typeface="Times New Roman" pitchFamily="18" charset="0"/>
              </a:rPr>
              <a:t>          Беременность(стимулирует менструации, может вызвать кровотечение) , лактация </a:t>
            </a:r>
          </a:p>
          <a:p>
            <a:pPr marL="365760" indent="-283464" eaLnBrk="1" fontAlgn="auto" hangingPunct="1">
              <a:spcAft>
                <a:spcPts val="0"/>
              </a:spcAft>
              <a:buFont typeface="+mj-lt"/>
              <a:buAutoNum type="arabicPeriod"/>
              <a:defRPr/>
            </a:pPr>
            <a:r>
              <a:rPr lang="ru-RU" sz="1200" b="1" dirty="0" smtClean="0">
                <a:cs typeface="Times New Roman" pitchFamily="18" charset="0"/>
              </a:rPr>
              <a:t>          Эпилепсия </a:t>
            </a:r>
          </a:p>
          <a:p>
            <a:pPr marL="365760" indent="-283464" eaLnBrk="1" fontAlgn="auto" hangingPunct="1">
              <a:spcAft>
                <a:spcPts val="0"/>
              </a:spcAft>
              <a:buFont typeface="+mj-lt"/>
              <a:buAutoNum type="arabicPeriod"/>
              <a:defRPr/>
            </a:pPr>
            <a:r>
              <a:rPr lang="ru-RU" sz="1200" b="1" dirty="0" smtClean="0">
                <a:cs typeface="Times New Roman" pitchFamily="18" charset="0"/>
              </a:rPr>
              <a:t>          Гипертония </a:t>
            </a:r>
          </a:p>
          <a:p>
            <a:pPr>
              <a:buFont typeface="+mj-lt"/>
              <a:buAutoNum type="arabicPeriod"/>
              <a:defRPr/>
            </a:pPr>
            <a:r>
              <a:rPr lang="ru-RU" sz="1200" b="1" dirty="0" smtClean="0">
                <a:cs typeface="Times New Roman" pitchFamily="18" charset="0"/>
              </a:rPr>
              <a:t>           Масло следует хранить в плотно закрытых бутылочках темного стекла, вдали от света и тепла, в недоступном для детей месте. Так как  является легковоспламенимой жидкостью, использование должно происходить на безопасном расстоянии от открытого огня.</a:t>
            </a:r>
          </a:p>
          <a:p>
            <a:pPr>
              <a:buFont typeface="+mj-lt"/>
              <a:buAutoNum type="arabicPeriod"/>
              <a:defRPr/>
            </a:pPr>
            <a:r>
              <a:rPr lang="ru-RU" sz="1200" b="1" dirty="0" smtClean="0">
                <a:cs typeface="Times New Roman" pitchFamily="18" charset="0"/>
              </a:rPr>
              <a:t>          Перед началом использования эфирного масла его необходимо проверить на наличие аллергических реакций. Для этого нанести каплю масла на внутреннюю поверхность запястья. В течение 12 часов проверить наличие покраснения или раздражения кожи. В случае отсутствия кожной реакции масло безопасно в использовании.</a:t>
            </a:r>
          </a:p>
          <a:p>
            <a:pPr>
              <a:defRPr/>
            </a:pPr>
            <a:endParaRPr lang="ru-RU" dirty="0"/>
          </a:p>
        </p:txBody>
      </p:sp>
    </p:spTree>
  </p:cSld>
  <p:clrMapOvr>
    <a:masterClrMapping/>
  </p:clrMapOvr>
  <p:transition>
    <p:diamon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42875"/>
            <a:ext cx="7497763" cy="1143000"/>
          </a:xfrm>
        </p:spPr>
        <p:txBody>
          <a:bodyPr/>
          <a:lstStyle/>
          <a:p>
            <a:pPr eaLnBrk="1" fontAlgn="auto" hangingPunct="1">
              <a:spcAft>
                <a:spcPts val="0"/>
              </a:spcAft>
              <a:defRPr/>
            </a:pPr>
            <a:r>
              <a:rPr lang="ru-RU" dirty="0" smtClean="0">
                <a:solidFill>
                  <a:schemeClr val="tx2">
                    <a:satMod val="130000"/>
                  </a:schemeClr>
                </a:solidFill>
              </a:rPr>
              <a:t>                  Введение</a:t>
            </a:r>
            <a:endParaRPr lang="ru-RU" dirty="0">
              <a:solidFill>
                <a:schemeClr val="tx2">
                  <a:satMod val="130000"/>
                </a:schemeClr>
              </a:solidFill>
            </a:endParaRPr>
          </a:p>
        </p:txBody>
      </p:sp>
      <p:sp>
        <p:nvSpPr>
          <p:cNvPr id="3" name="Содержимое 2"/>
          <p:cNvSpPr>
            <a:spLocks noGrp="1"/>
          </p:cNvSpPr>
          <p:nvPr>
            <p:ph idx="1"/>
          </p:nvPr>
        </p:nvSpPr>
        <p:spPr>
          <a:xfrm>
            <a:off x="0" y="1071563"/>
            <a:ext cx="7429500" cy="4800600"/>
          </a:xfrm>
        </p:spPr>
        <p:txBody>
          <a:bodyPr>
            <a:normAutofit fontScale="40000" lnSpcReduction="20000"/>
          </a:bodyPr>
          <a:lstStyle/>
          <a:p>
            <a:pPr marL="365760" indent="-283464" eaLnBrk="1" fontAlgn="auto" hangingPunct="1">
              <a:spcAft>
                <a:spcPts val="0"/>
              </a:spcAft>
              <a:buFont typeface="Wingdings 2"/>
              <a:buNone/>
              <a:defRPr/>
            </a:pPr>
            <a:r>
              <a:rPr lang="ru-RU" dirty="0" smtClean="0"/>
              <a:t>         </a:t>
            </a:r>
            <a:r>
              <a:rPr lang="ru-RU" b="1" dirty="0" smtClean="0"/>
              <a:t>Эфирные масла - это пахучие вещества, которые вырабатываются эфиромасличными растениями и обусловливают их запах и практическую ценность. Масла играют важную роль в испарении и жизненных процессах самих растений и защищают их от болезней. Их описывают как "гормоны" или "живую кровь" растений из-за их высокой концентрации и летучей природы. Это многокомпонентные смеси органических соединений, главным образом терпенов и их кислородных производных - спиртов, альдегидов, кетонов, эфиров и др. Количество различных компонентов в составе одного эфирного масла варьирует от 120 до 500.</a:t>
            </a:r>
            <a:br>
              <a:rPr lang="ru-RU" b="1" dirty="0" smtClean="0"/>
            </a:br>
            <a:r>
              <a:rPr lang="ru-RU" b="1" dirty="0" smtClean="0"/>
              <a:t>Из природных источников получают огромное количество ароматических веществ, и искусство их экстракции и использования постепенно совершенствуется с течением времени. Эфирные масла могут содержаться в любой части растения - в семенах, корнях, листьях, плодах, древесине, цветах. Состав масла и его содержание в растении может меняться в зависимости от времени года и даже в течение дня. Например, цветы жасмина собирают перед рассветом. Эфирные масла содержатся в растениях в очень малых количествах. Например, из 100 кг лаванды получается 2,5 кг масла, а из 100 кг лепестков розы - 0,5 кг. Поэтому натуральные масла остаются дорогими и не всегда легко доступны.</a:t>
            </a:r>
            <a:br>
              <a:rPr lang="ru-RU" b="1" dirty="0" smtClean="0"/>
            </a:br>
            <a:r>
              <a:rPr lang="ru-RU" b="1" dirty="0" smtClean="0"/>
              <a:t>Эфирные масла имеют те существенные преимущества, что при их применении больной получает целый комплекс родственных соединений, а они влияют на его организм гораздо мягче, чем синтетические средства, лучше переносятся, значительно реже вызывают побочные аллергические реакции и, как правило, не обладают кумулятивными свойствами. Эфирные масла входят в состав многих фармацевтических препаратов, а также широко используются с лечебной и оздоровительной целью в чистом виде.</a:t>
            </a:r>
            <a:br>
              <a:rPr lang="ru-RU" b="1" dirty="0" smtClean="0"/>
            </a:br>
            <a:r>
              <a:rPr lang="ru-RU" b="1" dirty="0" smtClean="0"/>
              <a:t>Ароматические эфирные масла прежде всего нормализуют психическое состояние человека, действуя на головной мозг через обонятельные рецепторы. Приятные запахи вызывают положительные эмоции, которые обеспечивают дальнейшее терапевтическое действие масел, уравновешивая жизненные процессы в организме, повышая иммунитет, улучшая циркуляцию крови, выводя продукты метаболизма и т. д. Ослабление и устранение конкретных симптомов того или иного заболевания является результатом регулирования всех систем организма в целом.</a:t>
            </a:r>
          </a:p>
          <a:p>
            <a:pPr marL="365760" indent="-283464" eaLnBrk="1" fontAlgn="auto" hangingPunct="1">
              <a:spcAft>
                <a:spcPts val="0"/>
              </a:spcAft>
              <a:buFont typeface="Wingdings 2"/>
              <a:buChar char=""/>
              <a:defRPr/>
            </a:pPr>
            <a:endParaRPr lang="ru-RU" dirty="0"/>
          </a:p>
        </p:txBody>
      </p:sp>
      <p:pic>
        <p:nvPicPr>
          <p:cNvPr id="9220" name="Рисунок 5" descr="http://upload.wikimedia.org/wikipedia/commons/thumb/3/3a/ClarySageEssOil.png/220px-ClarySageEssOil.p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86625" y="3500438"/>
            <a:ext cx="1857375" cy="335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diamon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57250" y="-214313"/>
            <a:ext cx="7499350" cy="1143001"/>
          </a:xfrm>
        </p:spPr>
        <p:txBody>
          <a:bodyPr/>
          <a:lstStyle/>
          <a:p>
            <a:pPr eaLnBrk="1" fontAlgn="auto" hangingPunct="1">
              <a:spcAft>
                <a:spcPts val="0"/>
              </a:spcAft>
              <a:defRPr/>
            </a:pPr>
            <a:r>
              <a:rPr lang="ru-RU" dirty="0" smtClean="0">
                <a:solidFill>
                  <a:schemeClr val="tx2">
                    <a:satMod val="130000"/>
                  </a:schemeClr>
                </a:solidFill>
              </a:rPr>
              <a:t>                 Получение</a:t>
            </a:r>
            <a:endParaRPr lang="ru-RU" dirty="0">
              <a:solidFill>
                <a:schemeClr val="tx2">
                  <a:satMod val="130000"/>
                </a:schemeClr>
              </a:solidFill>
            </a:endParaRPr>
          </a:p>
        </p:txBody>
      </p:sp>
      <p:sp>
        <p:nvSpPr>
          <p:cNvPr id="3" name="Содержимое 2"/>
          <p:cNvSpPr>
            <a:spLocks noGrp="1"/>
          </p:cNvSpPr>
          <p:nvPr>
            <p:ph sz="half" idx="1"/>
          </p:nvPr>
        </p:nvSpPr>
        <p:spPr>
          <a:xfrm>
            <a:off x="0" y="928688"/>
            <a:ext cx="3657600" cy="4664075"/>
          </a:xfrm>
        </p:spPr>
        <p:txBody>
          <a:bodyPr>
            <a:normAutofit fontScale="25000" lnSpcReduction="20000"/>
          </a:bodyPr>
          <a:lstStyle/>
          <a:p>
            <a:pPr marL="365760" indent="-283464" eaLnBrk="1" fontAlgn="auto" hangingPunct="1">
              <a:spcAft>
                <a:spcPts val="0"/>
              </a:spcAft>
              <a:buFont typeface="Wingdings 2"/>
              <a:buNone/>
              <a:defRPr/>
            </a:pPr>
            <a:r>
              <a:rPr lang="ru-RU" sz="4400" b="1" dirty="0" smtClean="0"/>
              <a:t>                  Метод перегонки с водяным паром</a:t>
            </a:r>
          </a:p>
          <a:p>
            <a:pPr marL="365760" indent="-283464" eaLnBrk="1" fontAlgn="auto" hangingPunct="1">
              <a:spcAft>
                <a:spcPts val="0"/>
              </a:spcAft>
              <a:buFont typeface="Wingdings 2"/>
              <a:buNone/>
              <a:defRPr/>
            </a:pPr>
            <a:r>
              <a:rPr lang="ru-RU" sz="4400" b="1" dirty="0" smtClean="0"/>
              <a:t>           Перегонку с водяным паром осуществляют в перегонных кубах или в непрерывно действующих перегонных аппаратах. Перегонные кубы представляют собой периодически действующие установки, состоящие из перегонного куба, конденсатора и приемника; куб имеет двойную рубашку, в которой циркулирует пар, предохраняющий куб от охлаждения. На днище куба располагается перфорированный змеевик, через который поступает пар для перегонки масла. Куб закрывается крышкой, которая посредством пароотводной трубки соединяется с конденсатором. Приемником служат так называемые флорентийские склянки со сливными трубками. Они устроены так, что если масло легче воды, то оно собирается слоем сверху, при этом вода вытекает через сливную трубку, которая укрепляется в тубусе у днища склянки. Сырье загружают в куб на ложное дно. Через вентиль и змеевик в куб впускают пар, который, проходя через растительную массу, увлекает с собой эфирное масло. </a:t>
            </a:r>
          </a:p>
          <a:p>
            <a:pPr marL="365760" indent="-283464" eaLnBrk="1" fontAlgn="auto" hangingPunct="1">
              <a:spcAft>
                <a:spcPts val="0"/>
              </a:spcAft>
              <a:buFont typeface="Wingdings 2"/>
              <a:buChar char=""/>
              <a:defRPr/>
            </a:pPr>
            <a:endParaRPr lang="ru-RU" dirty="0"/>
          </a:p>
        </p:txBody>
      </p:sp>
      <p:sp>
        <p:nvSpPr>
          <p:cNvPr id="4" name="Содержимое 3"/>
          <p:cNvSpPr>
            <a:spLocks noGrp="1"/>
          </p:cNvSpPr>
          <p:nvPr>
            <p:ph sz="half" idx="2"/>
          </p:nvPr>
        </p:nvSpPr>
        <p:spPr>
          <a:xfrm>
            <a:off x="5486400" y="0"/>
            <a:ext cx="3657600" cy="4664075"/>
          </a:xfrm>
        </p:spPr>
        <p:txBody>
          <a:bodyPr>
            <a:normAutofit fontScale="25000" lnSpcReduction="20000"/>
          </a:bodyPr>
          <a:lstStyle/>
          <a:p>
            <a:pPr marL="365760" indent="-283464" eaLnBrk="1" fontAlgn="auto" hangingPunct="1">
              <a:spcAft>
                <a:spcPts val="0"/>
              </a:spcAft>
              <a:buFont typeface="Wingdings 2"/>
              <a:buNone/>
              <a:defRPr/>
            </a:pPr>
            <a:r>
              <a:rPr lang="ru-RU" sz="4400" b="1" dirty="0" smtClean="0"/>
              <a:t>                           Экстракция растворителями</a:t>
            </a:r>
          </a:p>
          <a:p>
            <a:pPr marL="365760" indent="-283464" eaLnBrk="1" fontAlgn="auto" hangingPunct="1">
              <a:spcAft>
                <a:spcPts val="0"/>
              </a:spcAft>
              <a:buFont typeface="Wingdings 2"/>
              <a:buNone/>
              <a:defRPr/>
            </a:pPr>
            <a:r>
              <a:rPr lang="ru-RU" sz="4400" b="1" i="1" dirty="0" smtClean="0"/>
              <a:t>           Получение конкрета</a:t>
            </a:r>
            <a:r>
              <a:rPr lang="ru-RU" sz="4400" b="1" dirty="0" smtClean="0"/>
              <a:t>. Конкрет получают экстракцией растительного сырья различными растворителями. Существуют периодические и непрерывные методы. Наиболее перспективным является непрерывный метод экстракции. Для этого используют противоточное направление движение сырья и растворителя. Предварительно измельченное сырье (до размеров 4-6 мм) из бункера движется навстречу потоку растворителя в вертикальном шнековом экстракторе , работающего по принципу орошения в противотоке. В качестве растворителя используют нефрас . Растворитель, пройдя всю длину экстрактора противоточно материалу выходит в виде насыщенной мисцеллы (раствора с концентрацией 0.15-0.25% экстрагированных из сырья веществ) и, пройдя водоотделитель, направляется в сборник мисцеллы. Из сборника мисцелла нагнетается в фильтр-патрон  и собирается для выпаривания. Предварительная отгонка растворителя производится в аппаратах на 2000-3000 литров, заполненных на 2/3 объема при температуре 70-750 горячей водой или глухим паром. Длительность упаривания 2-3 часа. Концентрация мисцеллы – 12-15%. Окончательное выпаривание эфира осуществляется в вакуумных аппаратах при разряжении 70-80 </a:t>
            </a:r>
            <a:r>
              <a:rPr lang="ru-RU" sz="4400" b="1" dirty="0" err="1" smtClean="0"/>
              <a:t>кП</a:t>
            </a:r>
            <a:r>
              <a:rPr lang="ru-RU" sz="4400" b="1" dirty="0" smtClean="0"/>
              <a:t> и температуре 45-550 в течение 45-55 минут. После завершения процесса в остаток после выпаривания вносят 250 г этилового спирта на 1 кг остатка. Полученный конкрет освобождается от остатков эфира и спирта и в расплавленном состоянии при 500 разливают в тару. </a:t>
            </a:r>
          </a:p>
          <a:p>
            <a:pPr marL="365760" indent="-283464" eaLnBrk="1" fontAlgn="auto" hangingPunct="1">
              <a:spcAft>
                <a:spcPts val="0"/>
              </a:spcAft>
              <a:buFont typeface="Wingdings 2"/>
              <a:buChar char=""/>
              <a:defRPr/>
            </a:pPr>
            <a:endParaRPr lang="ru-RU" dirty="0"/>
          </a:p>
        </p:txBody>
      </p:sp>
      <p:pic>
        <p:nvPicPr>
          <p:cNvPr id="10245" name="Picture 11" descr="IMG_210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875" y="4265613"/>
            <a:ext cx="3521075" cy="259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6" name="Picture 12" descr="IMG_21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43625" y="4929188"/>
            <a:ext cx="2806700" cy="1928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diamon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a:xfrm>
            <a:off x="3132138" y="304800"/>
            <a:ext cx="6011862" cy="1431925"/>
          </a:xfrm>
        </p:spPr>
        <p:txBody>
          <a:bodyPr>
            <a:normAutofit fontScale="90000"/>
          </a:bodyPr>
          <a:lstStyle/>
          <a:p>
            <a:pPr algn="ctr">
              <a:defRPr/>
            </a:pPr>
            <a:r>
              <a:rPr lang="ru-RU" sz="2800" u="sng" dirty="0" smtClean="0"/>
              <a:t>Меры предосторожности при производстве.</a:t>
            </a:r>
            <a:br>
              <a:rPr lang="ru-RU" sz="2800" u="sng" dirty="0" smtClean="0"/>
            </a:br>
            <a:r>
              <a:rPr lang="ru-RU" sz="2800" u="sng" dirty="0" smtClean="0"/>
              <a:t>Охрана окружающей среды</a:t>
            </a:r>
            <a:r>
              <a:rPr lang="ru-RU" sz="2800" u="sng" dirty="0"/>
              <a:t/>
            </a:r>
            <a:br>
              <a:rPr lang="ru-RU" sz="2800" u="sng" dirty="0"/>
            </a:br>
            <a:endParaRPr lang="ru-RU" sz="4800" dirty="0"/>
          </a:p>
        </p:txBody>
      </p:sp>
      <p:sp>
        <p:nvSpPr>
          <p:cNvPr id="145412" name="Rectangle 4"/>
          <p:cNvSpPr>
            <a:spLocks noGrp="1" noChangeArrowheads="1"/>
          </p:cNvSpPr>
          <p:nvPr>
            <p:ph type="body" sz="half" idx="1"/>
          </p:nvPr>
        </p:nvSpPr>
        <p:spPr>
          <a:xfrm>
            <a:off x="539750" y="2060575"/>
            <a:ext cx="4464050" cy="4797425"/>
          </a:xfrm>
        </p:spPr>
        <p:txBody>
          <a:bodyPr/>
          <a:lstStyle/>
          <a:p>
            <a:pPr>
              <a:lnSpc>
                <a:spcPct val="80000"/>
              </a:lnSpc>
              <a:defRPr/>
            </a:pPr>
            <a:endParaRPr lang="ru-RU" sz="1400" dirty="0"/>
          </a:p>
          <a:p>
            <a:pPr>
              <a:lnSpc>
                <a:spcPct val="80000"/>
              </a:lnSpc>
              <a:defRPr/>
            </a:pPr>
            <a:endParaRPr lang="ru-RU" sz="1400" dirty="0"/>
          </a:p>
          <a:p>
            <a:pPr>
              <a:lnSpc>
                <a:spcPct val="80000"/>
              </a:lnSpc>
              <a:defRPr/>
            </a:pPr>
            <a:endParaRPr lang="ru-RU" sz="1400" dirty="0"/>
          </a:p>
          <a:p>
            <a:pPr>
              <a:lnSpc>
                <a:spcPct val="80000"/>
              </a:lnSpc>
              <a:defRPr/>
            </a:pPr>
            <a:endParaRPr lang="ru-RU" sz="1400" dirty="0"/>
          </a:p>
          <a:p>
            <a:pPr>
              <a:lnSpc>
                <a:spcPct val="80000"/>
              </a:lnSpc>
              <a:defRPr/>
            </a:pPr>
            <a:endParaRPr lang="ru-RU" sz="1400" dirty="0"/>
          </a:p>
          <a:p>
            <a:pPr>
              <a:lnSpc>
                <a:spcPct val="80000"/>
              </a:lnSpc>
              <a:defRPr/>
            </a:pPr>
            <a:endParaRPr lang="ru-RU" sz="1400" dirty="0"/>
          </a:p>
          <a:p>
            <a:pPr>
              <a:lnSpc>
                <a:spcPct val="80000"/>
              </a:lnSpc>
              <a:defRPr/>
            </a:pPr>
            <a:endParaRPr lang="ru-RU" sz="1400" dirty="0"/>
          </a:p>
          <a:p>
            <a:pPr>
              <a:lnSpc>
                <a:spcPct val="80000"/>
              </a:lnSpc>
              <a:defRPr/>
            </a:pPr>
            <a:endParaRPr lang="ru-RU" sz="1400" dirty="0"/>
          </a:p>
          <a:p>
            <a:pPr>
              <a:lnSpc>
                <a:spcPct val="80000"/>
              </a:lnSpc>
              <a:defRPr/>
            </a:pPr>
            <a:endParaRPr lang="ru-RU" sz="1400" dirty="0"/>
          </a:p>
          <a:p>
            <a:pPr marL="425450" indent="-342900">
              <a:lnSpc>
                <a:spcPct val="80000"/>
              </a:lnSpc>
              <a:defRPr/>
            </a:pPr>
            <a:r>
              <a:rPr lang="ru-RU" sz="1400" dirty="0" smtClean="0"/>
              <a:t>Производство  </a:t>
            </a:r>
            <a:r>
              <a:rPr lang="ru-RU" sz="1400" dirty="0"/>
              <a:t>эфирного </a:t>
            </a:r>
            <a:r>
              <a:rPr lang="ru-RU" sz="1400" dirty="0" smtClean="0"/>
              <a:t>масла и конкрета </a:t>
            </a:r>
            <a:r>
              <a:rPr lang="ru-RU" sz="1400" dirty="0"/>
              <a:t>является экологически чистым и загрязняющих веществ, выбрасываемых в атмосферу, не имеется.</a:t>
            </a:r>
          </a:p>
          <a:p>
            <a:pPr>
              <a:lnSpc>
                <a:spcPct val="80000"/>
              </a:lnSpc>
              <a:defRPr/>
            </a:pPr>
            <a:r>
              <a:rPr lang="ru-RU" sz="1400" dirty="0" smtClean="0"/>
              <a:t>  Отходы шалфея </a:t>
            </a:r>
            <a:r>
              <a:rPr lang="ru-RU" sz="1400" dirty="0"/>
              <a:t>после паровой перегонки можно </a:t>
            </a:r>
            <a:r>
              <a:rPr lang="ru-RU" sz="1400" dirty="0" smtClean="0"/>
              <a:t>использовать как отопительный материал или природное удобрение в сельском хозяйстве.</a:t>
            </a:r>
            <a:endParaRPr lang="ru-RU" sz="1400" dirty="0"/>
          </a:p>
          <a:p>
            <a:pPr>
              <a:lnSpc>
                <a:spcPct val="80000"/>
              </a:lnSpc>
              <a:defRPr/>
            </a:pPr>
            <a:endParaRPr lang="ru-RU" sz="1400" dirty="0"/>
          </a:p>
          <a:p>
            <a:pPr>
              <a:lnSpc>
                <a:spcPct val="80000"/>
              </a:lnSpc>
              <a:defRPr/>
            </a:pPr>
            <a:r>
              <a:rPr lang="ru-RU" sz="1400" dirty="0"/>
              <a:t>Дистилляционные воды, содержащие следы эфирных масел, сливаются в специальную яму-отстойник.</a:t>
            </a:r>
          </a:p>
          <a:p>
            <a:pPr>
              <a:lnSpc>
                <a:spcPct val="80000"/>
              </a:lnSpc>
              <a:buFont typeface="Wingdings" pitchFamily="2" charset="2"/>
              <a:buNone/>
              <a:defRPr/>
            </a:pPr>
            <a:endParaRPr lang="ru-RU" sz="1400" dirty="0"/>
          </a:p>
        </p:txBody>
      </p:sp>
      <p:sp>
        <p:nvSpPr>
          <p:cNvPr id="145413" name="Rectangle 5"/>
          <p:cNvSpPr>
            <a:spLocks noGrp="1" noChangeArrowheads="1"/>
          </p:cNvSpPr>
          <p:nvPr>
            <p:ph type="body" sz="half" idx="2"/>
          </p:nvPr>
        </p:nvSpPr>
        <p:spPr>
          <a:xfrm>
            <a:off x="4859338" y="1981200"/>
            <a:ext cx="4105275" cy="4760913"/>
          </a:xfrm>
        </p:spPr>
        <p:txBody>
          <a:bodyPr/>
          <a:lstStyle/>
          <a:p>
            <a:pPr>
              <a:lnSpc>
                <a:spcPct val="80000"/>
              </a:lnSpc>
              <a:defRPr/>
            </a:pPr>
            <a:r>
              <a:rPr lang="ru-RU" sz="1400" dirty="0"/>
              <a:t>Эфирное масло, выделяемое в воздух рабочей зоны в процессе переработки сырья, представляет собой прозрачную маслянистую жидкость с сильным характерным запахом и жгучим вкусом.</a:t>
            </a:r>
          </a:p>
          <a:p>
            <a:pPr>
              <a:lnSpc>
                <a:spcPct val="80000"/>
              </a:lnSpc>
              <a:defRPr/>
            </a:pPr>
            <a:r>
              <a:rPr lang="ru-RU" sz="1400" dirty="0"/>
              <a:t>Постоянное воздействие паров эфирного масла на человека может вызвать головную боль, сонливость, боли в области печени. Могут появиться высыпания на коже, раздражение слизистых оболочек глаз. Предельно-допустимая концентрация паров эфирного масла в воздухе рабочей зоны - </a:t>
            </a:r>
            <a:r>
              <a:rPr lang="ru-RU" sz="1400" dirty="0" smtClean="0"/>
              <a:t>5-10мг/м2</a:t>
            </a:r>
            <a:r>
              <a:rPr lang="ru-RU" sz="1400" dirty="0"/>
              <a:t>.</a:t>
            </a:r>
          </a:p>
          <a:p>
            <a:pPr>
              <a:lnSpc>
                <a:spcPct val="80000"/>
              </a:lnSpc>
              <a:defRPr/>
            </a:pPr>
            <a:r>
              <a:rPr lang="ru-RU" sz="1400" dirty="0"/>
              <a:t>Мерами предосторожности при работе с эфирными </a:t>
            </a:r>
            <a:r>
              <a:rPr lang="ru-RU" sz="1400" dirty="0" smtClean="0"/>
              <a:t>маслами и конкретом являются:</a:t>
            </a:r>
          </a:p>
          <a:p>
            <a:pPr marL="425450" indent="-342900">
              <a:lnSpc>
                <a:spcPct val="80000"/>
              </a:lnSpc>
              <a:buFont typeface="+mj-lt"/>
              <a:buAutoNum type="arabicPeriod"/>
              <a:defRPr/>
            </a:pPr>
            <a:r>
              <a:rPr lang="ru-RU" sz="1400" dirty="0" smtClean="0"/>
              <a:t>Надежная </a:t>
            </a:r>
            <a:r>
              <a:rPr lang="ru-RU" sz="1400" dirty="0"/>
              <a:t>герметизация технологического оборудования;</a:t>
            </a:r>
          </a:p>
          <a:p>
            <a:pPr marL="425450" indent="-342900">
              <a:lnSpc>
                <a:spcPct val="80000"/>
              </a:lnSpc>
              <a:buFont typeface="+mj-lt"/>
              <a:buAutoNum type="arabicPeriod"/>
              <a:defRPr/>
            </a:pPr>
            <a:r>
              <a:rPr lang="ru-RU" sz="1400" dirty="0"/>
              <a:t>Соблюдение мер личной предосторожности и гигиены.</a:t>
            </a:r>
          </a:p>
          <a:p>
            <a:pPr marL="425450" indent="-342900">
              <a:lnSpc>
                <a:spcPct val="80000"/>
              </a:lnSpc>
              <a:buFont typeface="+mj-lt"/>
              <a:buAutoNum type="arabicPeriod"/>
              <a:defRPr/>
            </a:pPr>
            <a:r>
              <a:rPr lang="ru-RU" sz="1400" dirty="0"/>
              <a:t>При работе с эфирным маслом </a:t>
            </a:r>
            <a:r>
              <a:rPr lang="ru-RU" sz="1400" dirty="0" smtClean="0"/>
              <a:t>и конкретом следует </a:t>
            </a:r>
            <a:r>
              <a:rPr lang="ru-RU" sz="1400" dirty="0"/>
              <a:t>применять индивидуальные средства защиты согласно типовым отраслевым нормам - спецодежду, </a:t>
            </a:r>
            <a:r>
              <a:rPr lang="ru-RU" sz="1400" dirty="0" err="1"/>
              <a:t>х</a:t>
            </a:r>
            <a:r>
              <a:rPr lang="ru-RU" sz="1400" dirty="0"/>
              <a:t>/б рукавицы, защитные </a:t>
            </a:r>
            <a:r>
              <a:rPr lang="ru-RU" sz="1400" dirty="0" smtClean="0"/>
              <a:t>очки, респираторы</a:t>
            </a:r>
            <a:endParaRPr lang="ru-RU" sz="1400" dirty="0"/>
          </a:p>
        </p:txBody>
      </p:sp>
      <p:pic>
        <p:nvPicPr>
          <p:cNvPr id="11269" name="Picture 6" descr="founder_pic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 y="188913"/>
            <a:ext cx="2724150" cy="4103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Рисунок 6" descr="Шалфей мускатный, эфирное масло"/>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71813" y="1428750"/>
            <a:ext cx="1714500" cy="292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fontAlgn="auto" hangingPunct="1">
              <a:spcAft>
                <a:spcPts val="0"/>
              </a:spcAft>
              <a:defRPr/>
            </a:pPr>
            <a:r>
              <a:rPr lang="ru-RU" dirty="0" smtClean="0">
                <a:solidFill>
                  <a:schemeClr val="tx2">
                    <a:satMod val="130000"/>
                  </a:schemeClr>
                </a:solidFill>
              </a:rPr>
              <a:t>      Описание растения</a:t>
            </a:r>
            <a:endParaRPr lang="ru-RU" dirty="0">
              <a:solidFill>
                <a:schemeClr val="tx2">
                  <a:satMod val="130000"/>
                </a:schemeClr>
              </a:solidFill>
            </a:endParaRPr>
          </a:p>
        </p:txBody>
      </p:sp>
      <p:sp>
        <p:nvSpPr>
          <p:cNvPr id="3" name="Содержимое 2"/>
          <p:cNvSpPr>
            <a:spLocks noGrp="1"/>
          </p:cNvSpPr>
          <p:nvPr>
            <p:ph idx="1"/>
          </p:nvPr>
        </p:nvSpPr>
        <p:spPr>
          <a:xfrm>
            <a:off x="3143250" y="1447800"/>
            <a:ext cx="5791200" cy="4800600"/>
          </a:xfrm>
        </p:spPr>
        <p:txBody>
          <a:bodyPr>
            <a:normAutofit fontScale="77500" lnSpcReduction="20000"/>
          </a:bodyPr>
          <a:lstStyle/>
          <a:p>
            <a:pPr marL="365760" indent="-283464" eaLnBrk="1" fontAlgn="auto" hangingPunct="1">
              <a:spcAft>
                <a:spcPts val="0"/>
              </a:spcAft>
              <a:buFont typeface="Wingdings 2"/>
              <a:buNone/>
              <a:defRPr/>
            </a:pPr>
            <a:r>
              <a:rPr lang="ru-RU" b="1" dirty="0" smtClean="0"/>
              <a:t>    Ботаническое </a:t>
            </a:r>
            <a:r>
              <a:rPr lang="ru-RU" b="1" dirty="0" err="1" smtClean="0"/>
              <a:t>название:</a:t>
            </a:r>
            <a:r>
              <a:rPr lang="ru-RU" dirty="0" err="1" smtClean="0"/>
              <a:t>Шалфей</a:t>
            </a:r>
            <a:r>
              <a:rPr lang="ru-RU" dirty="0" smtClean="0"/>
              <a:t> мускатный </a:t>
            </a:r>
            <a:r>
              <a:rPr lang="en-US" b="1" i="1" dirty="0" smtClean="0">
                <a:latin typeface="Times New Roman" pitchFamily="18" charset="0"/>
                <a:cs typeface="Times New Roman" pitchFamily="18" charset="0"/>
              </a:rPr>
              <a:t>Salvia </a:t>
            </a:r>
            <a:r>
              <a:rPr lang="en-US" b="1" i="1" dirty="0" err="1" smtClean="0">
                <a:latin typeface="Times New Roman" pitchFamily="18" charset="0"/>
                <a:cs typeface="Times New Roman" pitchFamily="18" charset="0"/>
              </a:rPr>
              <a:t>sclarea</a:t>
            </a:r>
            <a:r>
              <a:rPr lang="en-US" dirty="0" smtClean="0"/>
              <a:t/>
            </a:r>
            <a:br>
              <a:rPr lang="en-US" dirty="0" smtClean="0"/>
            </a:br>
            <a:r>
              <a:rPr lang="ru-RU" b="1" dirty="0" smtClean="0"/>
              <a:t>Семейство</a:t>
            </a:r>
            <a:r>
              <a:rPr lang="ru-RU" dirty="0" smtClean="0"/>
              <a:t>: </a:t>
            </a:r>
            <a:r>
              <a:rPr lang="ru-RU" dirty="0" err="1" smtClean="0"/>
              <a:t>Яснотковые</a:t>
            </a:r>
            <a:r>
              <a:rPr lang="ru-RU" dirty="0" smtClean="0"/>
              <a:t> (</a:t>
            </a:r>
            <a:r>
              <a:rPr lang="ru-RU" dirty="0" err="1" smtClean="0"/>
              <a:t>Laminaceae</a:t>
            </a:r>
            <a:r>
              <a:rPr lang="ru-RU" dirty="0" smtClean="0"/>
              <a:t>) или губоцветные (</a:t>
            </a:r>
            <a:r>
              <a:rPr lang="ru-RU" dirty="0" err="1" smtClean="0"/>
              <a:t>Labiatae</a:t>
            </a:r>
            <a:r>
              <a:rPr lang="ru-RU" dirty="0" smtClean="0"/>
              <a:t>).</a:t>
            </a:r>
            <a:br>
              <a:rPr lang="ru-RU" dirty="0" smtClean="0"/>
            </a:br>
            <a:r>
              <a:rPr lang="ru-RU" b="1" dirty="0" smtClean="0"/>
              <a:t>Описание</a:t>
            </a:r>
            <a:r>
              <a:rPr lang="ru-RU" dirty="0" smtClean="0"/>
              <a:t>: Шалфей мускатный представляет собой двухлетнее или многолетнее травянистое растение высотой до одного метра с крупными ворсистыми листьями и мелкими голубыми цветками. Стебель красноватый, высотой около 60 сантиметров, листья большие, сердцевидные, морщинистые.</a:t>
            </a:r>
            <a:br>
              <a:rPr lang="ru-RU" dirty="0" smtClean="0"/>
            </a:br>
            <a:endParaRPr lang="ru-RU" dirty="0"/>
          </a:p>
        </p:txBody>
      </p:sp>
      <p:pic>
        <p:nvPicPr>
          <p:cNvPr id="12292" name="Рисунок 3" descr="http://erecept.ru/herbs/pic/16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2938" y="1357313"/>
            <a:ext cx="2500312" cy="500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diamon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100" y="274638"/>
            <a:ext cx="7499350" cy="1143000"/>
          </a:xfrm>
        </p:spPr>
        <p:txBody>
          <a:bodyPr>
            <a:normAutofit fontScale="90000"/>
          </a:bodyPr>
          <a:lstStyle/>
          <a:p>
            <a:pPr eaLnBrk="1" fontAlgn="auto" hangingPunct="1">
              <a:spcAft>
                <a:spcPts val="0"/>
              </a:spcAft>
              <a:defRPr/>
            </a:pPr>
            <a:r>
              <a:rPr lang="ru-RU" dirty="0" smtClean="0">
                <a:solidFill>
                  <a:schemeClr val="tx2">
                    <a:satMod val="130000"/>
                  </a:schemeClr>
                </a:solidFill>
              </a:rPr>
              <a:t>Химический состав и физические свойства</a:t>
            </a:r>
            <a:endParaRPr lang="ru-RU" dirty="0">
              <a:solidFill>
                <a:schemeClr val="tx2">
                  <a:satMod val="130000"/>
                </a:schemeClr>
              </a:solidFill>
            </a:endParaRPr>
          </a:p>
        </p:txBody>
      </p:sp>
      <p:sp>
        <p:nvSpPr>
          <p:cNvPr id="3" name="Содержимое 2"/>
          <p:cNvSpPr>
            <a:spLocks noGrp="1"/>
          </p:cNvSpPr>
          <p:nvPr>
            <p:ph sz="half" idx="1"/>
          </p:nvPr>
        </p:nvSpPr>
        <p:spPr>
          <a:xfrm>
            <a:off x="428625" y="1571625"/>
            <a:ext cx="4235450" cy="4664075"/>
          </a:xfrm>
        </p:spPr>
        <p:txBody>
          <a:bodyPr>
            <a:normAutofit fontScale="55000" lnSpcReduction="20000"/>
          </a:bodyPr>
          <a:lstStyle/>
          <a:p>
            <a:pPr marL="365760" indent="-283464" eaLnBrk="1" fontAlgn="auto" hangingPunct="1">
              <a:spcAft>
                <a:spcPts val="0"/>
              </a:spcAft>
              <a:buFont typeface="Wingdings 2"/>
              <a:buNone/>
              <a:defRPr/>
            </a:pPr>
            <a:r>
              <a:rPr lang="ru-RU" dirty="0" smtClean="0"/>
              <a:t>                     Эфирное масло</a:t>
            </a:r>
          </a:p>
          <a:p>
            <a:pPr marL="365760" indent="-283464" eaLnBrk="1" fontAlgn="auto" hangingPunct="1">
              <a:spcAft>
                <a:spcPts val="0"/>
              </a:spcAft>
              <a:buFont typeface="Wingdings 2"/>
              <a:buNone/>
              <a:defRPr/>
            </a:pPr>
            <a:r>
              <a:rPr lang="ru-RU" dirty="0" smtClean="0"/>
              <a:t>        Важнейшими компонентами эфирного масла мускатного шалфея являются (—)-линалилацетат (63-73%), (—)-линалоол (13-17%), линалоолоксид (до 2%), альфа-терпинеол, геранилацетат, а также до 12% сесквитерпеновых соединений, среди которых есть гермакрен Д (до 4%), кариофиллен (до 3%) и их производные. Недавно в этом масле обнаружено до 3% склареола и следы амброксида, который вместе с производными сесквитерпенов придает запаху масла амбровую ноту.</a:t>
            </a:r>
            <a:br>
              <a:rPr lang="ru-RU" dirty="0" smtClean="0"/>
            </a:br>
            <a:r>
              <a:rPr lang="ru-RU" dirty="0" smtClean="0"/>
              <a:t> Масло — светло-жёлтая или жёлтая жидкость с травянистым запахом. Растворимо в этаноле  (1:3 — в 90%), нерастворимо в воде. Плотность: 0,890-0,940.Показатель преломления: 1,455-1,465</a:t>
            </a:r>
            <a:br>
              <a:rPr lang="ru-RU" dirty="0" smtClean="0"/>
            </a:br>
            <a:r>
              <a:rPr lang="ru-RU" dirty="0" smtClean="0"/>
              <a:t>Угол вращения плоскости поляризации: от -5 до -20</a:t>
            </a:r>
            <a:br>
              <a:rPr lang="ru-RU" dirty="0" smtClean="0"/>
            </a:br>
            <a:endParaRPr lang="ru-RU" dirty="0" smtClean="0"/>
          </a:p>
          <a:p>
            <a:pPr marL="365760" indent="-283464" eaLnBrk="1" fontAlgn="auto" hangingPunct="1">
              <a:spcAft>
                <a:spcPts val="0"/>
              </a:spcAft>
              <a:buFont typeface="Wingdings 2"/>
              <a:buNone/>
              <a:defRPr/>
            </a:pPr>
            <a:endParaRPr lang="ru-RU" dirty="0"/>
          </a:p>
        </p:txBody>
      </p:sp>
      <p:sp>
        <p:nvSpPr>
          <p:cNvPr id="4" name="Содержимое 3"/>
          <p:cNvSpPr>
            <a:spLocks noGrp="1"/>
          </p:cNvSpPr>
          <p:nvPr>
            <p:ph sz="half" idx="2"/>
          </p:nvPr>
        </p:nvSpPr>
        <p:spPr>
          <a:xfrm>
            <a:off x="4995863" y="1571625"/>
            <a:ext cx="4148137" cy="4664075"/>
          </a:xfrm>
        </p:spPr>
        <p:txBody>
          <a:bodyPr>
            <a:normAutofit fontScale="55000" lnSpcReduction="20000"/>
          </a:bodyPr>
          <a:lstStyle/>
          <a:p>
            <a:pPr marL="365760" indent="-283464" eaLnBrk="1" fontAlgn="auto" hangingPunct="1">
              <a:spcAft>
                <a:spcPts val="0"/>
              </a:spcAft>
              <a:buFont typeface="Wingdings 2"/>
              <a:buNone/>
              <a:defRPr/>
            </a:pPr>
            <a:r>
              <a:rPr lang="ru-RU" dirty="0" smtClean="0"/>
              <a:t>                               Конкрет</a:t>
            </a:r>
          </a:p>
          <a:p>
            <a:pPr marL="365760" indent="-283464" eaLnBrk="1" fontAlgn="auto" hangingPunct="1">
              <a:spcAft>
                <a:spcPts val="0"/>
              </a:spcAft>
              <a:buFont typeface="Wingdings 2"/>
              <a:buNone/>
              <a:defRPr/>
            </a:pPr>
            <a:r>
              <a:rPr lang="ru-RU" dirty="0" smtClean="0"/>
              <a:t>    </a:t>
            </a:r>
            <a:r>
              <a:rPr lang="en-US" dirty="0" smtClean="0"/>
              <a:t> </a:t>
            </a:r>
            <a:r>
              <a:rPr lang="ru-RU" dirty="0" smtClean="0"/>
              <a:t>  В состав конкрета входят склареол (около 40 %), линалоол, сесквитерпеновые спирты неустановленного строения, уксусная кислота, линалилацетат и другие ком</a:t>
            </a:r>
          </a:p>
          <a:p>
            <a:pPr marL="365760" indent="-283464" eaLnBrk="1" fontAlgn="auto" hangingPunct="1">
              <a:spcAft>
                <a:spcPts val="0"/>
              </a:spcAft>
              <a:buFont typeface="Wingdings 2"/>
              <a:buNone/>
              <a:defRPr/>
            </a:pPr>
            <a:r>
              <a:rPr lang="ru-RU" dirty="0" smtClean="0"/>
              <a:t>       Конкрет — воскообразная масса светло-зелёного цвета с травянистым запахом. Растворимо в этаноле  (1:3 — в 90%-м), нерастворимо в воде.</a:t>
            </a:r>
          </a:p>
        </p:txBody>
      </p:sp>
      <p:pic>
        <p:nvPicPr>
          <p:cNvPr id="13317" name="Рисунок 5" descr="http://www.betenaroma.com/images/production-concrete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29438" y="3714750"/>
            <a:ext cx="1928812" cy="128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8" name="Рисунок 6" descr="http://www.betenaroma.com/images/production-concrete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57750" y="3714750"/>
            <a:ext cx="1928813" cy="128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9" name="Рисунок 7" descr="http://www.betenaroma.com/images/production-concrete3.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00688" y="5143500"/>
            <a:ext cx="2643187"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diamon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3000" y="-214313"/>
            <a:ext cx="7499350" cy="1143001"/>
          </a:xfrm>
        </p:spPr>
        <p:txBody>
          <a:bodyPr/>
          <a:lstStyle/>
          <a:p>
            <a:pPr eaLnBrk="1" fontAlgn="auto" hangingPunct="1">
              <a:spcAft>
                <a:spcPts val="0"/>
              </a:spcAft>
              <a:defRPr/>
            </a:pPr>
            <a:r>
              <a:rPr lang="ru-RU" b="1" dirty="0" smtClean="0">
                <a:solidFill>
                  <a:schemeClr val="tx2">
                    <a:satMod val="130000"/>
                  </a:schemeClr>
                </a:solidFill>
              </a:rPr>
              <a:t>          Лечебные свойства</a:t>
            </a:r>
            <a:endParaRPr lang="ru-RU" dirty="0">
              <a:solidFill>
                <a:schemeClr val="tx2">
                  <a:satMod val="130000"/>
                </a:schemeClr>
              </a:solidFill>
            </a:endParaRPr>
          </a:p>
        </p:txBody>
      </p:sp>
      <p:sp>
        <p:nvSpPr>
          <p:cNvPr id="3" name="Содержимое 2"/>
          <p:cNvSpPr>
            <a:spLocks noGrp="1"/>
          </p:cNvSpPr>
          <p:nvPr>
            <p:ph idx="1"/>
          </p:nvPr>
        </p:nvSpPr>
        <p:spPr>
          <a:xfrm>
            <a:off x="357188" y="571500"/>
            <a:ext cx="7499350" cy="5157788"/>
          </a:xfrm>
        </p:spPr>
        <p:txBody>
          <a:bodyPr>
            <a:normAutofit fontScale="25000" lnSpcReduction="20000"/>
          </a:bodyPr>
          <a:lstStyle/>
          <a:p>
            <a:pPr marL="365760" indent="-283464" eaLnBrk="1" fontAlgn="auto" hangingPunct="1">
              <a:spcAft>
                <a:spcPts val="0"/>
              </a:spcAft>
              <a:buFont typeface="Wingdings 2"/>
              <a:buNone/>
              <a:defRPr/>
            </a:pPr>
            <a:r>
              <a:rPr lang="ru-RU" sz="3700" b="1" dirty="0" smtClean="0"/>
              <a:t/>
            </a:r>
            <a:br>
              <a:rPr lang="ru-RU" sz="3700" b="1" dirty="0" smtClean="0"/>
            </a:br>
            <a:r>
              <a:rPr lang="ru-RU" sz="5600" b="1" u="sng" dirty="0" smtClean="0"/>
              <a:t>Свойства</a:t>
            </a:r>
            <a:r>
              <a:rPr lang="ru-RU" sz="5600" b="1" dirty="0" smtClean="0"/>
              <a:t>: Антисептическое; бальзамическое; дезодорирующее; противовоспалительное; способствует разрешению от бремени; стимулирует функцию матки; нормализует менструации; повышает половую активность (афродизиак); ветрогонное; повышает функциональную активность желудка; стимулирует пищеварение; гипотензивное; помогает при нервных расстройствах; противосудорожное; уменьшает потоотделение; спазмолитическое; антидепрессант; тонизирующее; успокоительное.</a:t>
            </a:r>
            <a:br>
              <a:rPr lang="ru-RU" sz="5600" b="1" dirty="0" smtClean="0"/>
            </a:br>
            <a:r>
              <a:rPr lang="ru-RU" sz="5600" b="1" dirty="0" smtClean="0"/>
              <a:t/>
            </a:r>
            <a:br>
              <a:rPr lang="ru-RU" sz="5600" b="1" dirty="0" smtClean="0"/>
            </a:br>
            <a:r>
              <a:rPr lang="ru-RU" sz="5600" b="1" u="sng" dirty="0" smtClean="0"/>
              <a:t>Система кровообращения</a:t>
            </a:r>
            <a:r>
              <a:rPr lang="ru-RU" sz="5600" b="1" dirty="0" smtClean="0"/>
              <a:t>. Обладает гипотензивным действием</a:t>
            </a:r>
            <a:br>
              <a:rPr lang="ru-RU" sz="5600" b="1" dirty="0" smtClean="0"/>
            </a:br>
            <a:r>
              <a:rPr lang="ru-RU" sz="5600" b="1" u="sng" dirty="0" smtClean="0"/>
              <a:t>Система кожных покровов</a:t>
            </a:r>
            <a:r>
              <a:rPr lang="ru-RU" sz="5600" b="1" dirty="0" smtClean="0"/>
              <a:t>. Уменьшает воспаление кожи при псориазе, экземе и других видах дерматитов. Заживляет порезы, раны, ожоги, снимает зуд и раздражение при герпесе и молочнице.</a:t>
            </a:r>
            <a:br>
              <a:rPr lang="ru-RU" sz="5600" b="1" dirty="0" smtClean="0"/>
            </a:br>
            <a:r>
              <a:rPr lang="ru-RU" sz="5600" b="1" u="sng" dirty="0" smtClean="0"/>
              <a:t>Пищеварительная система</a:t>
            </a:r>
            <a:r>
              <a:rPr lang="ru-RU" sz="5600" b="1" dirty="0" smtClean="0"/>
              <a:t>. Обладая согревающим и спазмолитическим действием, шалфей помогает при проблемах с пищеварением, особенно при кишечных и желудочных спазмах, метеоризме и коликах. Мягкий массаж живота или горячий компресс с шалфеем снимет боли. Считается хорошим тонизирующим средством для почек.</a:t>
            </a:r>
            <a:br>
              <a:rPr lang="ru-RU" sz="5600" b="1" dirty="0" smtClean="0"/>
            </a:br>
            <a:r>
              <a:rPr lang="ru-RU" sz="5600" b="1" u="sng" dirty="0" smtClean="0"/>
              <a:t>Иммунная система</a:t>
            </a:r>
            <a:r>
              <a:rPr lang="ru-RU" sz="5600" b="1" dirty="0" smtClean="0"/>
              <a:t>. Шалфей обладает не только расслабляющим, но и тонизирующим эффектом, поэтому его хорошо использовать людям, выздоравливающим после болезни, особенно после гриппа, а также при депрессии и в течение послеродового периода. Укрепляет защитные силы организма, питает энергией в период реабилитации после болезни, способствует выздоровлению.</a:t>
            </a:r>
            <a:br>
              <a:rPr lang="ru-RU" sz="5600" b="1" dirty="0" smtClean="0"/>
            </a:br>
            <a:r>
              <a:rPr lang="ru-RU" sz="5600" b="1" u="sng" dirty="0" smtClean="0"/>
              <a:t>Нервная система</a:t>
            </a:r>
            <a:r>
              <a:rPr lang="ru-RU" sz="5600" b="1" dirty="0" smtClean="0"/>
              <a:t>. Снимая общее напряжение, масло помогает при головной боли и мигренях. Оказывает успокаивающее действие, позволяет справиться с чувством тревоги и нередко возникающими в таком состоянии мышечными спазмами и судорогами. Помогает избавиться от наркотической зависимости и зависимости от лекарств</a:t>
            </a:r>
            <a:br>
              <a:rPr lang="ru-RU" sz="5600" b="1" dirty="0" smtClean="0"/>
            </a:br>
            <a:r>
              <a:rPr lang="ru-RU" sz="5600" b="1" u="sng" dirty="0" smtClean="0"/>
              <a:t>Дыхательная система</a:t>
            </a:r>
            <a:r>
              <a:rPr lang="ru-RU" sz="5600" b="1" dirty="0" smtClean="0"/>
              <a:t>. Улучшает состояние больных астмой и ангиной, снимает бронхиальные спазмы, и помогает избавиться от беспокойства и эмоционального напряжения, часто встречающихся у больных астмой. Приносит облегчение при боле в горле, кашле, ларингитах и тонзиллитах.</a:t>
            </a:r>
            <a:br>
              <a:rPr lang="ru-RU" sz="5600" b="1" dirty="0" smtClean="0"/>
            </a:br>
            <a:r>
              <a:rPr lang="ru-RU" sz="5600" b="1" u="sng" dirty="0" smtClean="0"/>
              <a:t>Репродуктивная система</a:t>
            </a:r>
            <a:r>
              <a:rPr lang="ru-RU" sz="5600" b="1" dirty="0" smtClean="0"/>
              <a:t>. Хорошее тонизирующее средство для матки, особенно эффективно при наличии внутриматочных расстройств. Обладая способностью нормализовать гормональные нарушения, масло шалфея мускатного регулирует менструации, снижает предменструальное напряжение, ослабляет спазмы в области поясницы</a:t>
            </a:r>
            <a:r>
              <a:rPr lang="ru-RU" sz="5600" dirty="0" smtClean="0"/>
              <a:t/>
            </a:r>
            <a:br>
              <a:rPr lang="ru-RU" sz="5600" dirty="0" smtClean="0"/>
            </a:br>
            <a:endParaRPr lang="ru-RU" sz="5600" dirty="0"/>
          </a:p>
        </p:txBody>
      </p:sp>
      <p:pic>
        <p:nvPicPr>
          <p:cNvPr id="14340" name="Picture 4" descr="j030125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72375" y="4643438"/>
            <a:ext cx="1830388" cy="185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diamon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100" y="274638"/>
            <a:ext cx="7499350" cy="1143000"/>
          </a:xfrm>
        </p:spPr>
        <p:txBody>
          <a:bodyPr>
            <a:normAutofit fontScale="90000"/>
          </a:bodyPr>
          <a:lstStyle/>
          <a:p>
            <a:pPr eaLnBrk="1" fontAlgn="auto" hangingPunct="1">
              <a:spcAft>
                <a:spcPts val="0"/>
              </a:spcAft>
              <a:defRPr/>
            </a:pPr>
            <a:r>
              <a:rPr lang="ru-RU" dirty="0" smtClean="0">
                <a:solidFill>
                  <a:schemeClr val="tx2">
                    <a:satMod val="130000"/>
                  </a:schemeClr>
                </a:solidFill>
              </a:rPr>
              <a:t>         Применение в медицине и       косметологии</a:t>
            </a:r>
            <a:endParaRPr lang="ru-RU" dirty="0">
              <a:solidFill>
                <a:schemeClr val="tx2">
                  <a:satMod val="130000"/>
                </a:schemeClr>
              </a:solidFill>
            </a:endParaRPr>
          </a:p>
        </p:txBody>
      </p:sp>
      <p:sp>
        <p:nvSpPr>
          <p:cNvPr id="4" name="Содержимое 3"/>
          <p:cNvSpPr>
            <a:spLocks noGrp="1"/>
          </p:cNvSpPr>
          <p:nvPr>
            <p:ph sz="half" idx="1"/>
          </p:nvPr>
        </p:nvSpPr>
        <p:spPr>
          <a:xfrm>
            <a:off x="1428750" y="1428750"/>
            <a:ext cx="3657600" cy="4664075"/>
          </a:xfrm>
        </p:spPr>
        <p:txBody>
          <a:bodyPr>
            <a:normAutofit fontScale="55000" lnSpcReduction="20000"/>
          </a:bodyPr>
          <a:lstStyle/>
          <a:p>
            <a:pPr marL="365760" indent="-283464" eaLnBrk="1" fontAlgn="auto" hangingPunct="1">
              <a:spcAft>
                <a:spcPts val="0"/>
              </a:spcAft>
              <a:buFont typeface="Wingdings 2"/>
              <a:buNone/>
              <a:defRPr/>
            </a:pPr>
            <a:r>
              <a:rPr lang="ru-RU" sz="2500" dirty="0" smtClean="0"/>
              <a:t>         Показания к применению:</a:t>
            </a:r>
            <a:br>
              <a:rPr lang="ru-RU" sz="2500" dirty="0" smtClean="0"/>
            </a:br>
            <a:r>
              <a:rPr lang="ru-RU" sz="2500" dirty="0" smtClean="0"/>
              <a:t>* хронический бронхит, туберкулез легких</a:t>
            </a:r>
            <a:br>
              <a:rPr lang="ru-RU" sz="2500" dirty="0" smtClean="0"/>
            </a:br>
            <a:r>
              <a:rPr lang="ru-RU" sz="2500" dirty="0" smtClean="0"/>
              <a:t>* бронхиальная астма</a:t>
            </a:r>
            <a:br>
              <a:rPr lang="ru-RU" sz="2500" dirty="0" smtClean="0"/>
            </a:br>
            <a:r>
              <a:rPr lang="ru-RU" sz="2500" dirty="0" smtClean="0"/>
              <a:t>* острая и затяжная пневмония</a:t>
            </a:r>
            <a:br>
              <a:rPr lang="ru-RU" sz="2500" dirty="0" smtClean="0"/>
            </a:br>
            <a:r>
              <a:rPr lang="ru-RU" sz="2500" dirty="0" smtClean="0"/>
              <a:t>* начальная стадия рака</a:t>
            </a:r>
            <a:br>
              <a:rPr lang="ru-RU" sz="2500" dirty="0" smtClean="0"/>
            </a:br>
            <a:r>
              <a:rPr lang="ru-RU" sz="2500" dirty="0" smtClean="0"/>
              <a:t>* профилактика гриппа, ОРЗ</a:t>
            </a:r>
            <a:br>
              <a:rPr lang="ru-RU" sz="2500" dirty="0" smtClean="0"/>
            </a:br>
            <a:r>
              <a:rPr lang="ru-RU" sz="2500" dirty="0" smtClean="0"/>
              <a:t>* инфицированные раны и ожоги долго не заживающие</a:t>
            </a:r>
            <a:br>
              <a:rPr lang="ru-RU" sz="2500" dirty="0" smtClean="0"/>
            </a:br>
            <a:r>
              <a:rPr lang="ru-RU" sz="2500" dirty="0" smtClean="0"/>
              <a:t>* дерматозы, экзема, аллергия</a:t>
            </a:r>
            <a:br>
              <a:rPr lang="ru-RU" sz="2500" dirty="0" smtClean="0"/>
            </a:br>
            <a:r>
              <a:rPr lang="ru-RU" sz="2500" dirty="0" smtClean="0"/>
              <a:t>* нарушение мозгового кровообращения</a:t>
            </a:r>
            <a:br>
              <a:rPr lang="ru-RU" sz="2500" dirty="0" smtClean="0"/>
            </a:br>
            <a:r>
              <a:rPr lang="ru-RU" sz="2500" dirty="0" smtClean="0"/>
              <a:t>* атеросклероз, ИБС, повышенный уровень холестерина</a:t>
            </a:r>
            <a:br>
              <a:rPr lang="ru-RU" sz="2500" dirty="0" smtClean="0"/>
            </a:br>
            <a:r>
              <a:rPr lang="ru-RU" sz="2500" dirty="0" smtClean="0"/>
              <a:t>* астения, неврастения, неврозы</a:t>
            </a:r>
            <a:br>
              <a:rPr lang="ru-RU" sz="2500" dirty="0" smtClean="0"/>
            </a:br>
            <a:r>
              <a:rPr lang="ru-RU" sz="2500" dirty="0" smtClean="0"/>
              <a:t>* инфекция мочевых путей</a:t>
            </a:r>
            <a:br>
              <a:rPr lang="ru-RU" sz="2500" dirty="0" smtClean="0"/>
            </a:br>
            <a:r>
              <a:rPr lang="ru-RU" sz="2500" dirty="0" smtClean="0"/>
              <a:t>* гастрит, гепатит, стоматит</a:t>
            </a:r>
            <a:br>
              <a:rPr lang="ru-RU" sz="2500" dirty="0" smtClean="0"/>
            </a:br>
            <a:r>
              <a:rPr lang="ru-RU" sz="2500" dirty="0" smtClean="0"/>
              <a:t>* дисменорея, климакс</a:t>
            </a:r>
            <a:br>
              <a:rPr lang="ru-RU" sz="2500" dirty="0" smtClean="0"/>
            </a:br>
            <a:r>
              <a:rPr lang="ru-RU" sz="2500" dirty="0" smtClean="0"/>
              <a:t>* нейроциркуляторная дистония по гипотоническому типу</a:t>
            </a:r>
            <a:r>
              <a:rPr lang="ru-RU" dirty="0" smtClean="0"/>
              <a:t/>
            </a:r>
            <a:br>
              <a:rPr lang="ru-RU" dirty="0" smtClean="0"/>
            </a:br>
            <a:r>
              <a:rPr lang="ru-RU" dirty="0" smtClean="0"/>
              <a:t/>
            </a:r>
            <a:br>
              <a:rPr lang="ru-RU" dirty="0" smtClean="0"/>
            </a:br>
            <a:r>
              <a:rPr lang="ru-RU" dirty="0" smtClean="0"/>
              <a:t/>
            </a:r>
            <a:br>
              <a:rPr lang="ru-RU" dirty="0" smtClean="0"/>
            </a:br>
            <a:endParaRPr lang="ru-RU" dirty="0"/>
          </a:p>
        </p:txBody>
      </p:sp>
      <p:sp>
        <p:nvSpPr>
          <p:cNvPr id="5" name="Содержимое 4"/>
          <p:cNvSpPr>
            <a:spLocks noGrp="1"/>
          </p:cNvSpPr>
          <p:nvPr>
            <p:ph sz="half" idx="2"/>
          </p:nvPr>
        </p:nvSpPr>
        <p:spPr>
          <a:xfrm>
            <a:off x="5286375" y="1285875"/>
            <a:ext cx="3657600" cy="4664075"/>
          </a:xfrm>
        </p:spPr>
        <p:txBody>
          <a:bodyPr>
            <a:normAutofit fontScale="55000" lnSpcReduction="20000"/>
          </a:bodyPr>
          <a:lstStyle/>
          <a:p>
            <a:pPr marL="365760" indent="-283464" eaLnBrk="1" fontAlgn="auto" hangingPunct="1">
              <a:spcAft>
                <a:spcPts val="0"/>
              </a:spcAft>
              <a:buFont typeface="Wingdings 2" panose="05020102010507070707" pitchFamily="18" charset="2"/>
              <a:buNone/>
              <a:defRPr/>
            </a:pPr>
            <a:r>
              <a:rPr lang="ru-RU" sz="2500" dirty="0" smtClean="0"/>
              <a:t>         1. В косметологии  рекомендуется для жирной, нормальной и зрелой кожи. 2.Помогает при воспалениях.</a:t>
            </a:r>
            <a:br>
              <a:rPr lang="ru-RU" sz="2500" dirty="0" smtClean="0"/>
            </a:br>
            <a:r>
              <a:rPr lang="ru-RU" sz="2500" dirty="0" smtClean="0"/>
              <a:t>3.Способствует регенерации кожи, предотвращает появление морщин, помогает сохранить кожу молодой и здоровой. </a:t>
            </a:r>
            <a:br>
              <a:rPr lang="ru-RU" sz="2500" dirty="0" smtClean="0"/>
            </a:br>
            <a:r>
              <a:rPr lang="ru-RU" sz="2500" dirty="0" smtClean="0"/>
              <a:t>4.Очищает жирные волосы, помогает избавиться от перхоти, ограничивая избыточное выделение кожного сала. Тем, у кого жирные волосы или перхоть, шалфей можно добавлять в воду для полоскания после мытья волос.</a:t>
            </a:r>
            <a:br>
              <a:rPr lang="ru-RU" sz="2500" dirty="0" smtClean="0"/>
            </a:br>
            <a:r>
              <a:rPr lang="ru-RU" sz="2500" dirty="0" smtClean="0"/>
              <a:t>5.Укрепляет волосы, стимулирует их рост, рекомендуется при облысении.</a:t>
            </a:r>
            <a:br>
              <a:rPr lang="ru-RU" sz="2500" dirty="0" smtClean="0"/>
            </a:br>
            <a:r>
              <a:rPr lang="ru-RU" sz="2500" dirty="0" smtClean="0"/>
              <a:t>6.Регулирует работу потовых желез, является натуральным дезодорантом. </a:t>
            </a:r>
          </a:p>
          <a:p>
            <a:pPr marL="365760" indent="-283464" eaLnBrk="1" fontAlgn="auto" hangingPunct="1">
              <a:spcAft>
                <a:spcPts val="0"/>
              </a:spcAft>
              <a:buFont typeface="Wingdings 2" panose="05020102010507070707" pitchFamily="18" charset="2"/>
              <a:buNone/>
              <a:defRPr/>
            </a:pPr>
            <a:r>
              <a:rPr lang="ru-RU" sz="2500" dirty="0" smtClean="0"/>
              <a:t>        7.Снимает чрезмерную потливость ног.</a:t>
            </a:r>
            <a:r>
              <a:rPr lang="ru-RU" dirty="0" smtClean="0"/>
              <a:t/>
            </a:r>
            <a:br>
              <a:rPr lang="ru-RU" dirty="0" smtClean="0"/>
            </a:br>
            <a:endParaRPr lang="ru-RU" dirty="0"/>
          </a:p>
        </p:txBody>
      </p:sp>
      <p:pic>
        <p:nvPicPr>
          <p:cNvPr id="15365" name="Рисунок 7" descr="http://tvoy-style.com/files/2009/12/58981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71813" y="4899025"/>
            <a:ext cx="3806825" cy="195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diamon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defRPr/>
            </a:pPr>
            <a:r>
              <a:rPr lang="ru-RU" dirty="0" smtClean="0"/>
              <a:t>                                   Ароматерапия</a:t>
            </a:r>
            <a:endParaRPr lang="ru-RU" dirty="0"/>
          </a:p>
        </p:txBody>
      </p:sp>
      <p:sp>
        <p:nvSpPr>
          <p:cNvPr id="16387" name="Содержимое 2"/>
          <p:cNvSpPr>
            <a:spLocks noGrp="1"/>
          </p:cNvSpPr>
          <p:nvPr>
            <p:ph idx="1"/>
          </p:nvPr>
        </p:nvSpPr>
        <p:spPr/>
        <p:txBody>
          <a:bodyPr/>
          <a:lstStyle/>
          <a:p>
            <a:pPr>
              <a:buFont typeface="Wingdings 2" panose="05020102010507070707" pitchFamily="18" charset="2"/>
              <a:buNone/>
            </a:pPr>
            <a:r>
              <a:rPr lang="ru-RU" altLang="ru-RU" sz="1100" smtClean="0"/>
              <a:t>          </a:t>
            </a:r>
          </a:p>
          <a:p>
            <a:pPr>
              <a:buFont typeface="Wingdings 2" panose="05020102010507070707" pitchFamily="18" charset="2"/>
              <a:buNone/>
            </a:pPr>
            <a:endParaRPr lang="ru-RU" altLang="ru-RU" sz="1100" smtClean="0"/>
          </a:p>
          <a:p>
            <a:pPr>
              <a:buFont typeface="Wingdings 2" panose="05020102010507070707" pitchFamily="18" charset="2"/>
              <a:buNone/>
            </a:pPr>
            <a:endParaRPr lang="ru-RU" altLang="ru-RU" sz="1100" smtClean="0"/>
          </a:p>
          <a:p>
            <a:pPr>
              <a:buFont typeface="Wingdings 2" panose="05020102010507070707" pitchFamily="18" charset="2"/>
              <a:buNone/>
            </a:pPr>
            <a:r>
              <a:rPr lang="ru-RU" altLang="ru-RU" sz="1100" smtClean="0"/>
              <a:t>          </a:t>
            </a:r>
            <a:r>
              <a:rPr lang="ru-RU" altLang="ru-RU" sz="1200" b="1" smtClean="0"/>
              <a:t>В основе ароматерапии лежит принцип воздействия на организм человека натуральных эфирных масел, которые применялись для лечения и профилактики заболеваний с древних времен. Ароматические растения, лекарственные растения и масла тысячелетиями используются в парфюмерии и косметике, кулинарии и медицине. Много веков продолжалось обожествление запахов, но в то же время шло непрерывное изучение пахучих веществ, их лечебного, физиологического и эстетического воздействия на человека.</a:t>
            </a:r>
          </a:p>
          <a:p>
            <a:pPr>
              <a:buFont typeface="Wingdings 2" panose="05020102010507070707" pitchFamily="18" charset="2"/>
              <a:buNone/>
            </a:pPr>
            <a:r>
              <a:rPr lang="ru-RU" altLang="ru-RU" sz="1200" b="1" smtClean="0"/>
              <a:t>           Термин "ароматерапия" был создан в 1928 году французским химиком Гаттефоссе (Gattefosse), работавшим в семейном парфюмерном бизнесе. Он занимался исследованием эфирных масел и обнаружил, что многие ароматические масла действуют более эффективно, чем их синтетические заменители или изолированные активные ингредиенты. Другой французский врач и ученый Жан Валнет (Valnet) использовал ароматические масла как часть программы, которую он успешно применял для лечения специфических физических и психических заболеваний, причем список был настолько широк, что включал в себя даже лечение простатита и венерические заболевания. Так началось развитие современной ароматерапии во Франции, позднее в Англии, а теперь во всем мире</a:t>
            </a:r>
          </a:p>
          <a:p>
            <a:pPr>
              <a:buFont typeface="Wingdings 2" panose="05020102010507070707" pitchFamily="18" charset="2"/>
              <a:buNone/>
            </a:pPr>
            <a:r>
              <a:rPr lang="ru-RU" altLang="ru-RU" sz="1200" b="1" smtClean="0"/>
              <a:t>          Интерес к ароматерапии, возникший в начале 20 века, резко возрос ко второй его половине, что во многом можно объяснить нарастающим числом побочных эффектов и аллергических реакций от использования синтетических лекарственных средств. С каждым днем растет понимание того, что от терапии некоторыми лекарственными средствами пора переходить к эффективным и нетоксичным естественным средствам, польза которых проверена веками. </a:t>
            </a:r>
          </a:p>
          <a:p>
            <a:pPr>
              <a:buFont typeface="Wingdings 2" panose="05020102010507070707" pitchFamily="18" charset="2"/>
              <a:buNone/>
            </a:pPr>
            <a:r>
              <a:rPr lang="ru-RU" altLang="ru-RU" sz="1200" b="1" smtClean="0"/>
              <a:t>          Современная ароматерапия - это профилактический, оздоровительный, полностью натуральный способ поддержания хорошей психоэмоциональной и физической формы, терапия, позволяющая снять и разрешить ежедневные стрессы, не допустить развития недугов и придать повседневной жизни красоту ароматов.</a:t>
            </a:r>
          </a:p>
          <a:p>
            <a:endParaRPr lang="ru-RU" altLang="ru-RU" sz="1100" smtClean="0"/>
          </a:p>
          <a:p>
            <a:endParaRPr lang="ru-RU" altLang="ru-RU" smtClean="0"/>
          </a:p>
        </p:txBody>
      </p:sp>
      <p:pic>
        <p:nvPicPr>
          <p:cNvPr id="16388" name="Picture 6" descr="aroma_preg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625" y="142875"/>
            <a:ext cx="3714750" cy="192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diamon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231</TotalTime>
  <Words>1181</Words>
  <Application>Microsoft Office PowerPoint</Application>
  <PresentationFormat>Экран (4:3)</PresentationFormat>
  <Paragraphs>67</Paragraphs>
  <Slides>12</Slides>
  <Notes>0</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12</vt:i4>
      </vt:variant>
    </vt:vector>
  </HeadingPairs>
  <TitlesOfParts>
    <vt:vector size="21" baseType="lpstr">
      <vt:lpstr>Arial</vt:lpstr>
      <vt:lpstr>Corbel</vt:lpstr>
      <vt:lpstr>Wingdings 2</vt:lpstr>
      <vt:lpstr>Verdana</vt:lpstr>
      <vt:lpstr>Calibri</vt:lpstr>
      <vt:lpstr>Gill Sans MT</vt:lpstr>
      <vt:lpstr>Times New Roman</vt:lpstr>
      <vt:lpstr>Wingdings</vt:lpstr>
      <vt:lpstr>Солнцестояние</vt:lpstr>
      <vt:lpstr>Влияние эфирного масла и конкрета из шалфея мускатного на организм человека   Подготовила  студентка 4 курса группа 42  TF Даной Яна</vt:lpstr>
      <vt:lpstr>                  Введение</vt:lpstr>
      <vt:lpstr>                 Получение</vt:lpstr>
      <vt:lpstr>Меры предосторожности при производстве. Охрана окружающей среды </vt:lpstr>
      <vt:lpstr>      Описание растения</vt:lpstr>
      <vt:lpstr>Химический состав и физические свойства</vt:lpstr>
      <vt:lpstr>          Лечебные свойства</vt:lpstr>
      <vt:lpstr>         Применение в медицине и       косметологии</vt:lpstr>
      <vt:lpstr>                                   Ароматерапия</vt:lpstr>
      <vt:lpstr>Методики применения</vt:lpstr>
      <vt:lpstr>       Токсичность масла и конкрета</vt:lpstr>
      <vt:lpstr>Меры предосторожности при применении</vt:lpstr>
    </vt:vector>
  </TitlesOfParts>
  <Company>Reanimator Extreme Edition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Эфирное масло и конкрет шалфея мускатного</dc:title>
  <dc:creator>Customer</dc:creator>
  <cp:lastModifiedBy>admin</cp:lastModifiedBy>
  <cp:revision>26</cp:revision>
  <dcterms:created xsi:type="dcterms:W3CDTF">2010-11-25T19:02:03Z</dcterms:created>
  <dcterms:modified xsi:type="dcterms:W3CDTF">2015-04-08T14:49:53Z</dcterms:modified>
</cp:coreProperties>
</file>